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89"/>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56" y="-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notesMaster" Target="notesMasters/notesMaster1.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139938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5" name="Google Shape;22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4" name="Google Shape;23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3" name="Google Shape;24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2" name="Google Shape;2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69" name="Google Shape;2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78" name="Google Shape;2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36" name="Google Shape;33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45" name="Google Shape;3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54" name="Google Shape;3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63" name="Google Shape;36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2" name="Google Shape;37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1" name="Google Shape;3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0" name="Google Shape;3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99" name="Google Shape;3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08" name="Google Shape;4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17" name="Google Shape;4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6" name="Google Shape;42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35" name="Google Shape;4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44" name="Google Shape;44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53" name="Google Shape;4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62" name="Google Shape;46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71" name="Google Shape;47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80" name="Google Shape;48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98" name="Google Shape;4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18" name="Google Shape;51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27" name="Google Shape;52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6" name="Google Shape;53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2" name="Google Shape;55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560" name="Google Shape;56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69" name="Google Shape;56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78" name="Google Shape;57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87" name="Google Shape;5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5" name="Google Shape;60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613" name="Google Shape;61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622" name="Google Shape;62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631" name="Google Shape;63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640" name="Google Shape;64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60</a:t>
            </a:fld>
            <a:endParaRPr sz="1400" b="0" i="0" u="none" strike="noStrike" cap="none">
              <a:solidFill>
                <a:srgbClr val="000000"/>
              </a:solidFill>
              <a:latin typeface="Arial"/>
              <a:ea typeface="Arial"/>
              <a:cs typeface="Arial"/>
              <a:sym typeface="Arial"/>
            </a:endParaRPr>
          </a:p>
        </p:txBody>
      </p:sp>
      <p:sp>
        <p:nvSpPr>
          <p:cNvPr id="649" name="Google Shape;64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61</a:t>
            </a:fld>
            <a:endParaRPr sz="1400" b="0" i="0" u="none" strike="noStrike" cap="none">
              <a:solidFill>
                <a:srgbClr val="000000"/>
              </a:solidFill>
              <a:latin typeface="Arial"/>
              <a:ea typeface="Arial"/>
              <a:cs typeface="Arial"/>
              <a:sym typeface="Arial"/>
            </a:endParaRPr>
          </a:p>
        </p:txBody>
      </p:sp>
      <p:sp>
        <p:nvSpPr>
          <p:cNvPr id="658" name="Google Shape;65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62</a:t>
            </a:fld>
            <a:endParaRPr sz="1400" b="0" i="0" u="none" strike="noStrike" cap="none">
              <a:solidFill>
                <a:srgbClr val="000000"/>
              </a:solidFill>
              <a:latin typeface="Arial"/>
              <a:ea typeface="Arial"/>
              <a:cs typeface="Arial"/>
              <a:sym typeface="Arial"/>
            </a:endParaRPr>
          </a:p>
        </p:txBody>
      </p:sp>
      <p:sp>
        <p:nvSpPr>
          <p:cNvPr id="667" name="Google Shape;66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63</a:t>
            </a:fld>
            <a:endParaRPr sz="1400" b="0" i="0" u="none" strike="noStrike" cap="none">
              <a:solidFill>
                <a:srgbClr val="000000"/>
              </a:solidFill>
              <a:latin typeface="Arial"/>
              <a:ea typeface="Arial"/>
              <a:cs typeface="Arial"/>
              <a:sym typeface="Arial"/>
            </a:endParaRPr>
          </a:p>
        </p:txBody>
      </p:sp>
      <p:sp>
        <p:nvSpPr>
          <p:cNvPr id="676" name="Google Shape;67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7" name="Google Shape;67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64</a:t>
            </a:fld>
            <a:endParaRPr sz="1400" b="0" i="0" u="none" strike="noStrike" cap="none">
              <a:solidFill>
                <a:srgbClr val="000000"/>
              </a:solidFill>
              <a:latin typeface="Arial"/>
              <a:ea typeface="Arial"/>
              <a:cs typeface="Arial"/>
              <a:sym typeface="Arial"/>
            </a:endParaRPr>
          </a:p>
        </p:txBody>
      </p:sp>
      <p:sp>
        <p:nvSpPr>
          <p:cNvPr id="685" name="Google Shape;68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6" name="Google Shape;68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65</a:t>
            </a:fld>
            <a:endParaRPr sz="1400" b="0" i="0" u="none" strike="noStrike" cap="none">
              <a:solidFill>
                <a:srgbClr val="000000"/>
              </a:solidFill>
              <a:latin typeface="Arial"/>
              <a:ea typeface="Arial"/>
              <a:cs typeface="Arial"/>
              <a:sym typeface="Arial"/>
            </a:endParaRPr>
          </a:p>
        </p:txBody>
      </p:sp>
      <p:sp>
        <p:nvSpPr>
          <p:cNvPr id="694" name="Google Shape;69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66</a:t>
            </a:fld>
            <a:endParaRPr sz="1400" b="0" i="0" u="none" strike="noStrike" cap="none">
              <a:solidFill>
                <a:srgbClr val="000000"/>
              </a:solidFill>
              <a:latin typeface="Arial"/>
              <a:ea typeface="Arial"/>
              <a:cs typeface="Arial"/>
              <a:sym typeface="Arial"/>
            </a:endParaRPr>
          </a:p>
        </p:txBody>
      </p:sp>
      <p:sp>
        <p:nvSpPr>
          <p:cNvPr id="703" name="Google Shape;70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6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67</a:t>
            </a:fld>
            <a:endParaRPr sz="1400" b="0" i="0" u="none" strike="noStrike" cap="none">
              <a:solidFill>
                <a:srgbClr val="000000"/>
              </a:solidFill>
              <a:latin typeface="Arial"/>
              <a:ea typeface="Arial"/>
              <a:cs typeface="Arial"/>
              <a:sym typeface="Arial"/>
            </a:endParaRPr>
          </a:p>
        </p:txBody>
      </p:sp>
      <p:sp>
        <p:nvSpPr>
          <p:cNvPr id="712" name="Google Shape;71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68</a:t>
            </a:fld>
            <a:endParaRPr sz="1400" b="0" i="0" u="none" strike="noStrike" cap="none">
              <a:solidFill>
                <a:srgbClr val="000000"/>
              </a:solidFill>
              <a:latin typeface="Arial"/>
              <a:ea typeface="Arial"/>
              <a:cs typeface="Arial"/>
              <a:sym typeface="Arial"/>
            </a:endParaRPr>
          </a:p>
        </p:txBody>
      </p:sp>
      <p:sp>
        <p:nvSpPr>
          <p:cNvPr id="721" name="Google Shape;72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69</a:t>
            </a:fld>
            <a:endParaRPr sz="1400" b="0" i="0" u="none" strike="noStrike" cap="none">
              <a:solidFill>
                <a:srgbClr val="000000"/>
              </a:solidFill>
              <a:latin typeface="Arial"/>
              <a:ea typeface="Arial"/>
              <a:cs typeface="Arial"/>
              <a:sym typeface="Arial"/>
            </a:endParaRPr>
          </a:p>
        </p:txBody>
      </p:sp>
      <p:sp>
        <p:nvSpPr>
          <p:cNvPr id="730" name="Google Shape;73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1" name="Google Shape;73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7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70</a:t>
            </a:fld>
            <a:endParaRPr sz="1400" b="0" i="0" u="none" strike="noStrike" cap="none">
              <a:solidFill>
                <a:srgbClr val="000000"/>
              </a:solidFill>
              <a:latin typeface="Arial"/>
              <a:ea typeface="Arial"/>
              <a:cs typeface="Arial"/>
              <a:sym typeface="Arial"/>
            </a:endParaRPr>
          </a:p>
        </p:txBody>
      </p:sp>
      <p:sp>
        <p:nvSpPr>
          <p:cNvPr id="739" name="Google Shape;73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8" name="Google Shape;748;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72</a:t>
            </a:fld>
            <a:endParaRPr sz="1400" b="0" i="0" u="none" strike="noStrike" cap="none">
              <a:solidFill>
                <a:srgbClr val="000000"/>
              </a:solidFill>
              <a:latin typeface="Arial"/>
              <a:ea typeface="Arial"/>
              <a:cs typeface="Arial"/>
              <a:sym typeface="Arial"/>
            </a:endParaRPr>
          </a:p>
        </p:txBody>
      </p:sp>
      <p:sp>
        <p:nvSpPr>
          <p:cNvPr id="756" name="Google Shape;75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7" name="Google Shape;757;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7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73</a:t>
            </a:fld>
            <a:endParaRPr sz="1400" b="0" i="0" u="none" strike="noStrike" cap="none">
              <a:solidFill>
                <a:srgbClr val="000000"/>
              </a:solidFill>
              <a:latin typeface="Arial"/>
              <a:ea typeface="Arial"/>
              <a:cs typeface="Arial"/>
              <a:sym typeface="Arial"/>
            </a:endParaRPr>
          </a:p>
        </p:txBody>
      </p:sp>
      <p:sp>
        <p:nvSpPr>
          <p:cNvPr id="765" name="Google Shape;76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74</a:t>
            </a:fld>
            <a:endParaRPr sz="1400" b="0" i="0" u="none" strike="noStrike" cap="none">
              <a:solidFill>
                <a:srgbClr val="000000"/>
              </a:solidFill>
              <a:latin typeface="Arial"/>
              <a:ea typeface="Arial"/>
              <a:cs typeface="Arial"/>
              <a:sym typeface="Arial"/>
            </a:endParaRPr>
          </a:p>
        </p:txBody>
      </p:sp>
      <p:sp>
        <p:nvSpPr>
          <p:cNvPr id="774" name="Google Shape;77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75</a:t>
            </a:fld>
            <a:endParaRPr sz="1400" b="0" i="0" u="none" strike="noStrike" cap="none">
              <a:solidFill>
                <a:srgbClr val="000000"/>
              </a:solidFill>
              <a:latin typeface="Arial"/>
              <a:ea typeface="Arial"/>
              <a:cs typeface="Arial"/>
              <a:sym typeface="Arial"/>
            </a:endParaRPr>
          </a:p>
        </p:txBody>
      </p:sp>
      <p:sp>
        <p:nvSpPr>
          <p:cNvPr id="783" name="Google Shape;78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76</a:t>
            </a:fld>
            <a:endParaRPr sz="1400" b="0" i="0" u="none" strike="noStrike" cap="none">
              <a:solidFill>
                <a:srgbClr val="000000"/>
              </a:solidFill>
              <a:latin typeface="Arial"/>
              <a:ea typeface="Arial"/>
              <a:cs typeface="Arial"/>
              <a:sym typeface="Arial"/>
            </a:endParaRPr>
          </a:p>
        </p:txBody>
      </p:sp>
      <p:sp>
        <p:nvSpPr>
          <p:cNvPr id="792" name="Google Shape;79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6</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Intellectual Property</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11" name="Google Shape;211;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term</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Copyright law guarantees developers the rights to their works for a certain amount of time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Sonny Bono Copyright Term Extension 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after 1/1/78, life of the author plus 70 years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but not published or registered before 1/1/78, life of the author plus 70 years; no expiration before 12/31/2004</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before 1978 still in original or renewable term of copyright, 95 years from the date the copyright was originally secured</a:t>
            </a:r>
            <a:endParaRPr/>
          </a:p>
        </p:txBody>
      </p:sp>
      <p:sp>
        <p:nvSpPr>
          <p:cNvPr id="212" name="Google Shape;212;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3" name="Google Shape;213;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20" name="Google Shape;220;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Architecture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Audiovisual works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Choreography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Drama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Graphics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Literature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Motion pictures</a:t>
            </a:r>
            <a:endParaRPr/>
          </a:p>
        </p:txBody>
      </p:sp>
      <p:sp>
        <p:nvSpPr>
          <p:cNvPr id="221" name="Google Shape;221;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2" name="Google Shape;222;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9" name="Google Shape;229;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
        <p:nvSpPr>
          <p:cNvPr id="230" name="Google Shape;230;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1" name="Google Shape;231;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Pictures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Sculptures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Sound recordings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Other intellectual works: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As described in Title 17 of U.S. Code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laws flexible for new technologies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games, multimedia, web pages etc</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8" name="Google Shape;238;p36"/>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fall within one of the preceding categories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be original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Evaluating originality can cause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Works not eligible for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fixed in tangible 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Common terms, no original authorship</a:t>
            </a:r>
            <a:endParaRPr/>
          </a:p>
        </p:txBody>
      </p:sp>
      <p:sp>
        <p:nvSpPr>
          <p:cNvPr id="239" name="Google Shape;239;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0" name="Google Shape;240;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47" name="Google Shape;247;p37"/>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Allows portions of copyrighted materials to be used without permission under certain circumstances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Maintains balance between protecting an author’s rights and enabling public access to copyrighted works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Factors to consider when evaluating the use of copyrighted material</a:t>
            </a:r>
            <a:endParaRPr/>
          </a:p>
        </p:txBody>
      </p:sp>
      <p:sp>
        <p:nvSpPr>
          <p:cNvPr id="248" name="Google Shape;248;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9" name="Google Shape;249;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56" name="Google Shape;256;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 factors include: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Purpose and character of the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Nature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Portion of the copyrighted work used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Effect of the use upon the value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Key concept: an idea cannot be copyrighted, but the expression of an idea can be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 copyright infringement if two parties develop similar work</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57" name="Google Shape;257;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8" name="Google Shape;258;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64" name="Google Shape;264;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The Prioritizing Resources and Organization for Intellectual Property (PRO-IP) Act of 2008</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Increased enforcement and substantially increased penalties for infringement</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General Agreement on Tariffs and Trade (GATT)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Trade agreement between 117 countries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World Trade Organization (WTO)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Despite GATT, copyright protection varies greatly from country to country</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65" name="Google Shape;265;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6" name="Google Shape;266;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73" name="Google Shape;273;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WTO and the WTO TRIPS Agreement (1994)</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nations recognize that intellectual property has become increasingly important in world trade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minimum levels of protection that each government must provide to the intellectual property of members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Covers copyright, patents, and trade secrets</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74" name="Google Shape;274;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5" name="Google Shape;275;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82" name="Google Shape;282;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3" name="Google Shape;283;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84" name="Google Shape;284;p41"/>
          <p:cNvPicPr preferRelativeResize="0"/>
          <p:nvPr/>
        </p:nvPicPr>
        <p:blipFill rotWithShape="1">
          <a:blip r:embed="rId3">
            <a:alphaModFix/>
          </a:blip>
          <a:srcRect/>
          <a:stretch/>
        </p:blipFill>
        <p:spPr>
          <a:xfrm>
            <a:off x="0" y="1366837"/>
            <a:ext cx="9061450" cy="4729162"/>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0" name="Google Shape;290;p42"/>
          <p:cNvSpPr txBox="1">
            <a:spLocks noGrp="1"/>
          </p:cNvSpPr>
          <p:nvPr>
            <p:ph type="body" idx="1"/>
          </p:nvPr>
        </p:nvSpPr>
        <p:spPr>
          <a:xfrm>
            <a:off x="457200" y="1447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World Intellectual Property Organization (WIPO)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Agency of the United Nations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Advocates for the interests of intellectual property owners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WIPO Copyright Treaty provides additional copyright protections for electronic media</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1" name="Google Shape;291;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2" name="Google Shape;292;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does the term intellectual property encompass, and why are organizations so concerned about protecting intellectual property?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strengths and limitations of using copyrights, patents, and trade secret laws to protect intellectual property?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plagiarism, and what can be done to combat it?</a:t>
            </a:r>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8" name="Google Shape;298;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Implementation of WIPO treaty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Civil and criminal penalties included</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Governs distribution of tools and software that can be used to circumvent technological measures used to protect copyrighted works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Provides safe harbors for ISPs whose customers/subscribers may be breaking copyright laws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ISP must comply with “notice and takedown procedures” that grant copyright holders a process to halt access to alleged infringing content</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9" name="Google Shape;299;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0" name="Google Shape;300;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06" name="Google Shape;306;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DMCA added new provisions, making it an offense to do the following: </a:t>
            </a:r>
            <a:endParaRPr/>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Circumvent a technical protection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Develop and provide tools that allow others to access a technologically protected work </a:t>
            </a:r>
            <a:endParaRPr/>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Manufacture, import, provide, or traffic in tools that enable others to circumvent protection and copy a protected work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Example to follow</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t>
            </a:r>
            <a:endParaRPr/>
          </a:p>
        </p:txBody>
      </p:sp>
      <p:sp>
        <p:nvSpPr>
          <p:cNvPr id="307" name="Google Shape;307;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8" name="Google Shape;308;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14" name="Google Shape;314;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5" name="Google Shape;315;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pic>
        <p:nvPicPr>
          <p:cNvPr id="316" name="Google Shape;316;p45"/>
          <p:cNvPicPr preferRelativeResize="0"/>
          <p:nvPr/>
        </p:nvPicPr>
        <p:blipFill rotWithShape="1">
          <a:blip r:embed="rId3">
            <a:alphaModFix/>
          </a:blip>
          <a:srcRect/>
          <a:stretch/>
        </p:blipFill>
        <p:spPr>
          <a:xfrm>
            <a:off x="-269632" y="808892"/>
            <a:ext cx="10703169" cy="5515708"/>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22" name="Google Shape;322;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Digital Millennium Copyright Act (DMCA)</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Opponents of DMCA say that it gives holders of intellectual property so much power that it actually restricts the free flow of information.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For example, under DMCA, Internet service providers (ISPs) are required to remove access to Web sites that allegedly break copyright law—even before infringement has been proven.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Companies that provide Internet access to music and videos face legal action and the failure of their businesses if they do not gain approval to publish content from the music and movie industries. </a:t>
            </a:r>
            <a:br>
              <a:rPr lang="en-US" sz="2400" b="0" i="0" u="none" strike="noStrike" cap="none" dirty="0">
                <a:solidFill>
                  <a:srgbClr val="222222"/>
                </a:solidFill>
                <a:latin typeface="Arial"/>
                <a:ea typeface="Arial"/>
                <a:cs typeface="Arial"/>
                <a:sym typeface="Arial"/>
              </a:rPr>
            </a:br>
            <a:r>
              <a:rPr lang="en-US" sz="2400" b="0" i="0" u="none" strike="noStrike" cap="none" dirty="0">
                <a:solidFill>
                  <a:srgbClr val="222222"/>
                </a:solidFill>
                <a:latin typeface="Arial"/>
                <a:ea typeface="Arial"/>
                <a:cs typeface="Arial"/>
                <a:sym typeface="Arial"/>
              </a:rPr>
              <a:t/>
            </a:r>
            <a:br>
              <a:rPr lang="en-US" sz="2400" b="0" i="0" u="none" strike="noStrike" cap="none" dirty="0">
                <a:solidFill>
                  <a:srgbClr val="222222"/>
                </a:solidFill>
                <a:latin typeface="Arial"/>
                <a:ea typeface="Arial"/>
                <a:cs typeface="Arial"/>
                <a:sym typeface="Arial"/>
              </a:rPr>
            </a:br>
            <a:r>
              <a:rPr lang="en-US" sz="2400" b="0" i="0" u="none" strike="noStrike" cap="none" dirty="0">
                <a:solidFill>
                  <a:srgbClr val="222222"/>
                </a:solidFill>
                <a:latin typeface="Arial"/>
                <a:ea typeface="Arial"/>
                <a:cs typeface="Arial"/>
                <a:sym typeface="Arial"/>
              </a:rPr>
              <a:t/>
            </a:r>
            <a:br>
              <a:rPr lang="en-US" sz="2400" b="0" i="0" u="none" strike="noStrike" cap="none" dirty="0">
                <a:solidFill>
                  <a:srgbClr val="222222"/>
                </a:solidFill>
                <a:latin typeface="Arial"/>
                <a:ea typeface="Arial"/>
                <a:cs typeface="Arial"/>
                <a:sym typeface="Arial"/>
              </a:rPr>
            </a:br>
            <a:r>
              <a:rPr lang="en-US" sz="2400" b="0" i="0" u="none" strike="noStrike" cap="none" dirty="0">
                <a:solidFill>
                  <a:srgbClr val="222222"/>
                </a:solidFill>
                <a:latin typeface="Arial"/>
                <a:ea typeface="Arial"/>
                <a:cs typeface="Arial"/>
                <a:sym typeface="Arial"/>
              </a:rPr>
              <a:t/>
            </a:r>
            <a:br>
              <a:rPr lang="en-US" sz="2400" b="0" i="0" u="none" strike="noStrike" cap="none" dirty="0">
                <a:solidFill>
                  <a:srgbClr val="222222"/>
                </a:solidFill>
                <a:latin typeface="Arial"/>
                <a:ea typeface="Arial"/>
                <a:cs typeface="Arial"/>
                <a:sym typeface="Arial"/>
              </a:rPr>
            </a:br>
            <a:r>
              <a:rPr lang="en-US" sz="2400" b="0" i="0" u="none" strike="noStrike" cap="none" dirty="0">
                <a:solidFill>
                  <a:srgbClr val="222222"/>
                </a:solidFill>
                <a:latin typeface="Arial"/>
                <a:ea typeface="Arial"/>
                <a:cs typeface="Arial"/>
                <a:sym typeface="Arial"/>
              </a:rPr>
              <a:t/>
            </a:r>
            <a:br>
              <a:rPr lang="en-US" sz="2400" b="0" i="0" u="none" strike="noStrike" cap="none" dirty="0">
                <a:solidFill>
                  <a:srgbClr val="222222"/>
                </a:solidFill>
                <a:latin typeface="Arial"/>
                <a:ea typeface="Arial"/>
                <a:cs typeface="Arial"/>
                <a:sym typeface="Arial"/>
              </a:rPr>
            </a:br>
            <a:r>
              <a:rPr lang="en-US" sz="2400" b="0" i="0" u="none" strike="noStrike" cap="none" dirty="0">
                <a:solidFill>
                  <a:srgbClr val="222222"/>
                </a:solidFill>
                <a:latin typeface="Arial"/>
                <a:ea typeface="Arial"/>
                <a:cs typeface="Arial"/>
                <a:sym typeface="Arial"/>
              </a:rPr>
              <a:t>	</a:t>
            </a:r>
            <a:endParaRPr dirty="0"/>
          </a:p>
        </p:txBody>
      </p:sp>
      <p:sp>
        <p:nvSpPr>
          <p:cNvPr id="323" name="Google Shape;323;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4" name="Google Shape;324;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a:t>
            </a:r>
            <a:endParaRPr/>
          </a:p>
        </p:txBody>
      </p:sp>
      <p:sp>
        <p:nvSpPr>
          <p:cNvPr id="331" name="Google Shape;331;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 of property right to inventors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Issued by the U.S. Patent and Trademark Office (USPTO)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Permits an owner to exclude the public from making, using, or selling the protected invention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Allows legal action against violators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Prevents independent creation as well as copying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Extends only to the United States and its territories and possessions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32" name="Google Shape;332;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3" name="Google Shape;333;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0" name="Google Shape;340;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Applicant must file with the USPTO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USPTO searches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Takes an average of 35.3 months from filing an application until application is issued as a patent or abandoned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Existing body of knowledge </a:t>
            </a:r>
            <a:endParaRPr/>
          </a:p>
        </p:txBody>
      </p:sp>
      <p:sp>
        <p:nvSpPr>
          <p:cNvPr id="341" name="Google Shape;341;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2" name="Google Shape;342;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9" name="Google Shape;349;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 invention must pass four tests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in one of the five statutory classes of items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useful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novel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not be obvious to a person having ordinary skill in the same field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Items cannot be patented if they 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Abstract ideas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of nature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Natural phenomena</a:t>
            </a:r>
            <a:endParaRPr/>
          </a:p>
        </p:txBody>
      </p:sp>
      <p:sp>
        <p:nvSpPr>
          <p:cNvPr id="350" name="Google Shape;350;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1" name="Google Shape;351;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58" name="Google Shape;358;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Making unauthorized use of another’s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specified limit to the monetary penalty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common defense is counterattack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still prove that every element of the claim was infringed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Infringement caused some kind of financial loss</a:t>
            </a:r>
            <a:endParaRPr/>
          </a:p>
        </p:txBody>
      </p:sp>
      <p:sp>
        <p:nvSpPr>
          <p:cNvPr id="359" name="Google Shape;359;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0" name="Google Shape;360;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67" name="Google Shape;367;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feature, function, or process embodied in instructions executed on a computer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20,000 software-related patents per year have been issued since the early 1980s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Some experts think the number of software patents being granted inhibits new software development</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68" name="Google Shape;368;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9" name="Google Shape;369;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76" name="Google Shape;376;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Prior to 1981, the courts regularly turned down requests for such patents, giving the impression that software could not be patented.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 the 1981 Diamond v. Diehr case, the Supreme Court granted a patent to Diehr, who had developed a process control computer and sensors to monitor the temperature inside a rubber mold.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USPTO interpreted the court’s reasoning to mean that just because an invention used software did not mean that the invention could not be patented. </a:t>
            </a:r>
            <a:endParaRPr/>
          </a:p>
        </p:txBody>
      </p:sp>
      <p:sp>
        <p:nvSpPr>
          <p:cNvPr id="377" name="Google Shape;377;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8" name="Google Shape;378;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reverse engineering, and what issues are associated with applying it to create a look-alike of a competitor’s software program?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open source code, and what is the fundamental premise behind its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essential difference between competitive intelligence and industrial espionage, and how is competitive intelligence gathered?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cybersquatting, and what strategy should be used to protect an organization from it?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85" name="Google Shape;385;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Since the early 1980s, the USPTO has granted as many as 20,000 software-related patents per year.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Applications software, business software, expert systems, and system software have been patented, as well as such software processes as compilation routines, editing and control functions, and operating system techniques.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Even electronic font types and icons have been patented </a:t>
            </a:r>
            <a:br>
              <a:rPr lang="en-US" sz="2400" b="0" i="0" u="none">
                <a:solidFill>
                  <a:srgbClr val="222222"/>
                </a:solidFill>
                <a:latin typeface="Arial"/>
                <a:ea typeface="Arial"/>
                <a:cs typeface="Arial"/>
                <a:sym typeface="Arial"/>
              </a:rPr>
            </a:br>
            <a:endParaRPr/>
          </a:p>
        </p:txBody>
      </p:sp>
      <p:sp>
        <p:nvSpPr>
          <p:cNvPr id="386" name="Google Shape;386;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7" name="Google Shape;387;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94" name="Google Shape;394;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Before obtaining a software patent, do a patent search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 Institute is building a database of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Too many software patents inhibiting new software development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 to follow </a:t>
            </a:r>
            <a:endParaRPr/>
          </a:p>
        </p:txBody>
      </p:sp>
      <p:sp>
        <p:nvSpPr>
          <p:cNvPr id="395" name="Google Shape;395;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6" name="Google Shape;396;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03" name="Google Shape;40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October 1999, Amazon.com sued Barnes &amp; Noble for allegedly infringing this patent with its Express Lane feature.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filing of the suit prompted many complaints about the issuing of patents to business methods, which critics deride as overly broad and unoriginal concepts that do not merit patents.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Some critics considered one-click shopping little more than a simple combination of existing Web technologies.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Following preliminary court hearings and the discovery that others had used the one-click technology before Amazon.com even began business, Amazon.com and Barnes &amp; Noble settled out of court in March 2002. </a:t>
            </a:r>
            <a:br>
              <a:rPr lang="en-US" sz="2200" b="0" i="0" u="none">
                <a:solidFill>
                  <a:srgbClr val="222222"/>
                </a:solidFill>
                <a:latin typeface="Arial"/>
                <a:ea typeface="Arial"/>
                <a:cs typeface="Arial"/>
                <a:sym typeface="Arial"/>
              </a:rPr>
            </a:br>
            <a:endParaRPr/>
          </a:p>
        </p:txBody>
      </p:sp>
      <p:sp>
        <p:nvSpPr>
          <p:cNvPr id="404" name="Google Shape;40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5" name="Google Shape;405;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12" name="Google Shape;412;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that could benefit their projects,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 partly because software patents are described in obscure language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partly because engineers risk paying triple damages for knowingly infringing one.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a result, many software patent infringements are for independent inventions—example to follow</a:t>
            </a:r>
            <a:br>
              <a:rPr lang="en-US" sz="2400" b="0" i="0" u="none">
                <a:solidFill>
                  <a:srgbClr val="222222"/>
                </a:solidFill>
                <a:latin typeface="Arial"/>
                <a:ea typeface="Arial"/>
                <a:cs typeface="Arial"/>
                <a:sym typeface="Arial"/>
              </a:rPr>
            </a:br>
            <a:endParaRPr/>
          </a:p>
        </p:txBody>
      </p:sp>
      <p:sp>
        <p:nvSpPr>
          <p:cNvPr id="413" name="Google Shape;413;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4" name="Google Shape;414;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21" name="Google Shape;421;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Systems alleged in late 2008 that Apple, Google, and Microsoft infringed a patent that Cygnus filed for in 2001.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says that the three firms violated its patent on  use of document-preview icons, or thumbnails.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alleges that Apple’s iPhone, Safari Internet browser, and Mac OS X Leopard operating systems; Google’s Chrome browser; and Microsoft’s Vista OS operating system and Internet Explorer 8 all employ this technology.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Because this is such a commonly used technology, many more companies may be sued for patent infringement. </a:t>
            </a:r>
            <a:br>
              <a:rPr lang="en-US" sz="2100" b="0" i="0" u="none">
                <a:solidFill>
                  <a:srgbClr val="222222"/>
                </a:solidFill>
                <a:latin typeface="Arial"/>
                <a:ea typeface="Arial"/>
                <a:cs typeface="Arial"/>
                <a:sym typeface="Arial"/>
              </a:rPr>
            </a:br>
            <a:endParaRPr/>
          </a:p>
        </p:txBody>
      </p:sp>
      <p:sp>
        <p:nvSpPr>
          <p:cNvPr id="422" name="Google Shape;422;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3" name="Google Shape;423;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0" name="Google Shape;430;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cross-licensing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Large software companies agree not to sue each other over patent infringements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Microsoft is working to put in</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place 100 or more agreements with firms such as IBM 2010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This strategy to obtain the rights to technologies that it might use in its products provides a tremendous amount of development freedom to Microsoft without risk of expensive litigation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Small businesses have no choice but to license patents if they use them</a:t>
            </a:r>
            <a:endParaRPr/>
          </a:p>
        </p:txBody>
      </p:sp>
      <p:sp>
        <p:nvSpPr>
          <p:cNvPr id="431" name="Google Shape;431;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32" name="Google Shape;432;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9" name="Google Shape;439;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Defensive publishing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Alternative to filing for 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publishes a description of the innovation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Establishes the idea’s legal existence as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Costs mere hundreds of dollars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lawyers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Fast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Acquires patents with no intention of manufacturing anything; instead, licensing the patents to others	</a:t>
            </a:r>
            <a:endParaRPr/>
          </a:p>
        </p:txBody>
      </p:sp>
      <p:sp>
        <p:nvSpPr>
          <p:cNvPr id="440" name="Google Shape;440;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1" name="Google Shape;441;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48" name="Google Shape;448;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Intellectual Ventures is an example of such a</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firm; it has built a portfolio of more than 20,000 patents, most for IT-related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Google, Intel, eBay, NVIDIA, SAP, Sony, Microsoft, Nokia, and other IT firms invested money in Intellectual Ventures in exchange for licenses to patents in the portfolio.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IT organizations pay large amounts of money for the right to use one or more of these patents</a:t>
            </a:r>
            <a:endParaRPr/>
          </a:p>
        </p:txBody>
      </p:sp>
      <p:sp>
        <p:nvSpPr>
          <p:cNvPr id="449" name="Google Shape;449;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0" name="Google Shape;450;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57" name="Google Shape;45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Standard is a definition or format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Approved by recognized standards organization or accepted as a de facto standard by the industry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Enables hardware and software from different manufacturers to work together</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58" name="Google Shape;45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9" name="Google Shape;459;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66" name="Google Shape;466;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Submarine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Patented process/invention hidden within a standard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exist for communication protocols, programming languages, operating systems, data formats, and electrical interfaces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are extremely useful because they enable hardware and software from different manufacturers to work together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Does not surface until standard is broadly adopted</a:t>
            </a:r>
            <a:endParaRPr/>
          </a:p>
        </p:txBody>
      </p:sp>
      <p:sp>
        <p:nvSpPr>
          <p:cNvPr id="467" name="Google Shape;467;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8" name="Google Shape;468;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Term used to describe works of the mind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Distinct and “owned” or created by a person or group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Books-film-formulas-inventions-music-process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authored works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inventions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Helps safeguard information critical to an organization’s success</a:t>
            </a:r>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75" name="Google Shape;475;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Influencing a standards organization to make use of a patented item without revealing the existence of the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Demanding royalties from all parties that use the standard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6" name="Google Shape;476;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7" name="Google Shape;477;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84" name="Google Shape;484;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possible example of a submarine patent used in patent farming could be U.S. Patent 5,838,906, which is owned by the University of California and licensed exclusively to a small software company called Eolas Technologies.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patent describes how a Web browser can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use external applications.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of California did not make the patent known for years and then sued Microsoft for use of the principle detailed in the patent. </a:t>
            </a:r>
            <a:endParaRPr/>
          </a:p>
        </p:txBody>
      </p:sp>
      <p:sp>
        <p:nvSpPr>
          <p:cNvPr id="485" name="Google Shape;485;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6" name="Google Shape;486;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93" name="Google Shape;493;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and Eolas received a $520 million award in August 2003 after a federal jury found that</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Microsoft’s Internet Explorer browser infringed the patent.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November 2003, the patent office began a review of the patent based on a request from world-renowned Tim BernersLee, father of the World Wide Web and director of the World Wide Web Consortium. He argued that the 1998 patent should be invalidated because of the existence of prior art, or previous examples of the technology’s use. In January 2004, a federal judge upheld the original decision, requiring Microsoft to pay $520 million on grounds that Internet Explorer infringed the patent. </a:t>
            </a:r>
            <a:endParaRPr/>
          </a:p>
        </p:txBody>
      </p:sp>
      <p:sp>
        <p:nvSpPr>
          <p:cNvPr id="494" name="Google Shape;494;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5" name="Google Shape;495;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502" name="Google Shape;502;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503" name="Google Shape;503;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4" name="Google Shape;504;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pic>
        <p:nvPicPr>
          <p:cNvPr id="505" name="Google Shape;505;p66"/>
          <p:cNvPicPr preferRelativeResize="0"/>
          <p:nvPr/>
        </p:nvPicPr>
        <p:blipFill rotWithShape="1">
          <a:blip r:embed="rId3">
            <a:alphaModFix/>
          </a:blip>
          <a:srcRect/>
          <a:stretch/>
        </p:blipFill>
        <p:spPr>
          <a:xfrm>
            <a:off x="0" y="1295400"/>
            <a:ext cx="9191625" cy="1828800"/>
          </a:xfrm>
          <a:prstGeom prst="rect">
            <a:avLst/>
          </a:prstGeom>
          <a:noFill/>
          <a:ln>
            <a:noFill/>
          </a:ln>
        </p:spPr>
      </p:pic>
      <p:pic>
        <p:nvPicPr>
          <p:cNvPr id="506" name="Google Shape;506;p66"/>
          <p:cNvPicPr preferRelativeResize="0"/>
          <p:nvPr/>
        </p:nvPicPr>
        <p:blipFill rotWithShape="1">
          <a:blip r:embed="rId4">
            <a:alphaModFix/>
          </a:blip>
          <a:srcRect/>
          <a:stretch/>
        </p:blipFill>
        <p:spPr>
          <a:xfrm>
            <a:off x="38100" y="3048000"/>
            <a:ext cx="9258300" cy="335280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a:t>
            </a:r>
            <a:endParaRPr/>
          </a:p>
        </p:txBody>
      </p:sp>
      <p:sp>
        <p:nvSpPr>
          <p:cNvPr id="513" name="Google Shape;513;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 information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Represents something of economic value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Requires an effort or cost to develop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degree of uniqueness or novelty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Generally unknown to the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Kept confidential</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is only considered a trade secret if the company takes steps to protect it</a:t>
            </a:r>
            <a:endParaRPr/>
          </a:p>
        </p:txBody>
      </p:sp>
      <p:sp>
        <p:nvSpPr>
          <p:cNvPr id="514" name="Google Shape;514;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5" name="Google Shape;515;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 (cont’d.)</a:t>
            </a:r>
            <a:endParaRPr/>
          </a:p>
        </p:txBody>
      </p:sp>
      <p:sp>
        <p:nvSpPr>
          <p:cNvPr id="522" name="Google Shape;522;p68"/>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has a few key advantages over patents and 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time limitations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need to file an application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 can be ruled invalid by courts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filing or application fees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 doesn’t prevent someone from using the same idea if it is developed independently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varies greatly from country to country</a:t>
            </a:r>
            <a:endParaRPr/>
          </a:p>
        </p:txBody>
      </p:sp>
      <p:sp>
        <p:nvSpPr>
          <p:cNvPr id="523" name="Google Shape;52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4" name="Google Shape;524;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 Laws</a:t>
            </a:r>
            <a:endParaRPr/>
          </a:p>
        </p:txBody>
      </p:sp>
      <p:sp>
        <p:nvSpPr>
          <p:cNvPr id="531" name="Google Shape;531;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Uniform Trade Secrets Act (UTSA)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uniformity across the states in area of trade secret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Computer hardware and software can qualify for trade secret protection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Economic Espionage Act (EEA) of 1996</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Penalties of up to $10 million and 15 years in prison for the theft of trade secrets</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32" name="Google Shape;532;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33" name="Google Shape;533;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39" name="Google Shape;539;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Employees are the greatest threat to trade secrets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Unauthorized use of an employer’s customer list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Customer list is not automatically considered a trade secret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Educate workers about the confidentiality of lists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Nondisclosure clauses in employee’s contract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Enforcement can be difficult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Confidentiality issues are reviewed at the exit interview</a:t>
            </a:r>
            <a:endParaRPr/>
          </a:p>
          <a:p>
            <a:pPr marL="742950" marR="0" lvl="1" indent="-28575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40" name="Google Shape;540;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1" name="Google Shape;541;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47" name="Google Shape;54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Defining reasonable nondisclosure agreements can be difficult, as seen in the following example involving Apple.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In addition to filing hundreds of patents on iPhone technology, the firm put into place a restrictive nondisclosure agreement to provide an extra layer of protection.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Many iPhone developers complained bitterly about the tough restrictions, which prohibited them from talking about their coding work with anyone not on the project team and even prohibited them from talking about the restrictions themselves.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Eventually, Apple admitted that its nondisclosure terms were overly restrictive and loosened them for iPhone software that was already released</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a:solidFill>
                <a:srgbClr val="222222"/>
              </a:solidFill>
              <a:latin typeface="Arial"/>
              <a:ea typeface="Arial"/>
              <a:cs typeface="Arial"/>
              <a:sym typeface="Arial"/>
            </a:endParaRPr>
          </a:p>
        </p:txBody>
      </p:sp>
      <p:sp>
        <p:nvSpPr>
          <p:cNvPr id="548" name="Google Shape;54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9" name="Google Shape;549;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55" name="Google Shape;55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None/>
            </a:pPr>
            <a:r>
              <a:rPr lang="en-US" sz="2400" b="0" i="0" u="none" strike="noStrike" cap="none">
                <a:solidFill>
                  <a:srgbClr val="222222"/>
                </a:solidFill>
                <a:latin typeface="Arial"/>
                <a:ea typeface="Arial"/>
                <a:cs typeface="Arial"/>
                <a:sym typeface="Arial"/>
              </a:rPr>
              <a:t>For example, the Ohio State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Supreme Court upheld a verdict against a man who left a financial services firm and recruited former clients to start his own firm. His former employer sued him, even though the former employee had not stolen a client list. “This ruling says, it doesn’t matter if the confidential list is on paper or in your memory if it qualifies as a trade secret </a:t>
            </a:r>
            <a:br>
              <a:rPr lang="en-US" sz="2400" b="0" i="0" u="none" strike="noStrike" cap="none">
                <a:solidFill>
                  <a:srgbClr val="222222"/>
                </a:solidFill>
                <a:latin typeface="Arial"/>
                <a:ea typeface="Arial"/>
                <a:cs typeface="Arial"/>
                <a:sym typeface="Arial"/>
              </a:rPr>
            </a:b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6" name="Google Shape;55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57" name="Google Shape;557;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Together, copyright, patent, and trade secret legislation forms a complex body of law that addresses the ownership of intellectual property.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Potential ethical problems with such laws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Stifle creativity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While inventors want to control and get compensation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Million dollar question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the need for ongoing innovation or the rights of property owners govern how intellectual</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property is used? </a:t>
            </a:r>
            <a:br>
              <a:rPr lang="en-US" sz="2400" b="0" i="0" u="none">
                <a:solidFill>
                  <a:srgbClr val="222222"/>
                </a:solidFill>
                <a:latin typeface="Arial"/>
                <a:ea typeface="Arial"/>
                <a:cs typeface="Arial"/>
                <a:sym typeface="Arial"/>
              </a:rPr>
            </a:br>
            <a:endParaRPr/>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64" name="Google Shape;564;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intellectual property from being used by competitors when key employees leave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 employees not to work for competitors for a period of time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Wide range of treatment on noncompete agreements among the various states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Examples</a:t>
            </a:r>
            <a:endParaRPr/>
          </a:p>
        </p:txBody>
      </p:sp>
      <p:sp>
        <p:nvSpPr>
          <p:cNvPr id="565" name="Google Shape;565;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66" name="Google Shape;566;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73" name="Google Shape;573;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employee agrees as a condition of employment that in the event of termination for any reason, he or she will not engage in a similar or competitive business for a period of two years, nor will he or she contact or solicit any customer with whom Employer conducted business during his or her employment. This restrictive covenant shall be for a term of two years from termination, and shall encompass the geographic area within a 100-mile radius of Employer’s place of business. </a:t>
            </a:r>
            <a:br>
              <a:rPr lang="en-US" sz="2400" b="0" i="0" u="none">
                <a:solidFill>
                  <a:srgbClr val="222222"/>
                </a:solidFill>
                <a:latin typeface="Arial"/>
                <a:ea typeface="Arial"/>
                <a:cs typeface="Arial"/>
                <a:sym typeface="Arial"/>
              </a:rPr>
            </a:br>
            <a:endParaRPr/>
          </a:p>
        </p:txBody>
      </p:sp>
      <p:sp>
        <p:nvSpPr>
          <p:cNvPr id="574" name="Google Shape;574;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75" name="Google Shape;575;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82" name="Google Shape;582;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IBM sued Mark Papermaster, a microchip expert, for violating a noncompete agreement when he announced that he intended to leave the company to join Apple as its head of device hardware engineering. The lawsuit was settled when Papermaster agreed to report to IBM should he suspect that any breakthroughs he develops at Apple infringe on proprietary or confidential information he learned while working at IBM. Papermaster must also twice submit to IBM a written declaration that states he is not using confidential IBM material in his role at Apple </a:t>
            </a:r>
            <a:br>
              <a:rPr lang="en-US" sz="2400" b="0" i="0" u="none">
                <a:solidFill>
                  <a:srgbClr val="222222"/>
                </a:solidFill>
                <a:latin typeface="Arial"/>
                <a:ea typeface="Arial"/>
                <a:cs typeface="Arial"/>
                <a:sym typeface="Arial"/>
              </a:rPr>
            </a:br>
            <a:endParaRPr/>
          </a:p>
        </p:txBody>
      </p:sp>
      <p:sp>
        <p:nvSpPr>
          <p:cNvPr id="583" name="Google Shape;583;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84" name="Google Shape;584;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Intellectual Property Issues</a:t>
            </a:r>
            <a:endParaRPr/>
          </a:p>
        </p:txBody>
      </p:sp>
      <p:sp>
        <p:nvSpPr>
          <p:cNvPr id="591" name="Google Shape;591;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Issues that apply to intellectual property and information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Cybersquatting</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92" name="Google Shape;592;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3" name="Google Shape;593;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a:t>
            </a:r>
            <a:endParaRPr/>
          </a:p>
        </p:txBody>
      </p:sp>
      <p:sp>
        <p:nvSpPr>
          <p:cNvPr id="600" name="Google Shape;600;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Stealing someone’s ideas or words and passing them off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students: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 not understand what constitutes plagiarism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Believe that all electronic content is in the public domain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also common outside academia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detection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Check submitted material against databases of electronic content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01" name="Google Shape;601;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2" name="Google Shape;602;p7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Examples</a:t>
            </a:r>
            <a:endParaRPr/>
          </a:p>
        </p:txBody>
      </p:sp>
      <p:sp>
        <p:nvSpPr>
          <p:cNvPr id="608" name="Google Shape;608;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9" name="Google Shape;609;p7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pic>
        <p:nvPicPr>
          <p:cNvPr id="610" name="Google Shape;610;p78"/>
          <p:cNvPicPr preferRelativeResize="0"/>
          <p:nvPr/>
        </p:nvPicPr>
        <p:blipFill rotWithShape="1">
          <a:blip r:embed="rId3">
            <a:alphaModFix/>
          </a:blip>
          <a:srcRect t="27999" b="-28798"/>
          <a:stretch/>
        </p:blipFill>
        <p:spPr>
          <a:xfrm>
            <a:off x="158750" y="1752600"/>
            <a:ext cx="8777287" cy="38401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17" name="Google Shape;617;p7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
        <p:nvSpPr>
          <p:cNvPr id="618" name="Google Shape;618;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pic>
        <p:nvPicPr>
          <p:cNvPr id="619" name="Google Shape;619;p79"/>
          <p:cNvPicPr preferRelativeResize="0"/>
          <p:nvPr/>
        </p:nvPicPr>
        <p:blipFill rotWithShape="1">
          <a:blip r:embed="rId3">
            <a:alphaModFix/>
          </a:blip>
          <a:srcRect/>
          <a:stretch/>
        </p:blipFill>
        <p:spPr>
          <a:xfrm>
            <a:off x="152400" y="2057400"/>
            <a:ext cx="9105900" cy="3267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sp>
        <p:nvSpPr>
          <p:cNvPr id="626" name="Google Shape;626;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Steps to combat student 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 students understand what constitutes plagiarism and why they need to cite sources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Show students how to document Web pages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Schedule major writing assignments in portions due over the course of the term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Tell students that instructors are aware of Internet paper mills and plagiarism detection services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Incorporate detection into an antiplagiarism program</a:t>
            </a:r>
            <a:endParaRPr/>
          </a:p>
        </p:txBody>
      </p:sp>
      <p:sp>
        <p:nvSpPr>
          <p:cNvPr id="627" name="Google Shape;627;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28" name="Google Shape;628;p8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35" name="Google Shape;635;p8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of taking something apart in order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Build a copy of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 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Applied to computer: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Hardware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Convert a program code to a higher-level design</a:t>
            </a:r>
            <a:endParaRPr/>
          </a:p>
        </p:txBody>
      </p:sp>
      <p:sp>
        <p:nvSpPr>
          <p:cNvPr id="636" name="Google Shape;636;p8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37" name="Google Shape;637;p8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44" name="Google Shape;644;p8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Convert an application that ran on one vendor’s database to run on another’s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 – Forward engineering</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issue doing this in-house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Unethical if done outside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Licensed, copyright, patent issues maybe raised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illegal if</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protected</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45" name="Google Shape;645;p8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46" name="Google Shape;646;p8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78" name="Google Shape;178;p2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Defining and controlling levels of access to IP are complex tasks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Incase of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an expression, which is protected under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process of changing computer’s internal structure, protected under patent law</a:t>
            </a:r>
            <a:endParaRPr/>
          </a:p>
        </p:txBody>
      </p:sp>
      <p:sp>
        <p:nvSpPr>
          <p:cNvPr id="179" name="Google Shape;179;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0" name="Google Shape;180;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53" name="Google Shape;653;p8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Language translator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Converts computer program statements expressed in a source language to machine language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manufacturer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Provides software in machine language form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Reads machine language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Produces source code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Gain access to information copyrighted or trade secrete</a:t>
            </a:r>
            <a:endParaRPr sz="2600" b="0" i="0" u="none">
              <a:solidFill>
                <a:srgbClr val="222222"/>
              </a:solidFill>
              <a:latin typeface="Arial"/>
              <a:ea typeface="Arial"/>
              <a:cs typeface="Arial"/>
              <a:sym typeface="Arial"/>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654" name="Google Shape;654;p8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55" name="Google Shape;655;p8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62" name="Google Shape;662;p8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Courts have ruled in favor of reverse engineering: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enable interoperability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Sega Enterprises Ltd. v. Accolade, Inc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 appeals court ultimately ruled that if someone lacks access to the unprotected elements of an original work and has a “legitimate reason” for gaining access to those elements, disassembly of a copyrighted work is considered to be a fair use under section 107 of the Copyright 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restrict manufacturer monopoly </a:t>
            </a:r>
            <a:br>
              <a:rPr lang="en-US" sz="2400" b="0" i="0" u="none">
                <a:solidFill>
                  <a:srgbClr val="222222"/>
                </a:solidFill>
                <a:latin typeface="Arial"/>
                <a:ea typeface="Arial"/>
                <a:cs typeface="Arial"/>
                <a:sym typeface="Arial"/>
              </a:rPr>
            </a:br>
            <a:endParaRPr/>
          </a:p>
        </p:txBody>
      </p:sp>
      <p:sp>
        <p:nvSpPr>
          <p:cNvPr id="663" name="Google Shape;663;p8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64" name="Google Shape;664;p8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71" name="Google Shape;671;p8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license agreements forbid reverse engineering in USA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Ethics of using reverse engineering are debated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use if it provides useful function/interoperability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Especially when documentation is not provided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uncover designs that someone else has developed at great cost and taken care to protect</a:t>
            </a:r>
            <a:endParaRPr/>
          </a:p>
        </p:txBody>
      </p:sp>
      <p:sp>
        <p:nvSpPr>
          <p:cNvPr id="672" name="Google Shape;672;p8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73" name="Google Shape;673;p8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0" name="Google Shape;680;p8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 source code made available for use or modification: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Basic premise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programmers can help software improve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adapted to meet new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Bugs rapidly identified and fixed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High reliability</a:t>
            </a:r>
            <a:endParaRPr/>
          </a:p>
        </p:txBody>
      </p:sp>
      <p:sp>
        <p:nvSpPr>
          <p:cNvPr id="681" name="Google Shape;681;p8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82" name="Google Shape;682;p8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9" name="Google Shape;689;p8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people share code to earn respect for solving a common problem in an elegant way.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people have used open source code that was developed by others and feel the need to pay back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be required to develop software as part of an agreement to address a client’s problem. If firm is paid for the employees’ time spent to develop software rather than for the software itself, it may decide to license the code as open source and use it either to promote firm’s expertise or as an incentive to attract other potential clients with similar problem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GNU General Public License (GPL) was a precursor to the Open Source Initiative (OSI)</a:t>
            </a:r>
            <a:endParaRPr/>
          </a:p>
        </p:txBody>
      </p:sp>
      <p:sp>
        <p:nvSpPr>
          <p:cNvPr id="690" name="Google Shape;690;p8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91" name="Google Shape;691;p8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98" name="Google Shape;698;p8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open source code in the hope of earning software maintenance fees if end users need changes in the future.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useful code but may be reluctant to license and market it, and so might donate the code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license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Bob Jacobsen vs Matthew A. Katzer  case</a:t>
            </a:r>
            <a:endParaRPr/>
          </a:p>
        </p:txBody>
      </p:sp>
      <p:sp>
        <p:nvSpPr>
          <p:cNvPr id="699" name="Google Shape;699;p8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00" name="Google Shape;700;p8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707" name="Google Shape;707;p8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08" name="Google Shape;708;p8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66</a:t>
            </a:fld>
            <a:endParaRPr sz="1400" b="0" i="0" u="none" strike="noStrike" cap="none">
              <a:solidFill>
                <a:srgbClr val="000000"/>
              </a:solidFill>
              <a:latin typeface="Arial"/>
              <a:ea typeface="Arial"/>
              <a:cs typeface="Arial"/>
              <a:sym typeface="Arial"/>
            </a:endParaRPr>
          </a:p>
        </p:txBody>
      </p:sp>
      <p:pic>
        <p:nvPicPr>
          <p:cNvPr id="709" name="Google Shape;709;p89"/>
          <p:cNvPicPr preferRelativeResize="0">
            <a:picLocks noGrp="1"/>
          </p:cNvPicPr>
          <p:nvPr>
            <p:ph type="body" idx="1"/>
          </p:nvPr>
        </p:nvPicPr>
        <p:blipFill rotWithShape="1">
          <a:blip r:embed="rId3">
            <a:alphaModFix/>
          </a:blip>
          <a:srcRect/>
          <a:stretch/>
        </p:blipFill>
        <p:spPr>
          <a:xfrm>
            <a:off x="0" y="1600200"/>
            <a:ext cx="9118600" cy="4419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16" name="Google Shape;716;p9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Gathering of legally obtainable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help a company gain an advantage over rivals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Often integrated into a company’s strategic plans and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the same as </a:t>
            </a:r>
            <a:r>
              <a:rPr lang="en-US" sz="2600" b="1" i="1" u="none">
                <a:solidFill>
                  <a:srgbClr val="222222"/>
                </a:solidFill>
                <a:latin typeface="Arial"/>
                <a:ea typeface="Arial"/>
                <a:cs typeface="Arial"/>
                <a:sym typeface="Arial"/>
              </a:rPr>
              <a:t>industrial espionage</a:t>
            </a:r>
            <a:r>
              <a:rPr lang="en-US" sz="2600" b="0" i="0" u="none">
                <a:solidFill>
                  <a:srgbClr val="222222"/>
                </a:solidFill>
                <a:latin typeface="Arial"/>
                <a:ea typeface="Arial"/>
                <a:cs typeface="Arial"/>
                <a:sym typeface="Arial"/>
              </a:rPr>
              <a:t>, which uses illegal means to obtain business information not available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Dirty tricks ?</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17" name="Google Shape;717;p9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18" name="Google Shape;718;p9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25" name="Google Shape;725;p9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frequent trick is to enter a bar near a competitor’s plant or headquarters, strike up a conversation, and ply people for information after their inhibitions have been weakened by alcohol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 analysts must avoid unethical or illegal actions, such as lying, misrepresentation, theft, bribery, or eavesdropping with illegal devices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P&amp;G vs Uniliver case – page 218</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726" name="Google Shape;726;p9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27" name="Google Shape;727;p9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34" name="Google Shape;734;p9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35" name="Google Shape;735;p9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69</a:t>
            </a:fld>
            <a:endParaRPr sz="1400" b="0" i="0" u="none" strike="noStrike" cap="none">
              <a:solidFill>
                <a:srgbClr val="000000"/>
              </a:solidFill>
              <a:latin typeface="Arial"/>
              <a:ea typeface="Arial"/>
              <a:cs typeface="Arial"/>
              <a:sym typeface="Arial"/>
            </a:endParaRPr>
          </a:p>
        </p:txBody>
      </p:sp>
      <p:pic>
        <p:nvPicPr>
          <p:cNvPr id="736" name="Google Shape;736;p92"/>
          <p:cNvPicPr preferRelativeResize="0"/>
          <p:nvPr/>
        </p:nvPicPr>
        <p:blipFill rotWithShape="1">
          <a:blip r:embed="rId3">
            <a:alphaModFix/>
          </a:blip>
          <a:srcRect/>
          <a:stretch/>
        </p:blipFill>
        <p:spPr>
          <a:xfrm>
            <a:off x="0" y="1676400"/>
            <a:ext cx="9210675" cy="458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Established in the U.S. Constitution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Article I, Section 8, Clause 8</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Grants creators of original works the exclusive right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Distribute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Display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Reproduce work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Prepare derivative works based upon the work</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Author may grant exclusive right to others</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43" name="Google Shape;743;p9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44" name="Google Shape;744;p9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70</a:t>
            </a:fld>
            <a:endParaRPr sz="1400" b="0" i="0" u="none" strike="noStrike" cap="none">
              <a:solidFill>
                <a:srgbClr val="000000"/>
              </a:solidFill>
              <a:latin typeface="Arial"/>
              <a:ea typeface="Arial"/>
              <a:cs typeface="Arial"/>
              <a:sym typeface="Arial"/>
            </a:endParaRPr>
          </a:p>
        </p:txBody>
      </p:sp>
      <p:pic>
        <p:nvPicPr>
          <p:cNvPr id="745" name="Google Shape;745;p93"/>
          <p:cNvPicPr preferRelativeResize="0"/>
          <p:nvPr/>
        </p:nvPicPr>
        <p:blipFill rotWithShape="1">
          <a:blip r:embed="rId3">
            <a:alphaModFix/>
          </a:blip>
          <a:srcRect/>
          <a:stretch/>
        </p:blipFill>
        <p:spPr>
          <a:xfrm>
            <a:off x="252412" y="1652587"/>
            <a:ext cx="8639175" cy="3552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9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Trademark Infringement</a:t>
            </a:r>
            <a:endParaRPr/>
          </a:p>
        </p:txBody>
      </p:sp>
      <p:sp>
        <p:nvSpPr>
          <p:cNvPr id="751" name="Google Shape;751;p9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is logo, package design, phrase, sound, or word that enables consumer to differentiate one company’s product from another’s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owner can prevent others from using the same mark or a confusingly similar mark on a product’s label</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frequently sue one another over the use of a trademark in a Web site or domain name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Nominative fair use is defense often employed by defendant in trademark infringement case</a:t>
            </a:r>
            <a:endParaRPr/>
          </a:p>
        </p:txBody>
      </p:sp>
      <p:sp>
        <p:nvSpPr>
          <p:cNvPr id="752" name="Google Shape;752;p9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53" name="Google Shape;753;p9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a:t>
            </a:r>
            <a:endParaRPr/>
          </a:p>
        </p:txBody>
      </p:sp>
      <p:sp>
        <p:nvSpPr>
          <p:cNvPr id="760" name="Google Shape;760;p9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Register domain names for famous trademarks or company names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Hope the trademark’s owner will buy the domain name for a large sum of money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 curb cybersquatting, register all possible domain names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 .com, .info</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61" name="Google Shape;761;p9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62" name="Google Shape;762;p9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69" name="Google Shape;769;p9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Corporation for Assigned Names and Numbers (ICANN)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Several top-level domains (.com, .edu, edu., .gov, .int, .mil, .net, .org, aero, .biz, .coop, .info, .museum, .name, .pro, .asis, .cat, .mobi, .tel, and .travel)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Current trademark holders are given time to assert their rights in the new top-level domains before registrations are opened to the general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Anticybersquatting Consumer Protection Act allows trademark owners to challenge foreign cybersquatters</a:t>
            </a:r>
            <a:endParaRPr/>
          </a:p>
        </p:txBody>
      </p:sp>
      <p:sp>
        <p:nvSpPr>
          <p:cNvPr id="770" name="Google Shape;770;p9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71" name="Google Shape;771;p9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78" name="Google Shape;778;p9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OnlineNIC was one of the very first domain registrars licensed by ICANN. During 2008, Verizon Communications, Microsoft, and Yahoo! each filed separate lawsuits against OnlineNIC because that firm registered hundreds of domain names identical or similar to their trademark names (e.g., verizon-cellular.com, encarta.com, and yahoozone.com). In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December 2008, Verizon was awarded damages of $31.15 million. OnlineNIC was prohibited from registering any additional names containingVerizon trademarks, and it was ordered to transfer the disputed domain names to Verizon </a:t>
            </a:r>
            <a:br>
              <a:rPr lang="en-US" sz="2600" b="0" i="0" u="none">
                <a:solidFill>
                  <a:srgbClr val="222222"/>
                </a:solidFill>
                <a:latin typeface="Arial"/>
                <a:ea typeface="Arial"/>
                <a:cs typeface="Arial"/>
                <a:sym typeface="Arial"/>
              </a:rPr>
            </a:br>
            <a:endParaRPr/>
          </a:p>
        </p:txBody>
      </p:sp>
      <p:sp>
        <p:nvSpPr>
          <p:cNvPr id="779" name="Google Shape;779;p9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80" name="Google Shape;780;p9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9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787" name="Google Shape;787;p9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Intellectual property is protected by laws for: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 secrets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stealing and passing off the ideas and words of another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Process of breaking something down in order to understand, build a copy of, or improve it</a:t>
            </a:r>
            <a:endParaRPr/>
          </a:p>
        </p:txBody>
      </p:sp>
      <p:sp>
        <p:nvSpPr>
          <p:cNvPr id="788" name="Google Shape;788;p9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89" name="Google Shape;789;p9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9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796" name="Google Shape;796;p9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Made available for use or modification 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legal means and public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of other’s trademark in a Web site can lead to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Registration of a domain name by an unaffiliated party</a:t>
            </a:r>
            <a:endParaRPr/>
          </a:p>
        </p:txBody>
      </p:sp>
      <p:sp>
        <p:nvSpPr>
          <p:cNvPr id="797" name="Google Shape;797;p9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98" name="Google Shape;798;p9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195" name="Google Shape;195;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protection is granted to the creators of “original works of authorship in any tangible medium of expression, now known or later developed, from which they can be perceived, reproduced, or otherwise communicated, either directly or with the aid of a machine or device.”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The author may grant this exclusive right to others.</a:t>
            </a:r>
            <a:br>
              <a:rPr lang="en-US" sz="2600" b="0" i="0" u="none" strike="noStrike" cap="none">
                <a:solidFill>
                  <a:srgbClr val="222222"/>
                </a:solidFill>
                <a:latin typeface="Arial"/>
                <a:ea typeface="Arial"/>
                <a:cs typeface="Arial"/>
                <a:sym typeface="Arial"/>
              </a:rPr>
            </a:br>
            <a:r>
              <a:rPr lang="en-US" sz="2600" b="0" i="0" u="none" strike="noStrike" cap="none">
                <a:solidFill>
                  <a:srgbClr val="222222"/>
                </a:solidFill>
                <a:latin typeface="Arial"/>
                <a:ea typeface="Arial"/>
                <a:cs typeface="Arial"/>
                <a:sym typeface="Arial"/>
              </a:rPr>
              <a:t/>
            </a:r>
            <a:br>
              <a:rPr lang="en-US" sz="2600" b="0" i="0" u="none" strike="noStrike" cap="none">
                <a:solidFill>
                  <a:srgbClr val="222222"/>
                </a:solidFill>
                <a:latin typeface="Arial"/>
                <a:ea typeface="Arial"/>
                <a:cs typeface="Arial"/>
                <a:sym typeface="Arial"/>
              </a:rPr>
            </a:br>
            <a:endParaRPr/>
          </a:p>
        </p:txBody>
      </p:sp>
      <p:sp>
        <p:nvSpPr>
          <p:cNvPr id="196" name="Google Shape;196;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7" name="Google Shape;197;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03" name="Google Shape;203;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infringement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is a violation of the rights secured by the owner of a copyright.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Infringement occurs when someone copies a substantial and material part of another’s copyrighted work without permission.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Piracy?</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endParaRPr/>
          </a:p>
        </p:txBody>
      </p:sp>
      <p:sp>
        <p:nvSpPr>
          <p:cNvPr id="204" name="Google Shape;204;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5" name="Google Shape;205;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4523</Words>
  <Application>Microsoft Office PowerPoint</Application>
  <PresentationFormat>On-screen Show (4:3)</PresentationFormat>
  <Paragraphs>650</Paragraphs>
  <Slides>76</Slides>
  <Notes>76</Notes>
  <HiddenSlides>0</HiddenSlides>
  <MMClips>0</MMClips>
  <ScaleCrop>false</ScaleCrop>
  <HeadingPairs>
    <vt:vector size="4" baseType="variant">
      <vt:variant>
        <vt:lpstr>Theme</vt:lpstr>
      </vt:variant>
      <vt:variant>
        <vt:i4>12</vt:i4>
      </vt:variant>
      <vt:variant>
        <vt:lpstr>Slide Titles</vt:lpstr>
      </vt:variant>
      <vt:variant>
        <vt:i4>76</vt:i4>
      </vt:variant>
    </vt:vector>
  </HeadingPairs>
  <TitlesOfParts>
    <vt:vector size="88" baseType="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What Is Intellectual Property?</vt:lpstr>
      <vt:lpstr>What Is Intellectual Property?</vt:lpstr>
      <vt:lpstr>What Is Intellectual Property?</vt:lpstr>
      <vt:lpstr>Copyrights</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Patents</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Trade Secrets</vt:lpstr>
      <vt:lpstr>Trade Secrets (cont’d.)</vt:lpstr>
      <vt:lpstr>Trade Secret Laws</vt:lpstr>
      <vt:lpstr>Employees and Trade Secrets</vt:lpstr>
      <vt:lpstr>Employees and Trade Secrets</vt:lpstr>
      <vt:lpstr>Employees and Trade Secrets</vt:lpstr>
      <vt:lpstr>Employees and Trade Secrets (cont’d.)</vt:lpstr>
      <vt:lpstr>Employees and Trade Secrets (cont’d.)</vt:lpstr>
      <vt:lpstr>Employees and Trade Secrets (cont’d.)</vt:lpstr>
      <vt:lpstr>Key Intellectual Property Issues</vt:lpstr>
      <vt:lpstr>Plagiarism</vt:lpstr>
      <vt:lpstr>Plagiarism Examples</vt:lpstr>
      <vt:lpstr>Plagiarism (cont’d.)</vt:lpstr>
      <vt:lpstr>Plagiarism (cont’d.)</vt:lpstr>
      <vt:lpstr>Reverse Engineering</vt:lpstr>
      <vt:lpstr>Reverse Engineering</vt:lpstr>
      <vt:lpstr>Reverse Engineering (cont’d.)</vt:lpstr>
      <vt:lpstr>Reverse Engineering (cont’d.)</vt:lpstr>
      <vt:lpstr>Reverse Engineering (cont’d.)</vt:lpstr>
      <vt:lpstr>Open Source Code</vt:lpstr>
      <vt:lpstr>Open Source Code</vt:lpstr>
      <vt:lpstr>Open Source Code</vt:lpstr>
      <vt:lpstr>Open Source Code</vt:lpstr>
      <vt:lpstr>Competitive Intelligence</vt:lpstr>
      <vt:lpstr>Competitive Intelligence</vt:lpstr>
      <vt:lpstr>Competitive Intelligence (cont’d.)</vt:lpstr>
      <vt:lpstr>Competitive Intelligence (cont’d.)</vt:lpstr>
      <vt:lpstr>Trademark Infringement</vt:lpstr>
      <vt:lpstr>Cybersquatting</vt:lpstr>
      <vt:lpstr>Cybersquatting (cont’d.)</vt:lpstr>
      <vt:lpstr>Cybersquatting (cont’d.)</vt:lpstr>
      <vt:lpstr>Summary</vt:lpstr>
      <vt:lpstr>Summary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 </dc:title>
  <cp:lastModifiedBy>Waqas</cp:lastModifiedBy>
  <cp:revision>2</cp:revision>
  <dcterms:modified xsi:type="dcterms:W3CDTF">2023-10-21T10:34:59Z</dcterms:modified>
</cp:coreProperties>
</file>