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58"/>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92"/>
      </p:cViewPr>
      <p:guideLst>
        <p:guide orient="horz" pos="2160"/>
        <p:guide pos="2880"/>
      </p:guideLst>
    </p:cSldViewPr>
  </p:slideViewPr>
  <p:notesTextViewPr>
    <p:cViewPr>
      <p:scale>
        <a:sx n="1" d="1"/>
        <a:sy n="1" d="1"/>
      </p:scale>
      <p:origin x="0" y="264"/>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5295747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a:p>
        </p:txBody>
      </p:sp>
      <p:sp>
        <p:nvSpPr>
          <p:cNvPr id="219" name="Google Shape;21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a:p>
        </p:txBody>
      </p:sp>
      <p:sp>
        <p:nvSpPr>
          <p:cNvPr id="229" name="Google Shape;2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a:p>
        </p:txBody>
      </p:sp>
      <p:sp>
        <p:nvSpPr>
          <p:cNvPr id="238" name="Google Shape;2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a:p>
        </p:txBody>
      </p:sp>
      <p:sp>
        <p:nvSpPr>
          <p:cNvPr id="247" name="Google Shape;2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a:p>
        </p:txBody>
      </p:sp>
      <p:sp>
        <p:nvSpPr>
          <p:cNvPr id="256" name="Google Shape;2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a:p>
        </p:txBody>
      </p:sp>
      <p:sp>
        <p:nvSpPr>
          <p:cNvPr id="265" name="Google Shape;26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sz="1800" b="0" i="0" u="none" strike="noStrike" cap="none" dirty="0" smtClean="0">
                <a:solidFill>
                  <a:srgbClr val="000000"/>
                </a:solidFill>
                <a:effectLst/>
                <a:latin typeface="Arial"/>
                <a:ea typeface="Arial"/>
                <a:cs typeface="Arial"/>
                <a:sym typeface="Arial"/>
              </a:rPr>
              <a:t>What is the CIPA policy?</a:t>
            </a:r>
          </a:p>
          <a:p>
            <a:r>
              <a:rPr lang="en-US" sz="1800" b="0" i="0" u="none" strike="noStrike" cap="none" smtClean="0">
                <a:solidFill>
                  <a:srgbClr val="000000"/>
                </a:solidFill>
                <a:effectLst/>
                <a:latin typeface="Arial"/>
                <a:ea typeface="Arial"/>
                <a:cs typeface="Arial"/>
                <a:sym typeface="Arial"/>
              </a:rPr>
              <a:t>The protection measures must block or filter Internet access to pictures that are: (a) obscene; (b) child pornography; or (c) harmful to minors (for computers that are accessed by minors)</a:t>
            </a:r>
          </a:p>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a:p>
        </p:txBody>
      </p:sp>
      <p:sp>
        <p:nvSpPr>
          <p:cNvPr id="282" name="Google Shape;28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19</a:t>
            </a:fld>
            <a:endParaRPr/>
          </a:p>
        </p:txBody>
      </p:sp>
      <p:sp>
        <p:nvSpPr>
          <p:cNvPr id="291" name="Google Shape;29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a:p>
        </p:txBody>
      </p:sp>
      <p:sp>
        <p:nvSpPr>
          <p:cNvPr id="300" name="Google Shape;3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a:p>
        </p:txBody>
      </p:sp>
      <p:sp>
        <p:nvSpPr>
          <p:cNvPr id="309" name="Google Shape;3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a:p>
        </p:txBody>
      </p:sp>
      <p:sp>
        <p:nvSpPr>
          <p:cNvPr id="318" name="Google Shape;3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a:p>
        </p:txBody>
      </p:sp>
      <p:sp>
        <p:nvSpPr>
          <p:cNvPr id="351" name="Google Shape;35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a:p>
        </p:txBody>
      </p:sp>
      <p:sp>
        <p:nvSpPr>
          <p:cNvPr id="360" name="Google Shape;3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a:p>
        </p:txBody>
      </p:sp>
      <p:sp>
        <p:nvSpPr>
          <p:cNvPr id="369" name="Google Shape;3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a:p>
        </p:txBody>
      </p:sp>
      <p:sp>
        <p:nvSpPr>
          <p:cNvPr id="378" name="Google Shape;3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a:t>
            </a:fld>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a:p>
        </p:txBody>
      </p:sp>
      <p:sp>
        <p:nvSpPr>
          <p:cNvPr id="387" name="Google Shape;38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a:p>
        </p:txBody>
      </p:sp>
      <p:sp>
        <p:nvSpPr>
          <p:cNvPr id="396" name="Google Shape;39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32</a:t>
            </a:fld>
            <a:endParaRPr/>
          </a:p>
        </p:txBody>
      </p:sp>
      <p:sp>
        <p:nvSpPr>
          <p:cNvPr id="405" name="Google Shape;40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33</a:t>
            </a:fld>
            <a:endParaRPr/>
          </a:p>
        </p:txBody>
      </p:sp>
      <p:sp>
        <p:nvSpPr>
          <p:cNvPr id="414" name="Google Shape;4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a:p>
        </p:txBody>
      </p:sp>
      <p:sp>
        <p:nvSpPr>
          <p:cNvPr id="423" name="Google Shape;42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4" name="Google Shape;42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a:p>
        </p:txBody>
      </p:sp>
      <p:sp>
        <p:nvSpPr>
          <p:cNvPr id="432" name="Google Shape;43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a:t>
            </a:fld>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a:p>
        </p:txBody>
      </p:sp>
      <p:sp>
        <p:nvSpPr>
          <p:cNvPr id="505" name="Google Shape;50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6" name="Google Shape;50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45</a:t>
            </a:fld>
            <a:endParaRPr/>
          </a:p>
        </p:txBody>
      </p:sp>
      <p:sp>
        <p:nvSpPr>
          <p:cNvPr id="513" name="Google Shape;51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a:t>
            </a:fld>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6</a:t>
            </a:fld>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5</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Freedom of Expression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14" name="Google Shape;21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Child Online Protection Act (COPA 1998)</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Applies to communication for commercial purposes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Imposes penalties for exposing minors to harmful material on the Web</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Found unconstitutional in 2004</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filtering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installed with a Web browser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Blocks access to certain Web sites deemed to  contain inappropriate or offensive material</a:t>
            </a:r>
            <a:endParaRPr/>
          </a:p>
        </p:txBody>
      </p:sp>
      <p:sp>
        <p:nvSpPr>
          <p:cNvPr id="215" name="Google Shape;21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16" name="Google Shape;216;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Third Edition</a:t>
            </a:r>
            <a:endParaRPr/>
          </a:p>
        </p:txBody>
      </p:sp>
      <p:sp>
        <p:nvSpPr>
          <p:cNvPr id="223" name="Google Shape;223;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
        <p:nvSpPr>
          <p:cNvPr id="224" name="Google Shape;224;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
        <p:nvSpPr>
          <p:cNvPr id="225" name="Google Shape;225;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a:t>
            </a:r>
            <a:endParaRPr/>
          </a:p>
        </p:txBody>
      </p:sp>
      <p:pic>
        <p:nvPicPr>
          <p:cNvPr id="226" name="Google Shape;226;p34"/>
          <p:cNvPicPr preferRelativeResize="0"/>
          <p:nvPr/>
        </p:nvPicPr>
        <p:blipFill rotWithShape="1">
          <a:blip r:embed="rId3">
            <a:alphaModFix/>
          </a:blip>
          <a:srcRect/>
          <a:stretch/>
        </p:blipFill>
        <p:spPr>
          <a:xfrm>
            <a:off x="333375" y="685800"/>
            <a:ext cx="8477250" cy="548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33" name="Google Shape;233;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URL filtering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Blocks objectionable URLs or domain names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Keyword filtering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Blocks keywords or phrases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Dynamic content filtering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Web site’s content is evaluated immediately before being displayed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Object analysis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Image recognition</a:t>
            </a:r>
            <a:endParaRPr/>
          </a:p>
        </p:txBody>
      </p:sp>
      <p:sp>
        <p:nvSpPr>
          <p:cNvPr id="234" name="Google Shape;234;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35" name="Google Shape;235;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42" name="Google Shape;242;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Top-rated Internet filters for home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NetNanny Parental Controls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PureSight PC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CYBERsitter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SafeEyes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CyberPatrol</a:t>
            </a:r>
            <a:endParaRPr/>
          </a:p>
        </p:txBody>
      </p:sp>
      <p:sp>
        <p:nvSpPr>
          <p:cNvPr id="243" name="Google Shape;243;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44" name="Google Shape;244;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51" name="Google Shape;251;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ICRA rating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Questionnaire for Web authors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Generates a content label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Platform for Internet Content Selection (PICS)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Users configure browsers to read the label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Relies on Web authors to rate their site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Complement to other filtering techniques</a:t>
            </a:r>
            <a:endParaRPr/>
          </a:p>
        </p:txBody>
      </p:sp>
      <p:sp>
        <p:nvSpPr>
          <p:cNvPr id="252" name="Google Shape;252;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53" name="Google Shape;253;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60" name="Google Shape;260;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ISP blocking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Blocking is performed on the ISP server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ClearSail/Family.NET prevents access to certain Web sites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List is updated</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61" name="Google Shape;261;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62" name="Google Shape;262;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a:t>
            </a:r>
            <a:endParaRPr/>
          </a:p>
        </p:txBody>
      </p:sp>
      <p:sp>
        <p:nvSpPr>
          <p:cNvPr id="269" name="Google Shape;269;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Federally financed schools and libraries must block computer access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Obscene material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Pornography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Anything considered harmful to minors</a:t>
            </a:r>
            <a:endParaRPr/>
          </a:p>
        </p:txBody>
      </p:sp>
      <p:sp>
        <p:nvSpPr>
          <p:cNvPr id="270" name="Google Shape;270;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71" name="Google Shape;271;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a:t>
            </a:r>
            <a:endParaRPr/>
          </a:p>
        </p:txBody>
      </p:sp>
      <p:sp>
        <p:nvSpPr>
          <p:cNvPr id="277" name="Google Shape;277;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Schools and libraries subject to CIPA do not receive Internet access discounts unless they: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Put in place measures to filter pictures that are obscene, or are harmful to minors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Adopt a policy to monitor the online activities of minors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Adopt a policy restricting minors’ access to materials harmful to them</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78" name="Google Shape;278;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79" name="Google Shape;279;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 (cont’d.)</a:t>
            </a:r>
            <a:endParaRPr/>
          </a:p>
        </p:txBody>
      </p:sp>
      <p:sp>
        <p:nvSpPr>
          <p:cNvPr id="286" name="Google Shape;286;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CIPA does not require the tracking of Internet use by minors or adults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Acceptable use policy agreement is an essential element of a successful program in schools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Signed by: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Students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Parents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Employees</a:t>
            </a:r>
            <a:endParaRPr/>
          </a:p>
        </p:txBody>
      </p:sp>
      <p:sp>
        <p:nvSpPr>
          <p:cNvPr id="287" name="Google Shape;287;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88" name="Google Shape;288;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 (cont’d.)</a:t>
            </a:r>
            <a:endParaRPr/>
          </a:p>
        </p:txBody>
      </p:sp>
      <p:sp>
        <p:nvSpPr>
          <p:cNvPr id="295" name="Google Shape;295;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Difficulty implementing CIPA in libraries because their services are open to people of all 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Including adults with First Amendment rights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CIPA has been upheld as constitutional by U.S. Supreme Court (</a:t>
            </a:r>
            <a:r>
              <a:rPr lang="en-US" sz="2600" b="0" i="1" u="none">
                <a:solidFill>
                  <a:srgbClr val="222222"/>
                </a:solidFill>
                <a:latin typeface="Arial"/>
                <a:ea typeface="Arial"/>
                <a:cs typeface="Arial"/>
                <a:sym typeface="Arial"/>
              </a:rPr>
              <a:t>U.S. v American Library Association</a:t>
            </a:r>
            <a:r>
              <a:rPr lang="en-US" sz="2600" b="0" i="0" u="none">
                <a:solidFill>
                  <a:srgbClr val="222222"/>
                </a:solidFill>
                <a:latin typeface="Arial"/>
                <a:ea typeface="Arial"/>
                <a:cs typeface="Arial"/>
                <a:sym typeface="Arial"/>
              </a:rPr>
              <a:t>)</a:t>
            </a:r>
            <a:endParaRPr/>
          </a:p>
        </p:txBody>
      </p:sp>
      <p:sp>
        <p:nvSpPr>
          <p:cNvPr id="296" name="Google Shape;296;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97" name="Google Shape;297;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basis for the protection of freedom of expression in the United States, and what types of expression are not protected under the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some key federal laws that affect online freedom of expression, and how do they impact organizations?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important freedom of expression issues relate to the use of information technology?</a:t>
            </a:r>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a:t>
            </a:r>
            <a:endParaRPr/>
          </a:p>
        </p:txBody>
      </p:sp>
      <p:sp>
        <p:nvSpPr>
          <p:cNvPr id="304" name="Google Shape;304;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Anonymous expression is expression of opinions by people who do not reveal their identity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Freedom to express an opinion without fear of reprisal is an important right in democratic society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Anonymity is even more important in countries that do not allow free speech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Played important role in early formation of U.S.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 the wrong hands, it can be a tool to commit illegal or unethical activities</a:t>
            </a:r>
            <a:endParaRPr/>
          </a:p>
        </p:txBody>
      </p:sp>
      <p:sp>
        <p:nvSpPr>
          <p:cNvPr id="305" name="Google Shape;305;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06" name="Google Shape;306;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a:t>
            </a:r>
            <a:endParaRPr/>
          </a:p>
        </p:txBody>
      </p:sp>
      <p:sp>
        <p:nvSpPr>
          <p:cNvPr id="313" name="Google Shape;31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Before and during the American Revolution, patriots who dissented against British rule often used anonymous pamphlets and leaflets to express their opinions. </a:t>
            </a:r>
            <a:endParaRPr/>
          </a:p>
          <a:p>
            <a:pPr marL="34290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England had a variety of laws designed to restrict anonymous political commentary, and people found guilty </a:t>
            </a:r>
            <a:endParaRPr/>
          </a:p>
          <a:p>
            <a:pPr marL="342900" lvl="0" indent="-342900" algn="l" rtl="0">
              <a:lnSpc>
                <a:spcPct val="100000"/>
              </a:lnSpc>
              <a:spcBef>
                <a:spcPts val="460"/>
              </a:spcBef>
              <a:spcAft>
                <a:spcPts val="0"/>
              </a:spcAft>
              <a:buClr>
                <a:srgbClr val="222222"/>
              </a:buClr>
              <a:buSzPts val="2300"/>
              <a:buFont typeface="Arial"/>
              <a:buChar char="•"/>
            </a:pPr>
            <a:r>
              <a:rPr lang="en-US" sz="2300" b="1" i="0" u="none">
                <a:solidFill>
                  <a:srgbClr val="222222"/>
                </a:solidFill>
                <a:latin typeface="Arial"/>
                <a:ea typeface="Arial"/>
                <a:cs typeface="Arial"/>
                <a:sym typeface="Arial"/>
              </a:rPr>
              <a:t>A famous case in 1735 involved a printer named John Zenger, who was prosecuted for seditious libel because he wouldn’t reveal the names of anonymous authors whose writings he published. The authors were critical of the governor of New York. The British were outraged when the jurors refused to convict Zenger, in what is considered a defining moment in the history of freedom of the press </a:t>
            </a:r>
            <a:br>
              <a:rPr lang="en-US" sz="2300" b="1" i="0" u="none">
                <a:solidFill>
                  <a:srgbClr val="222222"/>
                </a:solidFill>
                <a:latin typeface="Arial"/>
                <a:ea typeface="Arial"/>
                <a:cs typeface="Arial"/>
                <a:sym typeface="Arial"/>
              </a:rPr>
            </a:br>
            <a:endParaRPr/>
          </a:p>
        </p:txBody>
      </p:sp>
      <p:sp>
        <p:nvSpPr>
          <p:cNvPr id="314" name="Google Shape;31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15" name="Google Shape;315;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a:t>
            </a:r>
            <a:endParaRPr/>
          </a:p>
        </p:txBody>
      </p:sp>
      <p:sp>
        <p:nvSpPr>
          <p:cNvPr id="322" name="Google Shape;322;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it took nearly 200 years for the Supreme Court to render rulings that addressed anonymity as an aspect of the Bill of Rights. </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of the first rulings was in the 1958 case of National Association for the Advancement of Colored People (NAACP) v. Alabama,</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court ruled that the NAACP did not have to turn over its membership list to the state of Alabama.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court believed that members could be subjected to threats</a:t>
            </a:r>
            <a:r>
              <a:rPr lang="en-US" sz="1800" b="0" i="0" u="none">
                <a:solidFill>
                  <a:srgbClr val="222222"/>
                </a:solidFill>
                <a:latin typeface="Arial"/>
                <a:ea typeface="Arial"/>
                <a:cs typeface="Arial"/>
                <a:sym typeface="Arial"/>
              </a:rPr>
              <a:t/>
            </a:r>
            <a:br>
              <a:rPr lang="en-US" sz="1800" b="0" i="0" u="none">
                <a:solidFill>
                  <a:srgbClr val="222222"/>
                </a:solidFill>
                <a:latin typeface="Arial"/>
                <a:ea typeface="Arial"/>
                <a:cs typeface="Arial"/>
                <a:sym typeface="Arial"/>
              </a:rPr>
            </a:br>
            <a:endParaRPr/>
          </a:p>
        </p:txBody>
      </p:sp>
      <p:sp>
        <p:nvSpPr>
          <p:cNvPr id="323" name="Google Shape;323;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24" name="Google Shape;324;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30" name="Google Shape;330;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Anonymity is important for internet users – they maybe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Seeking help in online support groups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Reporting defects in manufacturer product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Taking part in sensitive discussion</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Others oppose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Defamation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Fraud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Libel</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Exploitation of children </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331" name="Google Shape;331;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32" name="Google Shape;332;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38" name="Google Shape;338;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Anonymous remailer service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Computer program that strips the originating address from the email message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Forwards the message to the intended recipient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Ensures no header information can identify the author</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Keeps what is communicated anonymous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What is communicated and whether it is ethical or unethical, legal or illegal, is up to the sender</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339" name="Google Shape;339;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40" name="Google Shape;340;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46" name="Google Shape;346;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Anonymous remailer service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An organization’s IT department can set up a firewall to prohibit employees from accessing remailers</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or to send a warning message each time an employee communicates with a remailer </a:t>
            </a:r>
            <a:br>
              <a:rPr lang="en-US" sz="2400" b="0" i="0" u="none" strike="noStrike" cap="none">
                <a:solidFill>
                  <a:srgbClr val="222222"/>
                </a:solidFill>
                <a:latin typeface="Arial"/>
                <a:ea typeface="Arial"/>
                <a:cs typeface="Arial"/>
                <a:sym typeface="Arial"/>
              </a:rPr>
            </a:br>
            <a:endParaRPr/>
          </a:p>
        </p:txBody>
      </p:sp>
      <p:sp>
        <p:nvSpPr>
          <p:cNvPr id="347" name="Google Shape;347;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48" name="Google Shape;348;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55" name="Google Shape;355;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must protect against</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Public sharing of opinion that hurt its reputation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Public sharing of confidential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Hard to identify person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John Doe lawsuit can be filed against anonymous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Court can summon to appear in court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By court permission, plaintiff can serve subpoenas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ISP</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Web site hosting firm</a:t>
            </a:r>
            <a:endParaRPr/>
          </a:p>
          <a:p>
            <a:pPr marL="342900" lvl="0" indent="-203200" algn="l" rtl="0">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56" name="Google Shape;356;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57" name="Google Shape;357;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64" name="Google Shape;364;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 communicates anonymously so identity of defendant is temporarily unknown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Common in Internet libel cases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plaintiff can request court permission to issue subpoenas to command a person to appear under penalty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court permission, plaintiff can serve subpoenas to third party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Few examples to follow</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365" name="Google Shape;365;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66" name="Google Shape;366;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73" name="Google Shape;373;p51"/>
          <p:cNvSpPr txBox="1">
            <a:spLocks noGrp="1"/>
          </p:cNvSpPr>
          <p:nvPr>
            <p:ph type="body" idx="1"/>
          </p:nvPr>
        </p:nvSpPr>
        <p:spPr>
          <a:xfrm>
            <a:off x="533400" y="11430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 example, Raytheon filed a lawsuit in 1999 for $25,000 in damages against 21 John Does for allegedly revealing on a Yahoo! message board company financial results along with other information that the company claimed hurt its reputation. Raytheon received a court order to subpoena Yahoo! and several ISPs for the identity of the 21 unnamed defendants. Eventually, Raytheon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traced the identities of all 21 people who posted the alleged company secrets. Four employees voluntarily left the company, and others received counseling about sharing confidential company information. </a:t>
            </a:r>
            <a:br>
              <a:rPr lang="en-US" sz="2400" b="0" i="0" u="none">
                <a:solidFill>
                  <a:srgbClr val="222222"/>
                </a:solidFill>
                <a:latin typeface="Arial"/>
                <a:ea typeface="Arial"/>
                <a:cs typeface="Arial"/>
                <a:sym typeface="Arial"/>
              </a:rPr>
            </a:br>
            <a:endParaRPr/>
          </a:p>
        </p:txBody>
      </p:sp>
      <p:sp>
        <p:nvSpPr>
          <p:cNvPr id="374" name="Google Shape;374;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75" name="Google Shape;375;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82" name="Google Shape;382;p52"/>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America Online, Verizon Online etc receive more than 1000 subpoenas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Free speech advocates that if someone charges libel, their identity should be hidden until proved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stock price manipulators can use chat rooms to affect the share price of stocks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competitors of an organization might try to create the feeling that organization is a miserable place to work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endParaRPr/>
          </a:p>
        </p:txBody>
      </p:sp>
      <p:sp>
        <p:nvSpPr>
          <p:cNvPr id="383" name="Google Shape;383;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84" name="Google Shape;384;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Freedom of Expression and Internet</a:t>
            </a:r>
            <a:endParaRPr/>
          </a:p>
        </p:txBody>
      </p:sp>
      <p:sp>
        <p:nvSpPr>
          <p:cNvPr id="151" name="Google Shape;151;p26"/>
          <p:cNvSpPr txBox="1">
            <a:spLocks noGrp="1"/>
          </p:cNvSpPr>
          <p:nvPr>
            <p:ph type="body" idx="1"/>
          </p:nvPr>
        </p:nvSpPr>
        <p:spPr>
          <a:xfrm>
            <a:off x="533400" y="1371600"/>
            <a:ext cx="7848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Enables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News – ideas-rumors-information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Open discussions – anonymity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use of this freedom and power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Government and organizations have made laws and policies to guide people in this and protect their own interest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Right of freedom of expression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First amendment guarantee this right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Several federal/state laws found unconstitutional</a:t>
            </a:r>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91" name="Google Shape;391;p53"/>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300"/>
              <a:buFont typeface="Arial"/>
              <a:buChar char="–"/>
            </a:pPr>
            <a:r>
              <a:rPr lang="en-US" sz="2300" b="0" i="0" u="none">
                <a:solidFill>
                  <a:srgbClr val="222222"/>
                </a:solidFill>
                <a:latin typeface="Arial"/>
                <a:ea typeface="Arial"/>
                <a:cs typeface="Arial"/>
                <a:sym typeface="Arial"/>
              </a:rPr>
              <a:t>The California State Court in Pre-Paid Legal v.Sturtz et al. set another legal precedent that refined the criteria that the courts apply when deciding whether or not to approve subpoenas requesting the identity of anonymous Web posters. The case involved a subpoena issued by Pre-Paid Legal Services (PPLS), which requested the identity of eight anonymous posters on Yahoo!’s Pre-Paid message board. Attorneys for PPLS argued that it needed the posters’ identities to determine whether they were subject to a voluntary injunction that prevented former sales associates from revealing PPLS’s trade secrets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endParaRPr/>
          </a:p>
        </p:txBody>
      </p:sp>
      <p:sp>
        <p:nvSpPr>
          <p:cNvPr id="392" name="Google Shape;392;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93" name="Google Shape;393;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400" name="Google Shape;400;p54"/>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60"/>
              </a:spcBef>
              <a:spcAft>
                <a:spcPts val="0"/>
              </a:spcAft>
              <a:buClr>
                <a:srgbClr val="222222"/>
              </a:buClr>
              <a:buSzPts val="2300"/>
              <a:buFont typeface="Arial"/>
              <a:buChar char="–"/>
            </a:pPr>
            <a:r>
              <a:rPr lang="en-US" sz="2300" b="0" i="0" u="none">
                <a:solidFill>
                  <a:srgbClr val="222222"/>
                </a:solidFill>
                <a:latin typeface="Arial"/>
                <a:ea typeface="Arial"/>
                <a:cs typeface="Arial"/>
                <a:sym typeface="Arial"/>
              </a:rPr>
              <a:t>The Electronic Frontier Foundation (EFF) represented two John Does. EEF argued that they just criticized the company and their treatment with sales person. And they did not reveal any trade secrets. Also the company may punish them and set precedent for others to not to criticize. EEF urged the court to apply four-part test.</a:t>
            </a:r>
            <a:endParaRPr/>
          </a:p>
        </p:txBody>
      </p:sp>
      <p:sp>
        <p:nvSpPr>
          <p:cNvPr id="401" name="Google Shape;401;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02" name="Google Shape;402;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409" name="Google Shape;409;p55"/>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Subpoena should be enforced only when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subpoena was issued in good faith and not for any improper purpose.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 The information sought related to a core claim or defense.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 The identifying information was directly and materially relevant to that claim or defense.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 Adequate information was unavailable from any other source.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August 2001, a judge in Santa Clara County Superior Court invalidated the subpoena to Yahoo! requesting the posters’ identities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endParaRPr/>
          </a:p>
        </p:txBody>
      </p:sp>
      <p:sp>
        <p:nvSpPr>
          <p:cNvPr id="410" name="Google Shape;410;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11" name="Google Shape;411;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a:t>
            </a:r>
            <a:endParaRPr/>
          </a:p>
        </p:txBody>
      </p:sp>
      <p:sp>
        <p:nvSpPr>
          <p:cNvPr id="418" name="Google Shape;418;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Hate speech that can be prosecuted includes: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Clear threats and intimidation against specific citizens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Sending threatening private messages over the Internet to a person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Displaying public messages on a Web site describing intent to commit acts of hate-motivated violence against specific individuals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Libel directed at a particular person</a:t>
            </a:r>
            <a:endParaRPr/>
          </a:p>
        </p:txBody>
      </p:sp>
      <p:sp>
        <p:nvSpPr>
          <p:cNvPr id="419" name="Google Shape;419;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20" name="Google Shape;420;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27" name="Google Shape;427;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annoying, critical, offensive speech protected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Legal liability when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Threats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Intimidation against specific person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ISPs reserve the right to remove data that is not up to their standards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AOL set of standards guidelines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responsible for delay or failure in removing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AOL has right to enforce them</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428" name="Google Shape;428;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29" name="Google Shape;429;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36" name="Google Shape;436;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Such actions do not violate the subscriber’s First Amendment rights because these prohibitions are in the terms of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ISPs must monitor the use of their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Take action when terms are violated</a:t>
            </a:r>
            <a:endParaRPr/>
          </a:p>
        </p:txBody>
      </p:sp>
      <p:sp>
        <p:nvSpPr>
          <p:cNvPr id="437" name="Google Shape;437;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38" name="Google Shape;438;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44" name="Google Shape;444;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Public schools and universities are legally considered agents of the government and must follow the First Amendment prohibition against speech restrictions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Corporations, private schools, and private universities not part of state or federal government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prohibit students, instructors, and employees from engaging in offensive speech</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 to follow</a:t>
            </a:r>
            <a:endParaRPr/>
          </a:p>
        </p:txBody>
      </p:sp>
      <p:sp>
        <p:nvSpPr>
          <p:cNvPr id="445" name="Google Shape;445;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46" name="Google Shape;446;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52" name="Google Shape;452;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Former student was sentenced to one year in prison for sending e-mail death threats to Asian American students at the University of California, Irvine. His e-mail was signed “Asian hater,” and his letters stated that he would make it his career to find and kill every Asian himself. </a:t>
            </a:r>
            <a:br>
              <a:rPr lang="en-US" sz="2600" b="0" i="0" u="none">
                <a:solidFill>
                  <a:srgbClr val="222222"/>
                </a:solidFill>
                <a:latin typeface="Arial"/>
                <a:ea typeface="Arial"/>
                <a:cs typeface="Arial"/>
                <a:sym typeface="Arial"/>
              </a:rPr>
            </a:br>
            <a:endParaRPr/>
          </a:p>
        </p:txBody>
      </p:sp>
      <p:sp>
        <p:nvSpPr>
          <p:cNvPr id="453" name="Google Shape;453;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54" name="Google Shape;454;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60" name="Google Shape;460;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countries don’t provide protection for hate speech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Promoting NAZI ideology is crime in Germany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Denying holocaust is illegal in European Countries</a:t>
            </a:r>
            <a:endParaRPr/>
          </a:p>
          <a:p>
            <a:pPr marL="342900" marR="0" lvl="0" indent="-342900" algn="l" rtl="0">
              <a:lnSpc>
                <a:spcPct val="100000"/>
              </a:lnSpc>
              <a:spcBef>
                <a:spcPts val="52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Thousands of people faced the potential of criminal charges after posting hate messages and threats to the Facebook account of Brendan Sokaluk, who is accused of setting bushfires that killed 21 people in Victoria, Australia, in February 2009. “It’s the cyber-world equivalent of angry mobs forming outside court, hurling abuse,” said Michael Pearce</a:t>
            </a:r>
            <a:r>
              <a:rPr lang="en-US" sz="2600" b="0" i="0" u="none">
                <a:solidFill>
                  <a:srgbClr val="222222"/>
                </a:solidFill>
                <a:latin typeface="Arial"/>
                <a:ea typeface="Arial"/>
                <a:cs typeface="Arial"/>
                <a:sym typeface="Arial"/>
              </a:rPr>
              <a:t> </a:t>
            </a:r>
            <a:endParaRPr/>
          </a:p>
        </p:txBody>
      </p:sp>
      <p:sp>
        <p:nvSpPr>
          <p:cNvPr id="461" name="Google Shape;461;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62" name="Google Shape;462;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68" name="Google Shape;468;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Across the borders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 U.S. citizen who posts material on the Web that is illegal in a foreign country can be prosecuted if he subjects himself to the jurisdiction of that country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He is safe in 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laws do not allow a person to be extradited for engaging in an activity protected by the U.S.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Even if the activity violates the criminal laws of another country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469" name="Google Shape;469;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70" name="Google Shape;470;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First Amendment Rights</a:t>
            </a:r>
            <a:endParaRPr/>
          </a:p>
        </p:txBody>
      </p:sp>
      <p:sp>
        <p:nvSpPr>
          <p:cNvPr id="160" name="Google Shape;160;p27"/>
          <p:cNvSpPr txBox="1">
            <a:spLocks noGrp="1"/>
          </p:cNvSpPr>
          <p:nvPr>
            <p:ph type="body" idx="1"/>
          </p:nvPr>
        </p:nvSpPr>
        <p:spPr>
          <a:xfrm>
            <a:off x="533400" y="1676400"/>
            <a:ext cx="7848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Definition of free speech includes: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Nonverbal, visual, and symbolic forms of expression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Right to speak anonymously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speech highly unpopular for majority – protection of minority views</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476" name="Google Shape;476;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Some organizations allow employees to create their own personal blogs to: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Reach out to partners, customers, and employees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Improve their corporate image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Discuss work-related issues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Invite others to refine or build new idea</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Blogs can provide uncensored commentary and interaction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Criticism of corporate policies and decisions</a:t>
            </a:r>
            <a:endParaRPr/>
          </a:p>
        </p:txBody>
      </p:sp>
      <p:sp>
        <p:nvSpPr>
          <p:cNvPr id="477" name="Google Shape;477;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78" name="Google Shape;478;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Could involve risk that employees might: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Reveal company secrets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Breach federal security disclosure laws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Guidelines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Don’t reveal company secrets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Make it appealing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Be interesting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Be authentic</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492" name="Google Shape;492;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93" name="Google Shape;493;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a:p>
        </p:txBody>
      </p:sp>
      <p:sp>
        <p:nvSpPr>
          <p:cNvPr id="494" name="Google Shape;494;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Mark Jen, an associate product manager for Google, began a blog chronicling his experiences at Google after his first day on the job. He thought his entries might be of interest to his family and friends. His entries candidly discussed his first day on the job, a global sales meeting, and Google’s compensation package. His comments also included information about Google’s future products and economic performance. Within a couple of days, Mark’s audience had grown into the tens of thousands.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500" name="Google Shape;500;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01" name="Google Shape;501;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following week, Mark’s blog was offline for a couple days. In his next posting, Mark revealed that he had been asked to take down sensitive information about the company. Then the entries stopped altogether, and rumors were rampant as the number of visitors to his blog approached 100,000 per day. A few weeks later, Mark finally checked back in to let his readers know that he had been fired. Within the blogosphere, Mark had become a cause célèbre, and Google’s reputation suffered. The incident sent a shock wave through the IT industry, forcing companies to evaluate and establish their own blogging policies.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09" name="Google Shape;509;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a:p>
        </p:txBody>
      </p:sp>
      <p:pic>
        <p:nvPicPr>
          <p:cNvPr id="510" name="Google Shape;510;p67"/>
          <p:cNvPicPr preferRelativeResize="0"/>
          <p:nvPr/>
        </p:nvPicPr>
        <p:blipFill rotWithShape="1">
          <a:blip r:embed="rId3">
            <a:alphaModFix/>
          </a:blip>
          <a:srcRect/>
          <a:stretch/>
        </p:blipFill>
        <p:spPr>
          <a:xfrm>
            <a:off x="1263650" y="381000"/>
            <a:ext cx="6508750" cy="5702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17" name="Google Shape;517;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a:p>
        </p:txBody>
      </p:sp>
      <p:sp>
        <p:nvSpPr>
          <p:cNvPr id="518" name="Google Shape;518;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19" name="Google Shape;519;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First Amendment protects the right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Freedom of religion and expression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Does not protect obscene speech, defamation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Controlling access to Internet information, especially for children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Anonymous communication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Spread of defamation and hate speech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Access to pornography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CAN-SPAM Act limitations on email messages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First Amendment Rights (cont’d.)</a:t>
            </a:r>
            <a:endParaRPr/>
          </a:p>
        </p:txBody>
      </p:sp>
      <p:sp>
        <p:nvSpPr>
          <p:cNvPr id="169" name="Google Shape;169;p28"/>
          <p:cNvSpPr txBox="1">
            <a:spLocks noGrp="1"/>
          </p:cNvSpPr>
          <p:nvPr>
            <p:ph type="body" idx="1"/>
          </p:nvPr>
        </p:nvSpPr>
        <p:spPr>
          <a:xfrm>
            <a:off x="533400" y="12192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protected by the First Amendment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Fraud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Defamation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Obscene speech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Incitement of panic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Incitement to crime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“Fighting words”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Sedition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Obscene speech and Defamation relevant to IT</a:t>
            </a: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US" sz="3600" b="0" i="0" u="none">
                <a:solidFill>
                  <a:schemeClr val="dk1"/>
                </a:solidFill>
                <a:latin typeface="Arial"/>
                <a:ea typeface="Arial"/>
                <a:cs typeface="Arial"/>
                <a:sym typeface="Arial"/>
              </a:rPr>
              <a:t>Obscene Speech</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Based on </a:t>
            </a:r>
            <a:r>
              <a:rPr lang="en-US" sz="2600" b="0" i="1" u="none">
                <a:solidFill>
                  <a:srgbClr val="222222"/>
                </a:solidFill>
                <a:latin typeface="Arial"/>
                <a:ea typeface="Arial"/>
                <a:cs typeface="Arial"/>
                <a:sym typeface="Arial"/>
              </a:rPr>
              <a:t>Miller v. California</a:t>
            </a:r>
            <a:r>
              <a:rPr lang="en-US" sz="2600" b="0" i="0" u="none">
                <a:solidFill>
                  <a:srgbClr val="222222"/>
                </a:solidFill>
                <a:latin typeface="Arial"/>
                <a:ea typeface="Arial"/>
                <a:cs typeface="Arial"/>
                <a:sym typeface="Arial"/>
              </a:rPr>
              <a:t>, speech is considered obscene when: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Lacks serious literary, artistic, political, or scientific value</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a:t>
            </a:r>
            <a:endParaRPr/>
          </a:p>
        </p:txBody>
      </p:sp>
      <p:sp>
        <p:nvSpPr>
          <p:cNvPr id="187" name="Google Shape;187;p30"/>
          <p:cNvSpPr txBox="1">
            <a:spLocks noGrp="1"/>
          </p:cNvSpPr>
          <p:nvPr>
            <p:ph type="body" idx="1"/>
          </p:nvPr>
        </p:nvSpPr>
        <p:spPr>
          <a:xfrm>
            <a:off x="533400" y="1295400"/>
            <a:ext cx="80772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Oral or written statement of alleged fact that is: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False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Harms another person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Harm is often of a financial nature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Slander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Oral defamatory statement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Libel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Written defamatory statement</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Care in online communication to avoid charges of defamation</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Organizations prepared to take actions against libelous attacks</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Freedom of Expression: Key Issues</a:t>
            </a:r>
            <a:endParaRPr/>
          </a:p>
        </p:txBody>
      </p:sp>
      <p:sp>
        <p:nvSpPr>
          <p:cNvPr id="196" name="Google Shape;196;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Controlling access to information on the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Anonymity on the Internet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Defamation and hate speech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Corporate blogging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Pornography</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197" name="Google Shape;197;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98" name="Google Shape;198;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a:t>
            </a:r>
            <a:endParaRPr/>
          </a:p>
        </p:txBody>
      </p:sp>
      <p:sp>
        <p:nvSpPr>
          <p:cNvPr id="205" name="Google Shape;205;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Freedom of speech on the Internet is complicated by ease by which children can access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Laws and software to block questionable material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Communications Decency Act (CDA 1996)</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Aimed at protecting children from pornography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Broad language and vague definition of indecency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Found unconstitutional in 1997</a:t>
            </a:r>
            <a:endParaRPr/>
          </a:p>
        </p:txBody>
      </p:sp>
      <p:sp>
        <p:nvSpPr>
          <p:cNvPr id="206" name="Google Shape;206;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07" name="Google Shape;207;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2824</Words>
  <Application>Microsoft Office PowerPoint</Application>
  <PresentationFormat>On-screen Show (4:3)</PresentationFormat>
  <Paragraphs>385</Paragraphs>
  <Slides>45</Slides>
  <Notes>45</Notes>
  <HiddenSlides>0</HiddenSlides>
  <MMClips>0</MMClips>
  <ScaleCrop>false</ScaleCrop>
  <HeadingPairs>
    <vt:vector size="4" baseType="variant">
      <vt:variant>
        <vt:lpstr>Theme</vt:lpstr>
      </vt:variant>
      <vt:variant>
        <vt:i4>12</vt:i4>
      </vt:variant>
      <vt:variant>
        <vt:lpstr>Slide Titles</vt:lpstr>
      </vt:variant>
      <vt:variant>
        <vt:i4>45</vt:i4>
      </vt:variant>
    </vt:vector>
  </HeadingPairs>
  <TitlesOfParts>
    <vt:vector size="57" baseType="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Freedom of Expression and Internet</vt:lpstr>
      <vt:lpstr>First Amendment Rights</vt:lpstr>
      <vt:lpstr>First Amendment Rights (cont’d.)</vt:lpstr>
      <vt:lpstr>Obscene Speech</vt:lpstr>
      <vt:lpstr>Defamation</vt:lpstr>
      <vt:lpstr>Freedom of Expression: Key Issues</vt:lpstr>
      <vt:lpstr>Controlling Access to Information on the Internet</vt:lpstr>
      <vt:lpstr>Controlling Access to Information on the Internet (cont’d.)</vt:lpstr>
      <vt:lpstr>PowerPoint Presentation</vt:lpstr>
      <vt:lpstr>Controlling Access to Information on the Internet (cont’d.)</vt:lpstr>
      <vt:lpstr>Controlling Access to Information on the Internet (cont’d.)</vt:lpstr>
      <vt:lpstr>Controlling Access to Information on the Internet (cont’d.)</vt:lpstr>
      <vt:lpstr>Controlling Access to Information on the Internet (cont’d.)</vt:lpstr>
      <vt:lpstr>Children’s Internet Protection Act (CIPA)</vt:lpstr>
      <vt:lpstr>Children’s Internet Protection Act (CIPA)</vt:lpstr>
      <vt:lpstr>Children’s Internet Protection Act (CIPA) (cont’d.)</vt:lpstr>
      <vt:lpstr>Children’s Internet Protection Act (CIPA) (cont’d.)</vt:lpstr>
      <vt:lpstr>Anonymity on the Internet</vt:lpstr>
      <vt:lpstr>Anonymity on the Internet</vt:lpstr>
      <vt:lpstr>Anonymity on the Internet</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Defamation and Hate Speech</vt:lpstr>
      <vt:lpstr>Defamation and Hate Speech (cont’d.)</vt:lpstr>
      <vt:lpstr>Defamation and Hate Speech (cont’d.)</vt:lpstr>
      <vt:lpstr>Defamation and Hate Speech (cont’d.)</vt:lpstr>
      <vt:lpstr>Defamation and Hate Speech (cont’d.)</vt:lpstr>
      <vt:lpstr>Defamation and Hate Speech (cont’d.)</vt:lpstr>
      <vt:lpstr>Defamation and Hate Speech (cont’d.)</vt:lpstr>
      <vt:lpstr>Corporate Blogging</vt:lpstr>
      <vt:lpstr>Corporate Blogging</vt:lpstr>
      <vt:lpstr>Corporate Blogging</vt:lpstr>
      <vt:lpstr>Corporate Blogging</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 </dc:title>
  <cp:lastModifiedBy>Waqas</cp:lastModifiedBy>
  <cp:revision>1</cp:revision>
  <dcterms:modified xsi:type="dcterms:W3CDTF">2023-12-03T15:54:02Z</dcterms:modified>
</cp:coreProperties>
</file>