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drawings/drawing1.xml" ContentType="application/vnd.openxmlformats-officedocument.drawingml.chartshapes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drawings/drawing2.xml" ContentType="application/vnd.openxmlformats-officedocument.drawingml.chartshapes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drawings/drawing3.xml" ContentType="application/vnd.openxmlformats-officedocument.drawingml.chartshapes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drawings/drawing4.xml" ContentType="application/vnd.openxmlformats-officedocument.drawingml.chartshapes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drawings/drawing5.xml" ContentType="application/vnd.openxmlformats-officedocument.drawingml.chartshapes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rawings/drawing6.xml" ContentType="application/vnd.openxmlformats-officedocument.drawingml.chartshapes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drawings/drawing7.xml" ContentType="application/vnd.openxmlformats-officedocument.drawingml.chartshapes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drawings/drawing8.xml" ContentType="application/vnd.openxmlformats-officedocument.drawingml.chartshapes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drawings/drawing9.xml" ContentType="application/vnd.openxmlformats-officedocument.drawingml.chartshapes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drawings/drawing10.xml" ContentType="application/vnd.openxmlformats-officedocument.drawingml.chartshapes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drawings/drawing11.xml" ContentType="application/vnd.openxmlformats-officedocument.drawingml.chartshapes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drawings/drawing12.xml" ContentType="application/vnd.openxmlformats-officedocument.drawingml.chartshapes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ppt/charts/chart51.xml" ContentType="application/vnd.openxmlformats-officedocument.drawingml.chart+xml"/>
  <Override PartName="/ppt/charts/style51.xml" ContentType="application/vnd.ms-office.chartstyle+xml"/>
  <Override PartName="/ppt/charts/colors51.xml" ContentType="application/vnd.ms-office.chartcolorstyle+xml"/>
  <Override PartName="/ppt/charts/chart52.xml" ContentType="application/vnd.openxmlformats-officedocument.drawingml.chart+xml"/>
  <Override PartName="/ppt/charts/style52.xml" ContentType="application/vnd.ms-office.chartstyle+xml"/>
  <Override PartName="/ppt/charts/colors52.xml" ContentType="application/vnd.ms-office.chartcolorstyle+xml"/>
  <Override PartName="/ppt/charts/chart53.xml" ContentType="application/vnd.openxmlformats-officedocument.drawingml.chart+xml"/>
  <Override PartName="/ppt/charts/style53.xml" ContentType="application/vnd.ms-office.chartstyle+xml"/>
  <Override PartName="/ppt/charts/colors53.xml" ContentType="application/vnd.ms-office.chartcolorstyle+xml"/>
  <Override PartName="/ppt/charts/chart54.xml" ContentType="application/vnd.openxmlformats-officedocument.drawingml.chart+xml"/>
  <Override PartName="/ppt/charts/style54.xml" ContentType="application/vnd.ms-office.chartstyle+xml"/>
  <Override PartName="/ppt/charts/colors54.xml" ContentType="application/vnd.ms-office.chartcolorstyle+xml"/>
  <Override PartName="/ppt/charts/chart55.xml" ContentType="application/vnd.openxmlformats-officedocument.drawingml.chart+xml"/>
  <Override PartName="/ppt/charts/style55.xml" ContentType="application/vnd.ms-office.chartstyle+xml"/>
  <Override PartName="/ppt/charts/colors55.xml" ContentType="application/vnd.ms-office.chartcolorstyle+xml"/>
  <Override PartName="/ppt/drawings/drawing13.xml" ContentType="application/vnd.openxmlformats-officedocument.drawingml.chartshapes+xml"/>
  <Override PartName="/ppt/charts/chart56.xml" ContentType="application/vnd.openxmlformats-officedocument.drawingml.chart+xml"/>
  <Override PartName="/ppt/charts/style56.xml" ContentType="application/vnd.ms-office.chartstyle+xml"/>
  <Override PartName="/ppt/charts/colors56.xml" ContentType="application/vnd.ms-office.chartcolorstyle+xml"/>
  <Override PartName="/ppt/charts/chart57.xml" ContentType="application/vnd.openxmlformats-officedocument.drawingml.chart+xml"/>
  <Override PartName="/ppt/charts/style57.xml" ContentType="application/vnd.ms-office.chartstyle+xml"/>
  <Override PartName="/ppt/charts/colors57.xml" ContentType="application/vnd.ms-office.chartcolorstyle+xml"/>
  <Override PartName="/ppt/charts/chart58.xml" ContentType="application/vnd.openxmlformats-officedocument.drawingml.chart+xml"/>
  <Override PartName="/ppt/charts/style58.xml" ContentType="application/vnd.ms-office.chartstyle+xml"/>
  <Override PartName="/ppt/charts/colors58.xml" ContentType="application/vnd.ms-office.chartcolorstyle+xml"/>
  <Override PartName="/ppt/charts/chart59.xml" ContentType="application/vnd.openxmlformats-officedocument.drawingml.chart+xml"/>
  <Override PartName="/ppt/charts/style59.xml" ContentType="application/vnd.ms-office.chartstyle+xml"/>
  <Override PartName="/ppt/charts/colors59.xml" ContentType="application/vnd.ms-office.chartcolorstyle+xml"/>
  <Override PartName="/ppt/charts/chart60.xml" ContentType="application/vnd.openxmlformats-officedocument.drawingml.chart+xml"/>
  <Override PartName="/ppt/charts/style60.xml" ContentType="application/vnd.ms-office.chartstyle+xml"/>
  <Override PartName="/ppt/charts/colors60.xml" ContentType="application/vnd.ms-office.chartcolorstyle+xml"/>
  <Override PartName="/ppt/charts/chart61.xml" ContentType="application/vnd.openxmlformats-officedocument.drawingml.chart+xml"/>
  <Override PartName="/ppt/charts/style61.xml" ContentType="application/vnd.ms-office.chartstyle+xml"/>
  <Override PartName="/ppt/charts/colors61.xml" ContentType="application/vnd.ms-office.chartcolorstyle+xml"/>
  <Override PartName="/ppt/charts/chart62.xml" ContentType="application/vnd.openxmlformats-officedocument.drawingml.chart+xml"/>
  <Override PartName="/ppt/charts/style62.xml" ContentType="application/vnd.ms-office.chartstyle+xml"/>
  <Override PartName="/ppt/charts/colors62.xml" ContentType="application/vnd.ms-office.chartcolorstyle+xml"/>
  <Override PartName="/ppt/charts/chart63.xml" ContentType="application/vnd.openxmlformats-officedocument.drawingml.chart+xml"/>
  <Override PartName="/ppt/charts/style63.xml" ContentType="application/vnd.ms-office.chartstyle+xml"/>
  <Override PartName="/ppt/charts/colors63.xml" ContentType="application/vnd.ms-office.chartcolorstyle+xml"/>
  <Override PartName="/ppt/charts/chart64.xml" ContentType="application/vnd.openxmlformats-officedocument.drawingml.chart+xml"/>
  <Override PartName="/ppt/charts/style64.xml" ContentType="application/vnd.ms-office.chartstyle+xml"/>
  <Override PartName="/ppt/charts/colors64.xml" ContentType="application/vnd.ms-office.chartcolorstyle+xml"/>
  <Override PartName="/ppt/charts/chart65.xml" ContentType="application/vnd.openxmlformats-officedocument.drawingml.chart+xml"/>
  <Override PartName="/ppt/charts/style65.xml" ContentType="application/vnd.ms-office.chartstyle+xml"/>
  <Override PartName="/ppt/charts/colors65.xml" ContentType="application/vnd.ms-office.chartcolorstyle+xml"/>
  <Override PartName="/ppt/charts/chart66.xml" ContentType="application/vnd.openxmlformats-officedocument.drawingml.chart+xml"/>
  <Override PartName="/ppt/charts/style66.xml" ContentType="application/vnd.ms-office.chartstyle+xml"/>
  <Override PartName="/ppt/charts/colors66.xml" ContentType="application/vnd.ms-office.chartcolorstyle+xml"/>
  <Override PartName="/ppt/charts/chart67.xml" ContentType="application/vnd.openxmlformats-officedocument.drawingml.chart+xml"/>
  <Override PartName="/ppt/charts/style67.xml" ContentType="application/vnd.ms-office.chartstyle+xml"/>
  <Override PartName="/ppt/charts/colors67.xml" ContentType="application/vnd.ms-office.chartcolorstyle+xml"/>
  <Override PartName="/ppt/drawings/drawing14.xml" ContentType="application/vnd.openxmlformats-officedocument.drawingml.chartshapes+xml"/>
  <Override PartName="/ppt/charts/chart68.xml" ContentType="application/vnd.openxmlformats-officedocument.drawingml.chart+xml"/>
  <Override PartName="/ppt/charts/style68.xml" ContentType="application/vnd.ms-office.chartstyle+xml"/>
  <Override PartName="/ppt/charts/colors68.xml" ContentType="application/vnd.ms-office.chartcolorstyle+xml"/>
  <Override PartName="/ppt/charts/chart69.xml" ContentType="application/vnd.openxmlformats-officedocument.drawingml.chart+xml"/>
  <Override PartName="/ppt/charts/style69.xml" ContentType="application/vnd.ms-office.chartstyle+xml"/>
  <Override PartName="/ppt/charts/colors69.xml" ContentType="application/vnd.ms-office.chartcolorstyle+xml"/>
  <Override PartName="/ppt/charts/chart70.xml" ContentType="application/vnd.openxmlformats-officedocument.drawingml.chart+xml"/>
  <Override PartName="/ppt/charts/style70.xml" ContentType="application/vnd.ms-office.chartstyle+xml"/>
  <Override PartName="/ppt/charts/colors70.xml" ContentType="application/vnd.ms-office.chartcolorstyle+xml"/>
  <Override PartName="/ppt/charts/chart71.xml" ContentType="application/vnd.openxmlformats-officedocument.drawingml.chart+xml"/>
  <Override PartName="/ppt/charts/style71.xml" ContentType="application/vnd.ms-office.chartstyle+xml"/>
  <Override PartName="/ppt/charts/colors71.xml" ContentType="application/vnd.ms-office.chartcolorstyle+xml"/>
  <Override PartName="/ppt/charts/chart72.xml" ContentType="application/vnd.openxmlformats-officedocument.drawingml.chart+xml"/>
  <Override PartName="/ppt/charts/style72.xml" ContentType="application/vnd.ms-office.chartstyle+xml"/>
  <Override PartName="/ppt/charts/colors72.xml" ContentType="application/vnd.ms-office.chartcolorstyle+xml"/>
  <Override PartName="/ppt/charts/chart73.xml" ContentType="application/vnd.openxmlformats-officedocument.drawingml.chart+xml"/>
  <Override PartName="/ppt/charts/style73.xml" ContentType="application/vnd.ms-office.chartstyle+xml"/>
  <Override PartName="/ppt/charts/colors73.xml" ContentType="application/vnd.ms-office.chartcolorstyle+xml"/>
  <Override PartName="/ppt/charts/chart74.xml" ContentType="application/vnd.openxmlformats-officedocument.drawingml.chart+xml"/>
  <Override PartName="/ppt/charts/style74.xml" ContentType="application/vnd.ms-office.chartstyle+xml"/>
  <Override PartName="/ppt/charts/colors74.xml" ContentType="application/vnd.ms-office.chartcolorstyle+xml"/>
  <Override PartName="/ppt/charts/chart75.xml" ContentType="application/vnd.openxmlformats-officedocument.drawingml.chart+xml"/>
  <Override PartName="/ppt/charts/style75.xml" ContentType="application/vnd.ms-office.chartstyle+xml"/>
  <Override PartName="/ppt/charts/colors75.xml" ContentType="application/vnd.ms-office.chartcolorstyle+xml"/>
  <Override PartName="/ppt/charts/chart76.xml" ContentType="application/vnd.openxmlformats-officedocument.drawingml.chart+xml"/>
  <Override PartName="/ppt/charts/style76.xml" ContentType="application/vnd.ms-office.chartstyle+xml"/>
  <Override PartName="/ppt/charts/colors76.xml" ContentType="application/vnd.ms-office.chartcolorstyle+xml"/>
  <Override PartName="/ppt/charts/chart77.xml" ContentType="application/vnd.openxmlformats-officedocument.drawingml.chart+xml"/>
  <Override PartName="/ppt/charts/style77.xml" ContentType="application/vnd.ms-office.chartstyle+xml"/>
  <Override PartName="/ppt/charts/colors77.xml" ContentType="application/vnd.ms-office.chartcolorstyle+xml"/>
  <Override PartName="/ppt/charts/chart78.xml" ContentType="application/vnd.openxmlformats-officedocument.drawingml.chart+xml"/>
  <Override PartName="/ppt/charts/style78.xml" ContentType="application/vnd.ms-office.chartstyle+xml"/>
  <Override PartName="/ppt/charts/colors78.xml" ContentType="application/vnd.ms-office.chartcolorstyle+xml"/>
  <Override PartName="/ppt/charts/chart79.xml" ContentType="application/vnd.openxmlformats-officedocument.drawingml.chart+xml"/>
  <Override PartName="/ppt/charts/style79.xml" ContentType="application/vnd.ms-office.chartstyle+xml"/>
  <Override PartName="/ppt/charts/colors79.xml" ContentType="application/vnd.ms-office.chartcolorstyle+xml"/>
  <Override PartName="/ppt/drawings/drawing15.xml" ContentType="application/vnd.openxmlformats-officedocument.drawingml.chartshapes+xml"/>
  <Override PartName="/ppt/charts/chart80.xml" ContentType="application/vnd.openxmlformats-officedocument.drawingml.chart+xml"/>
  <Override PartName="/ppt/charts/style80.xml" ContentType="application/vnd.ms-office.chartstyle+xml"/>
  <Override PartName="/ppt/charts/colors80.xml" ContentType="application/vnd.ms-office.chartcolorstyle+xml"/>
  <Override PartName="/ppt/charts/chart81.xml" ContentType="application/vnd.openxmlformats-officedocument.drawingml.chart+xml"/>
  <Override PartName="/ppt/charts/style81.xml" ContentType="application/vnd.ms-office.chartstyle+xml"/>
  <Override PartName="/ppt/charts/colors81.xml" ContentType="application/vnd.ms-office.chartcolorstyle+xml"/>
  <Override PartName="/ppt/charts/chart82.xml" ContentType="application/vnd.openxmlformats-officedocument.drawingml.chart+xml"/>
  <Override PartName="/ppt/charts/style82.xml" ContentType="application/vnd.ms-office.chartstyle+xml"/>
  <Override PartName="/ppt/charts/colors82.xml" ContentType="application/vnd.ms-office.chartcolorstyle+xml"/>
  <Override PartName="/ppt/charts/chart83.xml" ContentType="application/vnd.openxmlformats-officedocument.drawingml.chart+xml"/>
  <Override PartName="/ppt/charts/style83.xml" ContentType="application/vnd.ms-office.chartstyle+xml"/>
  <Override PartName="/ppt/charts/colors83.xml" ContentType="application/vnd.ms-office.chartcolorstyle+xml"/>
  <Override PartName="/ppt/charts/chart84.xml" ContentType="application/vnd.openxmlformats-officedocument.drawingml.chart+xml"/>
  <Override PartName="/ppt/charts/style84.xml" ContentType="application/vnd.ms-office.chartstyle+xml"/>
  <Override PartName="/ppt/charts/colors84.xml" ContentType="application/vnd.ms-office.chartcolorstyle+xml"/>
  <Override PartName="/ppt/charts/chart85.xml" ContentType="application/vnd.openxmlformats-officedocument.drawingml.chart+xml"/>
  <Override PartName="/ppt/charts/style85.xml" ContentType="application/vnd.ms-office.chartstyle+xml"/>
  <Override PartName="/ppt/charts/colors85.xml" ContentType="application/vnd.ms-office.chartcolorstyle+xml"/>
  <Override PartName="/ppt/charts/chart86.xml" ContentType="application/vnd.openxmlformats-officedocument.drawingml.chart+xml"/>
  <Override PartName="/ppt/charts/style86.xml" ContentType="application/vnd.ms-office.chartstyle+xml"/>
  <Override PartName="/ppt/charts/colors86.xml" ContentType="application/vnd.ms-office.chartcolorstyle+xml"/>
  <Override PartName="/ppt/charts/chart87.xml" ContentType="application/vnd.openxmlformats-officedocument.drawingml.chart+xml"/>
  <Override PartName="/ppt/charts/style87.xml" ContentType="application/vnd.ms-office.chartstyle+xml"/>
  <Override PartName="/ppt/charts/colors87.xml" ContentType="application/vnd.ms-office.chartcolorstyle+xml"/>
  <Override PartName="/ppt/charts/chart88.xml" ContentType="application/vnd.openxmlformats-officedocument.drawingml.chart+xml"/>
  <Override PartName="/ppt/charts/style88.xml" ContentType="application/vnd.ms-office.chartstyle+xml"/>
  <Override PartName="/ppt/charts/colors8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1" r:id="rId17"/>
    <p:sldId id="272" r:id="rId18"/>
    <p:sldId id="273" r:id="rId19"/>
    <p:sldId id="275" r:id="rId20"/>
    <p:sldId id="276" r:id="rId21"/>
    <p:sldId id="274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10.xml"/><Relationship Id="rId1" Type="http://schemas.microsoft.com/office/2011/relationships/chartStyle" Target="style10.xml"/><Relationship Id="rId4" Type="http://schemas.openxmlformats.org/officeDocument/2006/relationships/chartUserShapes" Target="../drawings/drawing3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11.xml"/><Relationship Id="rId1" Type="http://schemas.microsoft.com/office/2011/relationships/chartStyle" Target="style11.xml"/><Relationship Id="rId4" Type="http://schemas.openxmlformats.org/officeDocument/2006/relationships/chartUserShapes" Target="../drawings/drawing4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12.xml"/><Relationship Id="rId1" Type="http://schemas.microsoft.com/office/2011/relationships/chartStyle" Target="style12.xml"/><Relationship Id="rId4" Type="http://schemas.openxmlformats.org/officeDocument/2006/relationships/chartUserShapes" Target="../drawings/drawing5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18.xml"/><Relationship Id="rId1" Type="http://schemas.microsoft.com/office/2011/relationships/chartStyle" Target="style18.xml"/><Relationship Id="rId4" Type="http://schemas.openxmlformats.org/officeDocument/2006/relationships/chartUserShapes" Target="../drawings/drawing6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chartUserShapes" Target="../drawings/drawing7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23.xml"/><Relationship Id="rId1" Type="http://schemas.microsoft.com/office/2011/relationships/chartStyle" Target="style23.xml"/><Relationship Id="rId4" Type="http://schemas.openxmlformats.org/officeDocument/2006/relationships/chartUserShapes" Target="../drawings/drawing8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27.xml"/><Relationship Id="rId1" Type="http://schemas.microsoft.com/office/2011/relationships/chartStyle" Target="style27.xml"/><Relationship Id="rId4" Type="http://schemas.openxmlformats.org/officeDocument/2006/relationships/chartUserShapes" Target="../drawings/drawing9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35.xml"/><Relationship Id="rId1" Type="http://schemas.microsoft.com/office/2011/relationships/chartStyle" Target="style35.xml"/><Relationship Id="rId4" Type="http://schemas.openxmlformats.org/officeDocument/2006/relationships/chartUserShapes" Target="../drawings/drawing10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36.xml"/><Relationship Id="rId1" Type="http://schemas.microsoft.com/office/2011/relationships/chartStyle" Target="style36.xml"/><Relationship Id="rId4" Type="http://schemas.openxmlformats.org/officeDocument/2006/relationships/chartUserShapes" Target="../drawings/drawing11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43.xml"/><Relationship Id="rId1" Type="http://schemas.microsoft.com/office/2011/relationships/chartStyle" Target="style43.xml"/><Relationship Id="rId4" Type="http://schemas.openxmlformats.org/officeDocument/2006/relationships/chartUserShapes" Target="../drawings/drawing12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5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51.xml"/><Relationship Id="rId1" Type="http://schemas.microsoft.com/office/2011/relationships/chartStyle" Target="style51.xml"/></Relationships>
</file>

<file path=ppt/charts/_rels/chart5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52.xml"/><Relationship Id="rId1" Type="http://schemas.microsoft.com/office/2011/relationships/chartStyle" Target="style52.xml"/></Relationships>
</file>

<file path=ppt/charts/_rels/chart5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53.xml"/><Relationship Id="rId1" Type="http://schemas.microsoft.com/office/2011/relationships/chartStyle" Target="style53.xml"/></Relationships>
</file>

<file path=ppt/charts/_rels/chart5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54.xml"/><Relationship Id="rId1" Type="http://schemas.microsoft.com/office/2011/relationships/chartStyle" Target="style54.xml"/></Relationships>
</file>

<file path=ppt/charts/_rels/chart5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55.xml"/><Relationship Id="rId1" Type="http://schemas.microsoft.com/office/2011/relationships/chartStyle" Target="style55.xml"/><Relationship Id="rId4" Type="http://schemas.openxmlformats.org/officeDocument/2006/relationships/chartUserShapes" Target="../drawings/drawing13.xml"/></Relationships>
</file>

<file path=ppt/charts/_rels/chart5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56.xml"/><Relationship Id="rId1" Type="http://schemas.microsoft.com/office/2011/relationships/chartStyle" Target="style56.xml"/></Relationships>
</file>

<file path=ppt/charts/_rels/chart5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57.xml"/><Relationship Id="rId1" Type="http://schemas.microsoft.com/office/2011/relationships/chartStyle" Target="style57.xml"/></Relationships>
</file>

<file path=ppt/charts/_rels/chart5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58.xml"/><Relationship Id="rId1" Type="http://schemas.microsoft.com/office/2011/relationships/chartStyle" Target="style58.xml"/></Relationships>
</file>

<file path=ppt/charts/_rels/chart5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59.xml"/><Relationship Id="rId1" Type="http://schemas.microsoft.com/office/2011/relationships/chartStyle" Target="style59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6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60.xml"/><Relationship Id="rId1" Type="http://schemas.microsoft.com/office/2011/relationships/chartStyle" Target="style60.xml"/></Relationships>
</file>

<file path=ppt/charts/_rels/chart6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61.xml"/><Relationship Id="rId1" Type="http://schemas.microsoft.com/office/2011/relationships/chartStyle" Target="style61.xml"/></Relationships>
</file>

<file path=ppt/charts/_rels/chart6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62.xml"/><Relationship Id="rId1" Type="http://schemas.microsoft.com/office/2011/relationships/chartStyle" Target="style62.xml"/></Relationships>
</file>

<file path=ppt/charts/_rels/chart6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63.xml"/><Relationship Id="rId1" Type="http://schemas.microsoft.com/office/2011/relationships/chartStyle" Target="style63.xml"/></Relationships>
</file>

<file path=ppt/charts/_rels/chart6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64.xml"/><Relationship Id="rId1" Type="http://schemas.microsoft.com/office/2011/relationships/chartStyle" Target="style64.xml"/></Relationships>
</file>

<file path=ppt/charts/_rels/chart6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65.xml"/><Relationship Id="rId1" Type="http://schemas.microsoft.com/office/2011/relationships/chartStyle" Target="style65.xml"/></Relationships>
</file>

<file path=ppt/charts/_rels/chart6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66.xml"/><Relationship Id="rId1" Type="http://schemas.microsoft.com/office/2011/relationships/chartStyle" Target="style66.xml"/></Relationships>
</file>

<file path=ppt/charts/_rels/chart6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67.xml"/><Relationship Id="rId1" Type="http://schemas.microsoft.com/office/2011/relationships/chartStyle" Target="style67.xml"/><Relationship Id="rId4" Type="http://schemas.openxmlformats.org/officeDocument/2006/relationships/chartUserShapes" Target="../drawings/drawing14.xml"/></Relationships>
</file>

<file path=ppt/charts/_rels/chart6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68.xml"/><Relationship Id="rId1" Type="http://schemas.microsoft.com/office/2011/relationships/chartStyle" Target="style68.xml"/></Relationships>
</file>

<file path=ppt/charts/_rels/chart6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69.xml"/><Relationship Id="rId1" Type="http://schemas.microsoft.com/office/2011/relationships/chartStyle" Target="style69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7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70.xml"/><Relationship Id="rId1" Type="http://schemas.microsoft.com/office/2011/relationships/chartStyle" Target="style70.xml"/></Relationships>
</file>

<file path=ppt/charts/_rels/chart7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71.xml"/><Relationship Id="rId1" Type="http://schemas.microsoft.com/office/2011/relationships/chartStyle" Target="style71.xml"/></Relationships>
</file>

<file path=ppt/charts/_rels/chart7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72.xml"/><Relationship Id="rId1" Type="http://schemas.microsoft.com/office/2011/relationships/chartStyle" Target="style72.xml"/></Relationships>
</file>

<file path=ppt/charts/_rels/chart7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73.xml"/><Relationship Id="rId1" Type="http://schemas.microsoft.com/office/2011/relationships/chartStyle" Target="style73.xml"/></Relationships>
</file>

<file path=ppt/charts/_rels/chart7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74.xml"/><Relationship Id="rId1" Type="http://schemas.microsoft.com/office/2011/relationships/chartStyle" Target="style74.xml"/></Relationships>
</file>

<file path=ppt/charts/_rels/chart7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75.xml"/><Relationship Id="rId1" Type="http://schemas.microsoft.com/office/2011/relationships/chartStyle" Target="style75.xml"/></Relationships>
</file>

<file path=ppt/charts/_rels/chart7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76.xml"/><Relationship Id="rId1" Type="http://schemas.microsoft.com/office/2011/relationships/chartStyle" Target="style76.xml"/></Relationships>
</file>

<file path=ppt/charts/_rels/chart7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77.xml"/><Relationship Id="rId1" Type="http://schemas.microsoft.com/office/2011/relationships/chartStyle" Target="style77.xml"/></Relationships>
</file>

<file path=ppt/charts/_rels/chart7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78.xml"/><Relationship Id="rId1" Type="http://schemas.microsoft.com/office/2011/relationships/chartStyle" Target="style78.xml"/></Relationships>
</file>

<file path=ppt/charts/_rels/chart7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79.xml"/><Relationship Id="rId1" Type="http://schemas.microsoft.com/office/2011/relationships/chartStyle" Target="style79.xml"/><Relationship Id="rId4" Type="http://schemas.openxmlformats.org/officeDocument/2006/relationships/chartUserShapes" Target="../drawings/drawing1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8.xml"/><Relationship Id="rId1" Type="http://schemas.microsoft.com/office/2011/relationships/chartStyle" Target="style8.xml"/><Relationship Id="rId4" Type="http://schemas.openxmlformats.org/officeDocument/2006/relationships/chartUserShapes" Target="../drawings/drawing1.xml"/></Relationships>
</file>

<file path=ppt/charts/_rels/chart8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80.xml"/><Relationship Id="rId1" Type="http://schemas.microsoft.com/office/2011/relationships/chartStyle" Target="style80.xml"/></Relationships>
</file>

<file path=ppt/charts/_rels/chart8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81.xml"/><Relationship Id="rId1" Type="http://schemas.microsoft.com/office/2011/relationships/chartStyle" Target="style81.xml"/></Relationships>
</file>

<file path=ppt/charts/_rels/chart8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82.xml"/><Relationship Id="rId1" Type="http://schemas.microsoft.com/office/2011/relationships/chartStyle" Target="style82.xml"/></Relationships>
</file>

<file path=ppt/charts/_rels/chart8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83.xml"/><Relationship Id="rId1" Type="http://schemas.microsoft.com/office/2011/relationships/chartStyle" Target="style83.xml"/></Relationships>
</file>

<file path=ppt/charts/_rels/chart8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84.xml"/><Relationship Id="rId1" Type="http://schemas.microsoft.com/office/2011/relationships/chartStyle" Target="style84.xml"/></Relationships>
</file>

<file path=ppt/charts/_rels/chart8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85.xml"/><Relationship Id="rId1" Type="http://schemas.microsoft.com/office/2011/relationships/chartStyle" Target="style85.xml"/></Relationships>
</file>

<file path=ppt/charts/_rels/chart8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86.xml"/><Relationship Id="rId1" Type="http://schemas.microsoft.com/office/2011/relationships/chartStyle" Target="style86.xml"/></Relationships>
</file>

<file path=ppt/charts/_rels/chart8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87.xml"/><Relationship Id="rId1" Type="http://schemas.microsoft.com/office/2011/relationships/chartStyle" Target="style87.xml"/></Relationships>
</file>

<file path=ppt/charts/_rels/chart8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88.xml"/><Relationship Id="rId1" Type="http://schemas.microsoft.com/office/2011/relationships/chartStyle" Target="style8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download\egypt%20bok.xlsx" TargetMode="External"/><Relationship Id="rId2" Type="http://schemas.microsoft.com/office/2011/relationships/chartColorStyle" Target="colors9.xml"/><Relationship Id="rId1" Type="http://schemas.microsoft.com/office/2011/relationships/chartStyle" Target="style9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100" dirty="0"/>
              <a:t>TOTAL MOBILE TGT AND MOBILE ACH</a:t>
            </a:r>
          </a:p>
        </c:rich>
      </c:tx>
      <c:layout>
        <c:manualLayout>
          <c:xMode val="edge"/>
          <c:yMode val="edge"/>
          <c:x val="0.1546713156930227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'[egypt bok.xlsx]DATA BASE'!$E$3</c:f>
              <c:strCache>
                <c:ptCount val="1"/>
                <c:pt idx="0">
                  <c:v>Mobile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BASE'!$A$4:$A$16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BASE'!$E$4:$E$16</c:f>
              <c:numCache>
                <c:formatCode>General</c:formatCode>
                <c:ptCount val="1"/>
                <c:pt idx="0">
                  <c:v>2330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1E9A-4F3E-9776-BA0F0E085FEF}"/>
            </c:ext>
          </c:extLst>
        </c:ser>
        <c:ser>
          <c:idx val="1"/>
          <c:order val="1"/>
          <c:tx>
            <c:strRef>
              <c:f>'[egypt bok.xlsx]DATA BASE'!$F$3</c:f>
              <c:strCache>
                <c:ptCount val="1"/>
                <c:pt idx="0">
                  <c:v>Mobile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BASE'!$A$4:$A$16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BASE'!$F$4:$F$16</c:f>
              <c:numCache>
                <c:formatCode>General</c:formatCode>
                <c:ptCount val="1"/>
                <c:pt idx="0">
                  <c:v>2671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1E9A-4F3E-9776-BA0F0E085FE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832132383373889E-2"/>
          <c:y val="3.8960900582865478E-2"/>
          <c:w val="0.95044918652805799"/>
          <c:h val="0.764892859552172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'DATA BASE'!$H$3</c:f>
              <c:strCache>
                <c:ptCount val="1"/>
                <c:pt idx="0">
                  <c:v>Post TGT</c:v>
                </c:pt>
              </c:strCache>
              <c:extLst xmlns:c15="http://schemas.microsoft.com/office/drawing/2012/chart"/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BASE'!$A$4:$A$16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BASE'!$H$4:$H$16</c:f>
              <c:numCache>
                <c:formatCode>General</c:formatCode>
                <c:ptCount val="12"/>
                <c:pt idx="1">
                  <c:v>27</c:v>
                </c:pt>
                <c:pt idx="2" formatCode="#,##0">
                  <c:v>16</c:v>
                </c:pt>
                <c:pt idx="3" formatCode="#,##0">
                  <c:v>22</c:v>
                </c:pt>
                <c:pt idx="4">
                  <c:v>12</c:v>
                </c:pt>
                <c:pt idx="5">
                  <c:v>36</c:v>
                </c:pt>
                <c:pt idx="6">
                  <c:v>32</c:v>
                </c:pt>
                <c:pt idx="7">
                  <c:v>14</c:v>
                </c:pt>
                <c:pt idx="8">
                  <c:v>17</c:v>
                </c:pt>
                <c:pt idx="9">
                  <c:v>20</c:v>
                </c:pt>
                <c:pt idx="10">
                  <c:v>20</c:v>
                </c:pt>
                <c:pt idx="11">
                  <c:v>25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9562-4342-A55E-3966516B0591}"/>
            </c:ext>
          </c:extLst>
        </c:ser>
        <c:ser>
          <c:idx val="1"/>
          <c:order val="1"/>
          <c:tx>
            <c:strRef>
              <c:f>'DATA BASE'!$I$3</c:f>
              <c:strCache>
                <c:ptCount val="1"/>
                <c:pt idx="0">
                  <c:v>Post ACH</c:v>
                </c:pt>
              </c:strCache>
              <c:extLst xmlns:c15="http://schemas.microsoft.com/office/drawing/2012/chart"/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BASE'!$A$4:$A$16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BASE'!$I$4:$I$16</c:f>
              <c:numCache>
                <c:formatCode>General</c:formatCode>
                <c:ptCount val="12"/>
                <c:pt idx="1">
                  <c:v>7</c:v>
                </c:pt>
                <c:pt idx="2">
                  <c:v>8</c:v>
                </c:pt>
                <c:pt idx="3">
                  <c:v>35</c:v>
                </c:pt>
                <c:pt idx="4">
                  <c:v>23</c:v>
                </c:pt>
                <c:pt idx="5">
                  <c:v>18</c:v>
                </c:pt>
                <c:pt idx="6">
                  <c:v>30</c:v>
                </c:pt>
                <c:pt idx="7">
                  <c:v>16</c:v>
                </c:pt>
                <c:pt idx="8">
                  <c:v>22</c:v>
                </c:pt>
                <c:pt idx="9">
                  <c:v>35</c:v>
                </c:pt>
                <c:pt idx="10">
                  <c:v>24</c:v>
                </c:pt>
                <c:pt idx="11">
                  <c:v>26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9562-4342-A55E-3966516B0591}"/>
            </c:ext>
          </c:extLst>
        </c:ser>
        <c:ser>
          <c:idx val="2"/>
          <c:order val="2"/>
          <c:tx>
            <c:strRef>
              <c:f>'DATA BASE'!$J$3</c:f>
              <c:strCache>
                <c:ptCount val="1"/>
                <c:pt idx="0">
                  <c:v>Post PERCENTAGE</c:v>
                </c:pt>
              </c:strCache>
              <c:extLst xmlns:c15="http://schemas.microsoft.com/office/drawing/2012/chart"/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BASE'!$A$4:$A$16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BASE'!$J$4:$J$16</c:f>
              <c:numCache>
                <c:formatCode>0%</c:formatCode>
                <c:ptCount val="12"/>
                <c:pt idx="1">
                  <c:v>0.25925925925925924</c:v>
                </c:pt>
                <c:pt idx="2">
                  <c:v>0.5</c:v>
                </c:pt>
                <c:pt idx="3">
                  <c:v>1.5909090909090908</c:v>
                </c:pt>
                <c:pt idx="4">
                  <c:v>1.9166666666666667</c:v>
                </c:pt>
                <c:pt idx="5">
                  <c:v>0.5</c:v>
                </c:pt>
                <c:pt idx="6">
                  <c:v>0.9375</c:v>
                </c:pt>
                <c:pt idx="7">
                  <c:v>1.1428571428571428</c:v>
                </c:pt>
                <c:pt idx="8">
                  <c:v>1.2941176470588236</c:v>
                </c:pt>
                <c:pt idx="9">
                  <c:v>1.75</c:v>
                </c:pt>
                <c:pt idx="10">
                  <c:v>1.2</c:v>
                </c:pt>
                <c:pt idx="11">
                  <c:v>1.04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9562-4342-A55E-3966516B059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  <c:extLst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  <c:userShapes r:id="rId4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2313964296038437E-2"/>
          <c:y val="2.743056827198926E-2"/>
          <c:w val="0.95044918652805799"/>
          <c:h val="0.764892859552172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'DATA BASE'!$N$3</c:f>
              <c:strCache>
                <c:ptCount val="1"/>
                <c:pt idx="0">
                  <c:v>Fixed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BASE'!$A$4:$A$15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BASE'!$N$4:$N$15</c:f>
              <c:numCache>
                <c:formatCode>General</c:formatCode>
                <c:ptCount val="12"/>
                <c:pt idx="1">
                  <c:v>14</c:v>
                </c:pt>
                <c:pt idx="2" formatCode="#,##0">
                  <c:v>12</c:v>
                </c:pt>
                <c:pt idx="3" formatCode="#,##0">
                  <c:v>15</c:v>
                </c:pt>
                <c:pt idx="4">
                  <c:v>10</c:v>
                </c:pt>
                <c:pt idx="5">
                  <c:v>15</c:v>
                </c:pt>
                <c:pt idx="6">
                  <c:v>9</c:v>
                </c:pt>
                <c:pt idx="7">
                  <c:v>16</c:v>
                </c:pt>
                <c:pt idx="8">
                  <c:v>15</c:v>
                </c:pt>
                <c:pt idx="9">
                  <c:v>15</c:v>
                </c:pt>
                <c:pt idx="10">
                  <c:v>21</c:v>
                </c:pt>
                <c:pt idx="11">
                  <c:v>19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3E12-40E0-A7F2-5521F1E43EA2}"/>
            </c:ext>
          </c:extLst>
        </c:ser>
        <c:ser>
          <c:idx val="1"/>
          <c:order val="1"/>
          <c:tx>
            <c:strRef>
              <c:f>'DATA BASE'!$O$3</c:f>
              <c:strCache>
                <c:ptCount val="1"/>
                <c:pt idx="0">
                  <c:v>Fixed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2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BASE'!$A$4:$A$15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BASE'!$O$4:$O$15</c:f>
              <c:numCache>
                <c:formatCode>General</c:formatCode>
                <c:ptCount val="12"/>
                <c:pt idx="1">
                  <c:v>14</c:v>
                </c:pt>
                <c:pt idx="2" formatCode="#,##0">
                  <c:v>12</c:v>
                </c:pt>
                <c:pt idx="3" formatCode="#,##0">
                  <c:v>20</c:v>
                </c:pt>
                <c:pt idx="4">
                  <c:v>14</c:v>
                </c:pt>
                <c:pt idx="5">
                  <c:v>17</c:v>
                </c:pt>
                <c:pt idx="6">
                  <c:v>15</c:v>
                </c:pt>
                <c:pt idx="7">
                  <c:v>12</c:v>
                </c:pt>
                <c:pt idx="8">
                  <c:v>30</c:v>
                </c:pt>
                <c:pt idx="9">
                  <c:v>20</c:v>
                </c:pt>
                <c:pt idx="10">
                  <c:v>24</c:v>
                </c:pt>
                <c:pt idx="11">
                  <c:v>21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3E12-40E0-A7F2-5521F1E43EA2}"/>
            </c:ext>
          </c:extLst>
        </c:ser>
        <c:ser>
          <c:idx val="2"/>
          <c:order val="2"/>
          <c:tx>
            <c:strRef>
              <c:f>'DATA BASE'!$P$3</c:f>
              <c:strCache>
                <c:ptCount val="1"/>
                <c:pt idx="0">
                  <c:v>Fixed PERCENTAGE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BASE'!$A$4:$A$15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BASE'!$P$4:$P$15</c:f>
              <c:numCache>
                <c:formatCode>0%</c:formatCode>
                <c:ptCount val="12"/>
                <c:pt idx="1">
                  <c:v>1</c:v>
                </c:pt>
                <c:pt idx="2">
                  <c:v>1</c:v>
                </c:pt>
                <c:pt idx="3">
                  <c:v>1.3333333333333333</c:v>
                </c:pt>
                <c:pt idx="4">
                  <c:v>1.4</c:v>
                </c:pt>
                <c:pt idx="5">
                  <c:v>1.1333333333333333</c:v>
                </c:pt>
                <c:pt idx="6">
                  <c:v>1.6666666666666667</c:v>
                </c:pt>
                <c:pt idx="7">
                  <c:v>0.75</c:v>
                </c:pt>
                <c:pt idx="8">
                  <c:v>2</c:v>
                </c:pt>
                <c:pt idx="9">
                  <c:v>1.3333333333333333</c:v>
                </c:pt>
                <c:pt idx="10">
                  <c:v>1.1428571428571428</c:v>
                </c:pt>
                <c:pt idx="11">
                  <c:v>1.1052631578947369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3E12-40E0-A7F2-5521F1E43EA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  <c:userShapes r:id="rId4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982578949524827E-2"/>
          <c:y val="5.4562351217725694E-2"/>
          <c:w val="0.95044918652805799"/>
          <c:h val="0.764892859552172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'DATA BASE'!$K$3</c:f>
              <c:strCache>
                <c:ptCount val="1"/>
                <c:pt idx="0">
                  <c:v>ADSL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BASE'!$A$4:$A$15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BASE'!$K$4:$K$15</c:f>
              <c:numCache>
                <c:formatCode>General</c:formatCode>
                <c:ptCount val="12"/>
                <c:pt idx="1">
                  <c:v>14</c:v>
                </c:pt>
                <c:pt idx="2" formatCode="#,##0">
                  <c:v>12</c:v>
                </c:pt>
                <c:pt idx="3" formatCode="#,##0">
                  <c:v>20</c:v>
                </c:pt>
                <c:pt idx="4">
                  <c:v>15</c:v>
                </c:pt>
                <c:pt idx="5">
                  <c:v>19</c:v>
                </c:pt>
                <c:pt idx="6">
                  <c:v>21</c:v>
                </c:pt>
                <c:pt idx="7">
                  <c:v>19</c:v>
                </c:pt>
                <c:pt idx="8">
                  <c:v>28</c:v>
                </c:pt>
                <c:pt idx="9">
                  <c:v>30</c:v>
                </c:pt>
                <c:pt idx="10">
                  <c:v>30</c:v>
                </c:pt>
                <c:pt idx="11">
                  <c:v>30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7816-47A2-A927-400C46E31987}"/>
            </c:ext>
          </c:extLst>
        </c:ser>
        <c:ser>
          <c:idx val="1"/>
          <c:order val="1"/>
          <c:tx>
            <c:strRef>
              <c:f>'DATA BASE'!$L$3</c:f>
              <c:strCache>
                <c:ptCount val="1"/>
                <c:pt idx="0">
                  <c:v>ADSL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BASE'!$A$4:$A$15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BASE'!$L$4:$L$15</c:f>
              <c:numCache>
                <c:formatCode>General</c:formatCode>
                <c:ptCount val="12"/>
                <c:pt idx="1">
                  <c:v>17</c:v>
                </c:pt>
                <c:pt idx="2" formatCode="#,##0">
                  <c:v>15</c:v>
                </c:pt>
                <c:pt idx="3" formatCode="#,##0">
                  <c:v>24</c:v>
                </c:pt>
                <c:pt idx="4">
                  <c:v>20</c:v>
                </c:pt>
                <c:pt idx="5">
                  <c:v>20</c:v>
                </c:pt>
                <c:pt idx="6">
                  <c:v>21</c:v>
                </c:pt>
                <c:pt idx="7">
                  <c:v>18</c:v>
                </c:pt>
                <c:pt idx="8">
                  <c:v>35</c:v>
                </c:pt>
                <c:pt idx="9">
                  <c:v>26</c:v>
                </c:pt>
                <c:pt idx="10">
                  <c:v>28</c:v>
                </c:pt>
                <c:pt idx="11">
                  <c:v>28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7816-47A2-A927-400C46E31987}"/>
            </c:ext>
          </c:extLst>
        </c:ser>
        <c:ser>
          <c:idx val="2"/>
          <c:order val="2"/>
          <c:tx>
            <c:strRef>
              <c:f>'DATA BASE'!$M$3</c:f>
              <c:strCache>
                <c:ptCount val="1"/>
                <c:pt idx="0">
                  <c:v>ADSL PERCENTAGE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BASE'!$A$4:$A$15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BASE'!$M$4:$M$15</c:f>
              <c:numCache>
                <c:formatCode>0%</c:formatCode>
                <c:ptCount val="12"/>
                <c:pt idx="1">
                  <c:v>1.2142857142857142</c:v>
                </c:pt>
                <c:pt idx="2">
                  <c:v>1.25</c:v>
                </c:pt>
                <c:pt idx="3">
                  <c:v>1.2</c:v>
                </c:pt>
                <c:pt idx="4">
                  <c:v>1.3333333333333333</c:v>
                </c:pt>
                <c:pt idx="5">
                  <c:v>1.0526315789473684</c:v>
                </c:pt>
                <c:pt idx="6">
                  <c:v>1</c:v>
                </c:pt>
                <c:pt idx="7">
                  <c:v>0.94736842105263153</c:v>
                </c:pt>
                <c:pt idx="8">
                  <c:v>1.25</c:v>
                </c:pt>
                <c:pt idx="9">
                  <c:v>0.8666666666666667</c:v>
                </c:pt>
                <c:pt idx="10">
                  <c:v>0.93333333333333335</c:v>
                </c:pt>
                <c:pt idx="11">
                  <c:v>0.93333333333333335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7816-47A2-A927-400C46E319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  <c:userShapes r:id="rId4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100" dirty="0"/>
              <a:t>TOTAL MOBILE TGT AND MOBILE ACH</a:t>
            </a:r>
          </a:p>
        </c:rich>
      </c:tx>
      <c:layout>
        <c:manualLayout>
          <c:xMode val="edge"/>
          <c:yMode val="edge"/>
          <c:x val="0.1546713156930227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'DATA BASE'!$E$21</c:f>
              <c:strCache>
                <c:ptCount val="1"/>
                <c:pt idx="0">
                  <c:v>Mobile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BASE'!$A$34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BASE'!$E$34</c:f>
              <c:numCache>
                <c:formatCode>General</c:formatCode>
                <c:ptCount val="1"/>
                <c:pt idx="0">
                  <c:v>2465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0D90-42AD-B11D-0A7F615B9F15}"/>
            </c:ext>
          </c:extLst>
        </c:ser>
        <c:ser>
          <c:idx val="1"/>
          <c:order val="1"/>
          <c:tx>
            <c:strRef>
              <c:f>'DATA BASE'!$F$21</c:f>
              <c:strCache>
                <c:ptCount val="1"/>
                <c:pt idx="0">
                  <c:v>Mobile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haroni" panose="02010803020104030203" pitchFamily="2" charset="-79"/>
                      <a:ea typeface="+mn-ea"/>
                      <a:cs typeface="Aharoni" panose="02010803020104030203" pitchFamily="2" charset="-79"/>
                    </a:defRPr>
                  </a:pPr>
                  <a:endParaRPr lang="en-PK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749600718752694"/>
                      <c:h val="8.510304267637233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2-0D90-42AD-B11D-0A7F615B9F1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BASE'!$A$34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BASE'!$F$34</c:f>
              <c:numCache>
                <c:formatCode>General</c:formatCode>
                <c:ptCount val="1"/>
                <c:pt idx="0">
                  <c:v>2361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0D90-42AD-B11D-0A7F615B9F1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184377708975493E-2"/>
          <c:y val="0.88584678856084353"/>
          <c:w val="0.89999967944505532"/>
          <c:h val="7.42647595124186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1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POST TGT AND POST ACH</a:t>
            </a:r>
          </a:p>
        </c:rich>
      </c:tx>
      <c:layout>
        <c:manualLayout>
          <c:xMode val="edge"/>
          <c:yMode val="edge"/>
          <c:x val="0.18328875807352157"/>
          <c:y val="5.22088380929933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'DATA BASE'!$H$21</c:f>
              <c:strCache>
                <c:ptCount val="1"/>
                <c:pt idx="0">
                  <c:v>Post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BASE'!$A$34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BASE'!$H$34</c:f>
              <c:numCache>
                <c:formatCode>General</c:formatCode>
                <c:ptCount val="1"/>
                <c:pt idx="0">
                  <c:v>213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D3E9-4A7A-9A76-D8F72FF0AEE0}"/>
            </c:ext>
          </c:extLst>
        </c:ser>
        <c:ser>
          <c:idx val="1"/>
          <c:order val="1"/>
          <c:tx>
            <c:strRef>
              <c:f>'DATA BASE'!$I$21</c:f>
              <c:strCache>
                <c:ptCount val="1"/>
                <c:pt idx="0">
                  <c:v>Post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BASE'!$A$34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BASE'!$I$34</c:f>
              <c:numCache>
                <c:formatCode>General</c:formatCode>
                <c:ptCount val="1"/>
                <c:pt idx="0">
                  <c:v>165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D3E9-4A7A-9A76-D8F72FF0AEE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823473354793794"/>
          <c:y val="0.92186880757772716"/>
          <c:w val="0.79447329964914215"/>
          <c:h val="7.39611834551118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2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ADSL TGT AND ADSL ACH</a:t>
            </a:r>
          </a:p>
        </c:rich>
      </c:tx>
      <c:layout>
        <c:manualLayout>
          <c:xMode val="edge"/>
          <c:yMode val="edge"/>
          <c:x val="9.747865830484137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>
        <c:manualLayout>
          <c:layoutTarget val="inner"/>
          <c:xMode val="edge"/>
          <c:yMode val="edge"/>
          <c:x val="5.2568717511441314E-2"/>
          <c:y val="0.11838006121812983"/>
          <c:w val="0.87096769338100766"/>
          <c:h val="0.7276662184595937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'DATA BASE'!$K$21</c:f>
              <c:strCache>
                <c:ptCount val="1"/>
                <c:pt idx="0">
                  <c:v>ADSL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BASE'!$A$34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BASE'!$K$34</c:f>
              <c:numCache>
                <c:formatCode>General</c:formatCode>
                <c:ptCount val="1"/>
                <c:pt idx="0">
                  <c:v>204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171-48CA-8A56-430DBBDF4E4B}"/>
            </c:ext>
          </c:extLst>
        </c:ser>
        <c:ser>
          <c:idx val="1"/>
          <c:order val="1"/>
          <c:tx>
            <c:strRef>
              <c:f>'DATA BASE'!$L$21</c:f>
              <c:strCache>
                <c:ptCount val="1"/>
                <c:pt idx="0">
                  <c:v>ADSL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BASE'!$A$34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BASE'!$L$34</c:f>
              <c:numCache>
                <c:formatCode>General</c:formatCode>
                <c:ptCount val="1"/>
                <c:pt idx="0">
                  <c:v>189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171-48CA-8A56-430DBBDF4E4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91252703288895343"/>
          <c:w val="0.85395724076116586"/>
          <c:h val="7.86088666828826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2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FIXED TGT AND FIXED ACH</a:t>
            </a:r>
          </a:p>
        </c:rich>
      </c:tx>
      <c:layout>
        <c:manualLayout>
          <c:xMode val="edge"/>
          <c:yMode val="edge"/>
          <c:x val="9.747865830484137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>
        <c:manualLayout>
          <c:layoutTarget val="inner"/>
          <c:xMode val="edge"/>
          <c:yMode val="edge"/>
          <c:x val="5.2568717511441314E-2"/>
          <c:y val="0.11838006121812983"/>
          <c:w val="0.87096769338100766"/>
          <c:h val="0.7276662184595937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'DATA BASE'!$N$21</c:f>
              <c:strCache>
                <c:ptCount val="1"/>
                <c:pt idx="0">
                  <c:v>Fixed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BASE'!$A$34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BASE'!$N$34</c:f>
              <c:numCache>
                <c:formatCode>General</c:formatCode>
                <c:ptCount val="1"/>
                <c:pt idx="0">
                  <c:v>162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E152-47A7-A851-F017F0FE17F2}"/>
            </c:ext>
          </c:extLst>
        </c:ser>
        <c:ser>
          <c:idx val="1"/>
          <c:order val="1"/>
          <c:tx>
            <c:strRef>
              <c:f>'DATA BASE'!$O$21</c:f>
              <c:strCache>
                <c:ptCount val="1"/>
                <c:pt idx="0">
                  <c:v>Fixed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BASE'!$A$34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BASE'!$O$34</c:f>
              <c:numCache>
                <c:formatCode>General</c:formatCode>
                <c:ptCount val="1"/>
                <c:pt idx="0">
                  <c:v>153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E152-47A7-A851-F017F0FE17F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80" b="1" i="0" u="none" strike="noStrike" kern="1200" spc="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/>
              <a:t>TOTAL ACTUAL TARGET ACHIEVED</a:t>
            </a:r>
          </a:p>
        </c:rich>
      </c:tx>
      <c:layout>
        <c:manualLayout>
          <c:xMode val="edge"/>
          <c:yMode val="edge"/>
          <c:x val="0.18996272962878905"/>
          <c:y val="6.8710488087927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80" b="1" i="0" u="none" strike="noStrike" kern="1200" spc="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'DATA BASE'!$F$21</c:f>
              <c:strCache>
                <c:ptCount val="1"/>
                <c:pt idx="0">
                  <c:v>Mobile ACH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BASE'!$A$34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BASE'!$F$34</c:f>
              <c:numCache>
                <c:formatCode>General</c:formatCode>
                <c:ptCount val="1"/>
                <c:pt idx="0">
                  <c:v>2361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C300-4C6E-96A7-4B29A5CF930E}"/>
            </c:ext>
          </c:extLst>
        </c:ser>
        <c:ser>
          <c:idx val="1"/>
          <c:order val="1"/>
          <c:tx>
            <c:strRef>
              <c:f>'DATA BASE'!$I$21</c:f>
              <c:strCache>
                <c:ptCount val="1"/>
                <c:pt idx="0">
                  <c:v>Post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BASE'!$A$34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BASE'!$I$34</c:f>
              <c:numCache>
                <c:formatCode>General</c:formatCode>
                <c:ptCount val="1"/>
                <c:pt idx="0">
                  <c:v>165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C300-4C6E-96A7-4B29A5CF930E}"/>
            </c:ext>
          </c:extLst>
        </c:ser>
        <c:ser>
          <c:idx val="2"/>
          <c:order val="2"/>
          <c:tx>
            <c:strRef>
              <c:f>'DATA BASE'!$L$21</c:f>
              <c:strCache>
                <c:ptCount val="1"/>
                <c:pt idx="0">
                  <c:v>ADSL ACH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BASE'!$A$34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BASE'!$L$34</c:f>
              <c:numCache>
                <c:formatCode>General</c:formatCode>
                <c:ptCount val="1"/>
                <c:pt idx="0">
                  <c:v>189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C300-4C6E-96A7-4B29A5CF930E}"/>
            </c:ext>
          </c:extLst>
        </c:ser>
        <c:ser>
          <c:idx val="3"/>
          <c:order val="3"/>
          <c:tx>
            <c:strRef>
              <c:f>'DATA BASE'!$O$21</c:f>
              <c:strCache>
                <c:ptCount val="1"/>
                <c:pt idx="0">
                  <c:v>Fixed ACH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BASE'!$A$34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BASE'!$O$34</c:f>
              <c:numCache>
                <c:formatCode>General</c:formatCode>
                <c:ptCount val="1"/>
                <c:pt idx="0">
                  <c:v>153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C300-4C6E-96A7-4B29A5CF930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851051327"/>
        <c:axId val="1458995647"/>
      </c:barChart>
      <c:catAx>
        <c:axId val="18510513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58995647"/>
        <c:crosses val="autoZero"/>
        <c:auto val="1"/>
        <c:lblAlgn val="ctr"/>
        <c:lblOffset val="100"/>
        <c:noMultiLvlLbl val="0"/>
      </c:catAx>
      <c:valAx>
        <c:axId val="145899564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51051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400" b="1" i="0" u="none" strike="noStrike" kern="1200" baseline="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"/>
          <c:y val="1.293267068031830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>
        <c:manualLayout>
          <c:layoutTarget val="inner"/>
          <c:xMode val="edge"/>
          <c:yMode val="edge"/>
          <c:x val="0.25192994372406219"/>
          <c:y val="4.646381267106351E-2"/>
          <c:w val="0.63638024041835539"/>
          <c:h val="0.93784348735818246"/>
        </c:manualLayout>
      </c:layout>
      <c:doughnutChart>
        <c:varyColors val="1"/>
        <c:ser>
          <c:idx val="0"/>
          <c:order val="0"/>
          <c:tx>
            <c:strRef>
              <c:f>'DATA BASE'!$F$21</c:f>
              <c:strCache>
                <c:ptCount val="1"/>
                <c:pt idx="0">
                  <c:v>Mobile ACH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A0D-4138-BDF8-8ACE56B2520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A0D-4138-BDF8-8ACE56B2520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A0D-4138-BDF8-8ACE56B2520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3A0D-4138-BDF8-8ACE56B2520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3A0D-4138-BDF8-8ACE56B25209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3A0D-4138-BDF8-8ACE56B25209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3A0D-4138-BDF8-8ACE56B25209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3A0D-4138-BDF8-8ACE56B25209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3A0D-4138-BDF8-8ACE56B25209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3A0D-4138-BDF8-8ACE56B25209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3A0D-4138-BDF8-8ACE56B25209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3A0D-4138-BDF8-8ACE56B25209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'DATA BASE'!$A$22:$A$33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'DATA BASE'!$F$22:$F$33</c:f>
              <c:numCache>
                <c:formatCode>#,##0</c:formatCode>
                <c:ptCount val="12"/>
                <c:pt idx="1">
                  <c:v>222</c:v>
                </c:pt>
                <c:pt idx="2">
                  <c:v>216</c:v>
                </c:pt>
                <c:pt idx="3">
                  <c:v>256</c:v>
                </c:pt>
                <c:pt idx="4" formatCode="General">
                  <c:v>221</c:v>
                </c:pt>
                <c:pt idx="5" formatCode="General">
                  <c:v>244</c:v>
                </c:pt>
                <c:pt idx="6" formatCode="General">
                  <c:v>184</c:v>
                </c:pt>
                <c:pt idx="7" formatCode="General">
                  <c:v>203</c:v>
                </c:pt>
                <c:pt idx="8" formatCode="General">
                  <c:v>218</c:v>
                </c:pt>
                <c:pt idx="9" formatCode="General">
                  <c:v>212</c:v>
                </c:pt>
                <c:pt idx="10" formatCode="General">
                  <c:v>201</c:v>
                </c:pt>
                <c:pt idx="11" formatCode="General">
                  <c:v>184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18-A268-4831-B2A9-5DD984447BA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  <c:userShapes r:id="rId4"/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844312143908843E-2"/>
          <c:y val="9.1672955777539103E-2"/>
          <c:w val="0.96815585680655902"/>
          <c:h val="0.815449172119288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'DATA BASE'!$E$21</c:f>
              <c:strCache>
                <c:ptCount val="1"/>
                <c:pt idx="0">
                  <c:v>Mobile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2915214866434379E-3"/>
                  <c:y val="0.16340520957958771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ctr" rtl="0">
                    <a:defRPr sz="24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highlight>
                        <a:srgbClr val="C0C0C0"/>
                      </a:highlight>
                      <a:latin typeface="Aharoni" panose="02010803020104030203" pitchFamily="2" charset="-79"/>
                      <a:ea typeface="+mn-ea"/>
                      <a:cs typeface="Aharoni" panose="02010803020104030203" pitchFamily="2" charset="-79"/>
                    </a:defRPr>
                  </a:pPr>
                  <a:endParaRPr lang="en-PK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6889663182346107"/>
                      <c:h val="0.2245521688928934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CEC8-40B2-978E-3A3EA77F49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 rtl="0"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BASE'!$A$34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BASE'!$E$34</c:f>
              <c:numCache>
                <c:formatCode>General</c:formatCode>
                <c:ptCount val="1"/>
                <c:pt idx="0">
                  <c:v>2465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CEC8-40B2-978E-3A3EA77F49A6}"/>
            </c:ext>
          </c:extLst>
        </c:ser>
        <c:ser>
          <c:idx val="1"/>
          <c:order val="1"/>
          <c:tx>
            <c:strRef>
              <c:f>'DATA BASE'!$F$21</c:f>
              <c:strCache>
                <c:ptCount val="1"/>
                <c:pt idx="0">
                  <c:v>Mobile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3937282229965157E-2"/>
                  <c:y val="0.1799827550712919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EC8-40B2-978E-3A3EA77F49A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BASE'!$A$34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BASE'!$F$34</c:f>
              <c:numCache>
                <c:formatCode>General</c:formatCode>
                <c:ptCount val="1"/>
                <c:pt idx="0">
                  <c:v>2361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CEC8-40B2-978E-3A3EA77F49A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851039807"/>
        <c:axId val="1381916527"/>
        <c:extLst/>
      </c:barChart>
      <c:catAx>
        <c:axId val="1851039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6527"/>
        <c:crosses val="autoZero"/>
        <c:auto val="1"/>
        <c:lblAlgn val="ctr"/>
        <c:lblOffset val="100"/>
        <c:noMultiLvlLbl val="0"/>
      </c:catAx>
      <c:valAx>
        <c:axId val="138191652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51039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9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1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POST TGT AND POST ACH</a:t>
            </a:r>
          </a:p>
        </c:rich>
      </c:tx>
      <c:layout>
        <c:manualLayout>
          <c:xMode val="edge"/>
          <c:yMode val="edge"/>
          <c:x val="0.18328875807352157"/>
          <c:y val="5.22088380929933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'[egypt bok.xlsx]DATA BASE'!$H$3</c:f>
              <c:strCache>
                <c:ptCount val="1"/>
                <c:pt idx="0">
                  <c:v>Post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BASE'!$A$4:$A$16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BASE'!$H$4:$H$16</c:f>
              <c:numCache>
                <c:formatCode>General</c:formatCode>
                <c:ptCount val="1"/>
                <c:pt idx="0">
                  <c:v>241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4307-46A5-95CD-8CB7BABCDA17}"/>
            </c:ext>
          </c:extLst>
        </c:ser>
        <c:ser>
          <c:idx val="1"/>
          <c:order val="1"/>
          <c:tx>
            <c:strRef>
              <c:f>'[egypt bok.xlsx]DATA BASE'!$I$3</c:f>
              <c:strCache>
                <c:ptCount val="1"/>
                <c:pt idx="0">
                  <c:v>Post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BASE'!$A$4:$A$16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BASE'!$I$4:$I$16</c:f>
              <c:numCache>
                <c:formatCode>General</c:formatCode>
                <c:ptCount val="1"/>
                <c:pt idx="0">
                  <c:v>244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4307-46A5-95CD-8CB7BABCDA1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400"/>
              <a:t>Total Percentage </a:t>
            </a:r>
          </a:p>
          <a:p>
            <a:pPr>
              <a:defRPr sz="1400"/>
            </a:pPr>
            <a:r>
              <a:rPr lang="en-US" sz="1400"/>
              <a:t>distribution</a:t>
            </a:r>
          </a:p>
        </c:rich>
      </c:tx>
      <c:layout>
        <c:manualLayout>
          <c:xMode val="edge"/>
          <c:yMode val="edge"/>
          <c:x val="0"/>
          <c:y val="1.97287480110378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>
        <c:manualLayout>
          <c:layoutTarget val="inner"/>
          <c:xMode val="edge"/>
          <c:yMode val="edge"/>
          <c:x val="0.2356011380166248"/>
          <c:y val="5.1518588443861257E-2"/>
          <c:w val="0.75713780342674553"/>
          <c:h val="1"/>
        </c:manualLayout>
      </c:layout>
      <c:doughnutChart>
        <c:varyColors val="1"/>
        <c:ser>
          <c:idx val="0"/>
          <c:order val="0"/>
          <c:tx>
            <c:strRef>
              <c:f>'DATA BASE'!$A$22</c:f>
              <c:strCache>
                <c:ptCount val="1"/>
              </c:strCache>
              <c:extLst xmlns:c15="http://schemas.microsoft.com/office/drawing/2012/chart"/>
            </c:strRef>
          </c:tx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('DATA BASE'!$G$21,'DATA BASE'!$J$21,'DATA BASE'!$M$21,'DATA BASE'!$P$21)</c:f>
              <c:strCache>
                <c:ptCount val="4"/>
                <c:pt idx="0">
                  <c:v>Mobile PERCENTAGE</c:v>
                </c:pt>
                <c:pt idx="1">
                  <c:v>Post PERCENTAGE</c:v>
                </c:pt>
                <c:pt idx="2">
                  <c:v>ADSL PERCENTAGE</c:v>
                </c:pt>
                <c:pt idx="3">
                  <c:v>Fixed PERCENTAGE</c:v>
                </c:pt>
              </c:strCache>
              <c:extLst xmlns:c15="http://schemas.microsoft.com/office/drawing/2012/chart"/>
            </c:strRef>
          </c:cat>
          <c:val>
            <c:numRef>
              <c:f>('DATA BASE'!$G$22,'DATA BASE'!$J$22,'DATA BASE'!$M$22,'DATA BASE'!$P$22)</c:f>
              <c:extLst xmlns:c15="http://schemas.microsoft.com/office/drawing/2012/chart"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11-9B20-4A13-BF9F-F900237B3E60}"/>
            </c:ext>
          </c:extLst>
        </c:ser>
        <c:ser>
          <c:idx val="1"/>
          <c:order val="1"/>
          <c:tx>
            <c:strRef>
              <c:f>'DATA BASE'!$A$23</c:f>
              <c:strCache>
                <c:ptCount val="1"/>
                <c:pt idx="0">
                  <c:v>Jan</c:v>
                </c:pt>
              </c:strCache>
              <c:extLst xmlns:c15="http://schemas.microsoft.com/office/drawing/2012/chart"/>
            </c:strRef>
          </c:tx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('DATA BASE'!$G$21,'DATA BASE'!$J$21,'DATA BASE'!$M$21,'DATA BASE'!$P$21)</c:f>
              <c:strCache>
                <c:ptCount val="4"/>
                <c:pt idx="0">
                  <c:v>Mobile PERCENTAGE</c:v>
                </c:pt>
                <c:pt idx="1">
                  <c:v>Post PERCENTAGE</c:v>
                </c:pt>
                <c:pt idx="2">
                  <c:v>ADSL PERCENTAGE</c:v>
                </c:pt>
                <c:pt idx="3">
                  <c:v>Fixed PERCENTAGE</c:v>
                </c:pt>
              </c:strCache>
              <c:extLst xmlns:c15="http://schemas.microsoft.com/office/drawing/2012/chart"/>
            </c:strRef>
          </c:cat>
          <c:val>
            <c:numRef>
              <c:f>('DATA BASE'!$G$23,'DATA BASE'!$J$23,'DATA BASE'!$M$23,'DATA BASE'!$P$23)</c:f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1A-9B20-4A13-BF9F-F900237B3E60}"/>
            </c:ext>
          </c:extLst>
        </c:ser>
        <c:ser>
          <c:idx val="2"/>
          <c:order val="2"/>
          <c:tx>
            <c:strRef>
              <c:f>'DATA BASE'!$A$24</c:f>
              <c:strCache>
                <c:ptCount val="1"/>
                <c:pt idx="0">
                  <c:v>Feb</c:v>
                </c:pt>
              </c:strCache>
              <c:extLst xmlns:c15="http://schemas.microsoft.com/office/drawing/2012/chart"/>
            </c:strRef>
          </c:tx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('DATA BASE'!$G$21,'DATA BASE'!$J$21,'DATA BASE'!$M$21,'DATA BASE'!$P$21)</c:f>
              <c:strCache>
                <c:ptCount val="4"/>
                <c:pt idx="0">
                  <c:v>Mobile PERCENTAGE</c:v>
                </c:pt>
                <c:pt idx="1">
                  <c:v>Post PERCENTAGE</c:v>
                </c:pt>
                <c:pt idx="2">
                  <c:v>ADSL PERCENTAGE</c:v>
                </c:pt>
                <c:pt idx="3">
                  <c:v>Fixed PERCENTAGE</c:v>
                </c:pt>
              </c:strCache>
              <c:extLst xmlns:c15="http://schemas.microsoft.com/office/drawing/2012/chart"/>
            </c:strRef>
          </c:cat>
          <c:val>
            <c:numRef>
              <c:f>('DATA BASE'!$G$24,'DATA BASE'!$J$24,'DATA BASE'!$M$24,'DATA BASE'!$P$24)</c:f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23-9B20-4A13-BF9F-F900237B3E60}"/>
            </c:ext>
          </c:extLst>
        </c:ser>
        <c:ser>
          <c:idx val="3"/>
          <c:order val="3"/>
          <c:tx>
            <c:strRef>
              <c:f>'DATA BASE'!$A$25</c:f>
              <c:strCache>
                <c:ptCount val="1"/>
                <c:pt idx="0">
                  <c:v>Mar</c:v>
                </c:pt>
              </c:strCache>
              <c:extLst xmlns:c15="http://schemas.microsoft.com/office/drawing/2012/chart"/>
            </c:strRef>
          </c:tx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('DATA BASE'!$G$21,'DATA BASE'!$J$21,'DATA BASE'!$M$21,'DATA BASE'!$P$21)</c:f>
              <c:strCache>
                <c:ptCount val="4"/>
                <c:pt idx="0">
                  <c:v>Mobile PERCENTAGE</c:v>
                </c:pt>
                <c:pt idx="1">
                  <c:v>Post PERCENTAGE</c:v>
                </c:pt>
                <c:pt idx="2">
                  <c:v>ADSL PERCENTAGE</c:v>
                </c:pt>
                <c:pt idx="3">
                  <c:v>Fixed PERCENTAGE</c:v>
                </c:pt>
              </c:strCache>
              <c:extLst xmlns:c15="http://schemas.microsoft.com/office/drawing/2012/chart"/>
            </c:strRef>
          </c:cat>
          <c:val>
            <c:numRef>
              <c:f>('DATA BASE'!$G$25,'DATA BASE'!$J$25,'DATA BASE'!$M$25,'DATA BASE'!$P$25)</c:f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2C-9B20-4A13-BF9F-F900237B3E60}"/>
            </c:ext>
          </c:extLst>
        </c:ser>
        <c:ser>
          <c:idx val="4"/>
          <c:order val="4"/>
          <c:tx>
            <c:strRef>
              <c:f>'DATA BASE'!$A$26</c:f>
              <c:strCache>
                <c:ptCount val="1"/>
                <c:pt idx="0">
                  <c:v>Apr</c:v>
                </c:pt>
              </c:strCache>
              <c:extLst xmlns:c15="http://schemas.microsoft.com/office/drawing/2012/chart"/>
            </c:strRef>
          </c:tx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('DATA BASE'!$G$21,'DATA BASE'!$J$21,'DATA BASE'!$M$21,'DATA BASE'!$P$21)</c:f>
              <c:strCache>
                <c:ptCount val="4"/>
                <c:pt idx="0">
                  <c:v>Mobile PERCENTAGE</c:v>
                </c:pt>
                <c:pt idx="1">
                  <c:v>Post PERCENTAGE</c:v>
                </c:pt>
                <c:pt idx="2">
                  <c:v>ADSL PERCENTAGE</c:v>
                </c:pt>
                <c:pt idx="3">
                  <c:v>Fixed PERCENTAGE</c:v>
                </c:pt>
              </c:strCache>
              <c:extLst xmlns:c15="http://schemas.microsoft.com/office/drawing/2012/chart"/>
            </c:strRef>
          </c:cat>
          <c:val>
            <c:numRef>
              <c:f>('DATA BASE'!$G$26,'DATA BASE'!$J$26,'DATA BASE'!$M$26,'DATA BASE'!$P$26)</c:f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35-9B20-4A13-BF9F-F900237B3E60}"/>
            </c:ext>
          </c:extLst>
        </c:ser>
        <c:ser>
          <c:idx val="5"/>
          <c:order val="5"/>
          <c:tx>
            <c:strRef>
              <c:f>'DATA BASE'!$A$27</c:f>
              <c:strCache>
                <c:ptCount val="1"/>
                <c:pt idx="0">
                  <c:v>May</c:v>
                </c:pt>
              </c:strCache>
              <c:extLst xmlns:c15="http://schemas.microsoft.com/office/drawing/2012/chart"/>
            </c:strRef>
          </c:tx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('DATA BASE'!$G$21,'DATA BASE'!$J$21,'DATA BASE'!$M$21,'DATA BASE'!$P$21)</c:f>
              <c:strCache>
                <c:ptCount val="4"/>
                <c:pt idx="0">
                  <c:v>Mobile PERCENTAGE</c:v>
                </c:pt>
                <c:pt idx="1">
                  <c:v>Post PERCENTAGE</c:v>
                </c:pt>
                <c:pt idx="2">
                  <c:v>ADSL PERCENTAGE</c:v>
                </c:pt>
                <c:pt idx="3">
                  <c:v>Fixed PERCENTAGE</c:v>
                </c:pt>
              </c:strCache>
              <c:extLst xmlns:c15="http://schemas.microsoft.com/office/drawing/2012/chart"/>
            </c:strRef>
          </c:cat>
          <c:val>
            <c:numRef>
              <c:f>('DATA BASE'!$G$27,'DATA BASE'!$J$27,'DATA BASE'!$M$27,'DATA BASE'!$P$27)</c:f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3E-9B20-4A13-BF9F-F900237B3E60}"/>
            </c:ext>
          </c:extLst>
        </c:ser>
        <c:ser>
          <c:idx val="6"/>
          <c:order val="6"/>
          <c:tx>
            <c:strRef>
              <c:f>'DATA BASE'!$A$28</c:f>
              <c:strCache>
                <c:ptCount val="1"/>
                <c:pt idx="0">
                  <c:v>Jun</c:v>
                </c:pt>
              </c:strCache>
              <c:extLst xmlns:c15="http://schemas.microsoft.com/office/drawing/2012/chart"/>
            </c:strRef>
          </c:tx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('DATA BASE'!$G$21,'DATA BASE'!$J$21,'DATA BASE'!$M$21,'DATA BASE'!$P$21)</c:f>
              <c:strCache>
                <c:ptCount val="4"/>
                <c:pt idx="0">
                  <c:v>Mobile PERCENTAGE</c:v>
                </c:pt>
                <c:pt idx="1">
                  <c:v>Post PERCENTAGE</c:v>
                </c:pt>
                <c:pt idx="2">
                  <c:v>ADSL PERCENTAGE</c:v>
                </c:pt>
                <c:pt idx="3">
                  <c:v>Fixed PERCENTAGE</c:v>
                </c:pt>
              </c:strCache>
              <c:extLst xmlns:c15="http://schemas.microsoft.com/office/drawing/2012/chart"/>
            </c:strRef>
          </c:cat>
          <c:val>
            <c:numRef>
              <c:f>('DATA BASE'!$G$28,'DATA BASE'!$J$28,'DATA BASE'!$M$28,'DATA BASE'!$P$28)</c:f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47-9B20-4A13-BF9F-F900237B3E60}"/>
            </c:ext>
          </c:extLst>
        </c:ser>
        <c:ser>
          <c:idx val="7"/>
          <c:order val="7"/>
          <c:tx>
            <c:strRef>
              <c:f>'DATA BASE'!$A$29</c:f>
              <c:strCache>
                <c:ptCount val="1"/>
                <c:pt idx="0">
                  <c:v>Jul</c:v>
                </c:pt>
              </c:strCache>
              <c:extLst xmlns:c15="http://schemas.microsoft.com/office/drawing/2012/chart"/>
            </c:strRef>
          </c:tx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('DATA BASE'!$G$21,'DATA BASE'!$J$21,'DATA BASE'!$M$21,'DATA BASE'!$P$21)</c:f>
              <c:strCache>
                <c:ptCount val="4"/>
                <c:pt idx="0">
                  <c:v>Mobile PERCENTAGE</c:v>
                </c:pt>
                <c:pt idx="1">
                  <c:v>Post PERCENTAGE</c:v>
                </c:pt>
                <c:pt idx="2">
                  <c:v>ADSL PERCENTAGE</c:v>
                </c:pt>
                <c:pt idx="3">
                  <c:v>Fixed PERCENTAGE</c:v>
                </c:pt>
              </c:strCache>
              <c:extLst xmlns:c15="http://schemas.microsoft.com/office/drawing/2012/chart"/>
            </c:strRef>
          </c:cat>
          <c:val>
            <c:numRef>
              <c:f>('DATA BASE'!$G$29,'DATA BASE'!$J$29,'DATA BASE'!$M$29,'DATA BASE'!$P$29)</c:f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50-9B20-4A13-BF9F-F900237B3E60}"/>
            </c:ext>
          </c:extLst>
        </c:ser>
        <c:ser>
          <c:idx val="8"/>
          <c:order val="8"/>
          <c:tx>
            <c:strRef>
              <c:f>'DATA BASE'!$A$30</c:f>
              <c:strCache>
                <c:ptCount val="1"/>
                <c:pt idx="0">
                  <c:v>Aug</c:v>
                </c:pt>
              </c:strCache>
              <c:extLst xmlns:c15="http://schemas.microsoft.com/office/drawing/2012/chart"/>
            </c:strRef>
          </c:tx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('DATA BASE'!$G$21,'DATA BASE'!$J$21,'DATA BASE'!$M$21,'DATA BASE'!$P$21)</c:f>
              <c:strCache>
                <c:ptCount val="4"/>
                <c:pt idx="0">
                  <c:v>Mobile PERCENTAGE</c:v>
                </c:pt>
                <c:pt idx="1">
                  <c:v>Post PERCENTAGE</c:v>
                </c:pt>
                <c:pt idx="2">
                  <c:v>ADSL PERCENTAGE</c:v>
                </c:pt>
                <c:pt idx="3">
                  <c:v>Fixed PERCENTAGE</c:v>
                </c:pt>
              </c:strCache>
              <c:extLst xmlns:c15="http://schemas.microsoft.com/office/drawing/2012/chart"/>
            </c:strRef>
          </c:cat>
          <c:val>
            <c:numRef>
              <c:f>('DATA BASE'!$G$30,'DATA BASE'!$J$30,'DATA BASE'!$M$30,'DATA BASE'!$P$30)</c:f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59-9B20-4A13-BF9F-F900237B3E60}"/>
            </c:ext>
          </c:extLst>
        </c:ser>
        <c:ser>
          <c:idx val="9"/>
          <c:order val="9"/>
          <c:tx>
            <c:strRef>
              <c:f>'DATA BASE'!$A$31</c:f>
              <c:strCache>
                <c:ptCount val="1"/>
                <c:pt idx="0">
                  <c:v>Sep</c:v>
                </c:pt>
              </c:strCache>
              <c:extLst xmlns:c15="http://schemas.microsoft.com/office/drawing/2012/chart"/>
            </c:strRef>
          </c:tx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('DATA BASE'!$G$21,'DATA BASE'!$J$21,'DATA BASE'!$M$21,'DATA BASE'!$P$21)</c:f>
              <c:strCache>
                <c:ptCount val="4"/>
                <c:pt idx="0">
                  <c:v>Mobile PERCENTAGE</c:v>
                </c:pt>
                <c:pt idx="1">
                  <c:v>Post PERCENTAGE</c:v>
                </c:pt>
                <c:pt idx="2">
                  <c:v>ADSL PERCENTAGE</c:v>
                </c:pt>
                <c:pt idx="3">
                  <c:v>Fixed PERCENTAGE</c:v>
                </c:pt>
              </c:strCache>
              <c:extLst xmlns:c15="http://schemas.microsoft.com/office/drawing/2012/chart"/>
            </c:strRef>
          </c:cat>
          <c:val>
            <c:numRef>
              <c:f>('DATA BASE'!$G$31,'DATA BASE'!$J$31,'DATA BASE'!$M$31,'DATA BASE'!$P$31)</c:f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62-9B20-4A13-BF9F-F900237B3E60}"/>
            </c:ext>
          </c:extLst>
        </c:ser>
        <c:ser>
          <c:idx val="10"/>
          <c:order val="10"/>
          <c:tx>
            <c:strRef>
              <c:f>'DATA BASE'!$A$32</c:f>
              <c:strCache>
                <c:ptCount val="1"/>
                <c:pt idx="0">
                  <c:v>Oct</c:v>
                </c:pt>
              </c:strCache>
              <c:extLst xmlns:c15="http://schemas.microsoft.com/office/drawing/2012/chart"/>
            </c:strRef>
          </c:tx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('DATA BASE'!$G$21,'DATA BASE'!$J$21,'DATA BASE'!$M$21,'DATA BASE'!$P$21)</c:f>
              <c:strCache>
                <c:ptCount val="4"/>
                <c:pt idx="0">
                  <c:v>Mobile PERCENTAGE</c:v>
                </c:pt>
                <c:pt idx="1">
                  <c:v>Post PERCENTAGE</c:v>
                </c:pt>
                <c:pt idx="2">
                  <c:v>ADSL PERCENTAGE</c:v>
                </c:pt>
                <c:pt idx="3">
                  <c:v>Fixed PERCENTAGE</c:v>
                </c:pt>
              </c:strCache>
              <c:extLst xmlns:c15="http://schemas.microsoft.com/office/drawing/2012/chart"/>
            </c:strRef>
          </c:cat>
          <c:val>
            <c:numRef>
              <c:f>('DATA BASE'!$G$32,'DATA BASE'!$J$32,'DATA BASE'!$M$32,'DATA BASE'!$P$32)</c:f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6B-9B20-4A13-BF9F-F900237B3E60}"/>
            </c:ext>
          </c:extLst>
        </c:ser>
        <c:ser>
          <c:idx val="11"/>
          <c:order val="11"/>
          <c:tx>
            <c:strRef>
              <c:f>'DATA BASE'!$A$33</c:f>
              <c:strCache>
                <c:ptCount val="1"/>
                <c:pt idx="0">
                  <c:v>Nov</c:v>
                </c:pt>
              </c:strCache>
              <c:extLst xmlns:c15="http://schemas.microsoft.com/office/drawing/2012/chart"/>
            </c:strRef>
          </c:tx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 xmlns:c15="http://schemas.microsoft.com/office/drawing/2012/chart">
              <c:ext xmlns:c15="http://schemas.microsoft.com/office/drawing/2012/chart" uri="{CE6537A1-D6FC-4f65-9D91-7224C49458BB}"/>
            </c:extLst>
          </c:dLbls>
          <c:cat>
            <c:strRef>
              <c:f>('DATA BASE'!$G$21,'DATA BASE'!$J$21,'DATA BASE'!$M$21,'DATA BASE'!$P$21)</c:f>
              <c:strCache>
                <c:ptCount val="4"/>
                <c:pt idx="0">
                  <c:v>Mobile PERCENTAGE</c:v>
                </c:pt>
                <c:pt idx="1">
                  <c:v>Post PERCENTAGE</c:v>
                </c:pt>
                <c:pt idx="2">
                  <c:v>ADSL PERCENTAGE</c:v>
                </c:pt>
                <c:pt idx="3">
                  <c:v>Fixed PERCENTAGE</c:v>
                </c:pt>
              </c:strCache>
              <c:extLst xmlns:c15="http://schemas.microsoft.com/office/drawing/2012/chart"/>
            </c:strRef>
          </c:cat>
          <c:val>
            <c:numRef>
              <c:f>('DATA BASE'!$G$33,'DATA BASE'!$J$33,'DATA BASE'!$M$33,'DATA BASE'!$P$33)</c:f>
              <c:extLst xmlns:c15="http://schemas.microsoft.com/office/drawing/2012/chart"/>
            </c:numRef>
          </c:val>
          <c:extLst>
            <c:ext xmlns:c16="http://schemas.microsoft.com/office/drawing/2014/chart" uri="{C3380CC4-5D6E-409C-BE32-E72D297353CC}">
              <c16:uniqueId val="{00000074-9B20-4A13-BF9F-F900237B3E60}"/>
            </c:ext>
          </c:extLst>
        </c:ser>
        <c:ser>
          <c:idx val="12"/>
          <c:order val="12"/>
          <c:tx>
            <c:strRef>
              <c:f>'DATA BASE'!$A$34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B20-4A13-BF9F-F900237B3E6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B20-4A13-BF9F-F900237B3E60}"/>
              </c:ext>
            </c:extLst>
          </c:dPt>
          <c:dPt>
            <c:idx val="2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B20-4A13-BF9F-F900237B3E60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B20-4A13-BF9F-F900237B3E60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('DATA BASE'!$G$21,'DATA BASE'!$J$21,'DATA BASE'!$M$21,'DATA BASE'!$P$21)</c:f>
              <c:strCache>
                <c:ptCount val="4"/>
                <c:pt idx="0">
                  <c:v>Mobile PERCENTAGE</c:v>
                </c:pt>
                <c:pt idx="1">
                  <c:v>Post PERCENTAGE</c:v>
                </c:pt>
                <c:pt idx="2">
                  <c:v>ADSL PERCENTAGE</c:v>
                </c:pt>
                <c:pt idx="3">
                  <c:v>Fixed PERCENTAGE</c:v>
                </c:pt>
              </c:strCache>
            </c:strRef>
          </c:cat>
          <c:val>
            <c:numRef>
              <c:f>('DATA BASE'!$G$34,'DATA BASE'!$J$34,'DATA BASE'!$M$34,'DATA BASE'!$P$34)</c:f>
              <c:numCache>
                <c:formatCode>0%</c:formatCode>
                <c:ptCount val="4"/>
                <c:pt idx="0">
                  <c:v>0.95780933062880325</c:v>
                </c:pt>
                <c:pt idx="1">
                  <c:v>0.77464788732394363</c:v>
                </c:pt>
                <c:pt idx="2">
                  <c:v>0.92647058823529416</c:v>
                </c:pt>
                <c:pt idx="3">
                  <c:v>0.94444444444444442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20-4A13-BF9F-F900237B3E6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  <c:extLst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3.2490829950604018E-2"/>
          <c:y val="0.69659674261644611"/>
          <c:w val="0.34455668549417645"/>
          <c:h val="0.26773501216196882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24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510784836106E-2"/>
          <c:y val="4.1327874015748035E-2"/>
          <c:w val="0.9432644603635072"/>
          <c:h val="0.798907464566929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'DATA BASE'!$E$21</c:f>
              <c:strCache>
                <c:ptCount val="1"/>
                <c:pt idx="0">
                  <c:v>Mobile TGT</c:v>
                </c:pt>
              </c:strCache>
              <c:extLst xmlns:c15="http://schemas.microsoft.com/office/drawing/2012/chart"/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BASE'!$A$22:$A$34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BASE'!$E$22:$E$34</c:f>
              <c:numCache>
                <c:formatCode>#,##0</c:formatCode>
                <c:ptCount val="12"/>
                <c:pt idx="1">
                  <c:v>213</c:v>
                </c:pt>
                <c:pt idx="2">
                  <c:v>206</c:v>
                </c:pt>
                <c:pt idx="3">
                  <c:v>247</c:v>
                </c:pt>
                <c:pt idx="4">
                  <c:v>203</c:v>
                </c:pt>
                <c:pt idx="5" formatCode="General">
                  <c:v>294</c:v>
                </c:pt>
                <c:pt idx="6" formatCode="General">
                  <c:v>251</c:v>
                </c:pt>
                <c:pt idx="7" formatCode="General">
                  <c:v>205</c:v>
                </c:pt>
                <c:pt idx="8" formatCode="General">
                  <c:v>206</c:v>
                </c:pt>
                <c:pt idx="9" formatCode="General">
                  <c:v>190</c:v>
                </c:pt>
                <c:pt idx="10" formatCode="General">
                  <c:v>225</c:v>
                </c:pt>
                <c:pt idx="11" formatCode="General">
                  <c:v>225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EC3B-4088-A105-6C7146A7F1B8}"/>
            </c:ext>
          </c:extLst>
        </c:ser>
        <c:ser>
          <c:idx val="1"/>
          <c:order val="1"/>
          <c:tx>
            <c:strRef>
              <c:f>'DATA BASE'!$F$21</c:f>
              <c:strCache>
                <c:ptCount val="1"/>
                <c:pt idx="0">
                  <c:v>Mobile ACH</c:v>
                </c:pt>
              </c:strCache>
              <c:extLst xmlns:c15="http://schemas.microsoft.com/office/drawing/2012/chart"/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BASE'!$A$22:$A$34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BASE'!$F$22:$F$34</c:f>
              <c:numCache>
                <c:formatCode>#,##0</c:formatCode>
                <c:ptCount val="12"/>
                <c:pt idx="1">
                  <c:v>222</c:v>
                </c:pt>
                <c:pt idx="2">
                  <c:v>216</c:v>
                </c:pt>
                <c:pt idx="3">
                  <c:v>256</c:v>
                </c:pt>
                <c:pt idx="4" formatCode="General">
                  <c:v>221</c:v>
                </c:pt>
                <c:pt idx="5" formatCode="General">
                  <c:v>244</c:v>
                </c:pt>
                <c:pt idx="6" formatCode="General">
                  <c:v>184</c:v>
                </c:pt>
                <c:pt idx="7" formatCode="General">
                  <c:v>203</c:v>
                </c:pt>
                <c:pt idx="8" formatCode="General">
                  <c:v>218</c:v>
                </c:pt>
                <c:pt idx="9" formatCode="General">
                  <c:v>212</c:v>
                </c:pt>
                <c:pt idx="10" formatCode="General">
                  <c:v>201</c:v>
                </c:pt>
                <c:pt idx="11" formatCode="General">
                  <c:v>184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EC3B-4088-A105-6C7146A7F1B8}"/>
            </c:ext>
          </c:extLst>
        </c:ser>
        <c:ser>
          <c:idx val="2"/>
          <c:order val="2"/>
          <c:tx>
            <c:strRef>
              <c:f>'DATA BASE'!$G$21</c:f>
              <c:strCache>
                <c:ptCount val="1"/>
                <c:pt idx="0">
                  <c:v>Mobile PERCENTAGE</c:v>
                </c:pt>
              </c:strCache>
              <c:extLst xmlns:c15="http://schemas.microsoft.com/office/drawing/2012/chart"/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BASE'!$A$22:$A$34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BASE'!$G$22:$G$34</c:f>
              <c:numCache>
                <c:formatCode>0%</c:formatCode>
                <c:ptCount val="12"/>
                <c:pt idx="1">
                  <c:v>1.0422535211267605</c:v>
                </c:pt>
                <c:pt idx="2">
                  <c:v>1.0485436893203883</c:v>
                </c:pt>
                <c:pt idx="3">
                  <c:v>1.0364372469635628</c:v>
                </c:pt>
                <c:pt idx="4">
                  <c:v>1.0886699507389161</c:v>
                </c:pt>
                <c:pt idx="5">
                  <c:v>0.82993197278911568</c:v>
                </c:pt>
                <c:pt idx="6">
                  <c:v>0.73306772908366535</c:v>
                </c:pt>
                <c:pt idx="7">
                  <c:v>0.99024390243902438</c:v>
                </c:pt>
                <c:pt idx="8">
                  <c:v>1.058252427184466</c:v>
                </c:pt>
                <c:pt idx="9">
                  <c:v>1.1157894736842104</c:v>
                </c:pt>
                <c:pt idx="10">
                  <c:v>0.89333333333333331</c:v>
                </c:pt>
                <c:pt idx="11">
                  <c:v>0.81777777777777783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EC3B-4088-A105-6C7146A7F1B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  <c:extLst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  <c:userShapes r:id="rId4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832132383373889E-2"/>
          <c:y val="3.8960900582865478E-2"/>
          <c:w val="0.95044918652805799"/>
          <c:h val="0.764892859552172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'DATA BASE'!$H$21</c:f>
              <c:strCache>
                <c:ptCount val="1"/>
                <c:pt idx="0">
                  <c:v>Post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BASE'!$A$22:$A$33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BASE'!$H$22:$H$33</c:f>
              <c:numCache>
                <c:formatCode>General</c:formatCode>
                <c:ptCount val="12"/>
                <c:pt idx="1">
                  <c:v>23</c:v>
                </c:pt>
                <c:pt idx="2" formatCode="#,##0">
                  <c:v>14</c:v>
                </c:pt>
                <c:pt idx="3" formatCode="#,##0">
                  <c:v>24</c:v>
                </c:pt>
                <c:pt idx="4">
                  <c:v>15</c:v>
                </c:pt>
                <c:pt idx="5">
                  <c:v>35</c:v>
                </c:pt>
                <c:pt idx="6">
                  <c:v>31</c:v>
                </c:pt>
                <c:pt idx="7">
                  <c:v>15</c:v>
                </c:pt>
                <c:pt idx="8">
                  <c:v>10</c:v>
                </c:pt>
                <c:pt idx="9">
                  <c:v>9</c:v>
                </c:pt>
                <c:pt idx="10">
                  <c:v>12</c:v>
                </c:pt>
                <c:pt idx="11">
                  <c:v>25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7C2-4C1C-8AB4-CD09B6A15179}"/>
            </c:ext>
          </c:extLst>
        </c:ser>
        <c:ser>
          <c:idx val="1"/>
          <c:order val="1"/>
          <c:tx>
            <c:strRef>
              <c:f>'DATA BASE'!$I$21</c:f>
              <c:strCache>
                <c:ptCount val="1"/>
                <c:pt idx="0">
                  <c:v>Post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BASE'!$A$22:$A$33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BASE'!$I$22:$I$33</c:f>
              <c:numCache>
                <c:formatCode>General</c:formatCode>
                <c:ptCount val="12"/>
                <c:pt idx="1">
                  <c:v>28</c:v>
                </c:pt>
                <c:pt idx="2">
                  <c:v>19</c:v>
                </c:pt>
                <c:pt idx="3">
                  <c:v>26</c:v>
                </c:pt>
                <c:pt idx="4">
                  <c:v>11</c:v>
                </c:pt>
                <c:pt idx="5">
                  <c:v>12</c:v>
                </c:pt>
                <c:pt idx="6">
                  <c:v>7</c:v>
                </c:pt>
                <c:pt idx="7">
                  <c:v>1</c:v>
                </c:pt>
                <c:pt idx="8">
                  <c:v>11</c:v>
                </c:pt>
                <c:pt idx="9">
                  <c:v>22</c:v>
                </c:pt>
                <c:pt idx="10">
                  <c:v>11</c:v>
                </c:pt>
                <c:pt idx="11">
                  <c:v>17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B7C2-4C1C-8AB4-CD09B6A15179}"/>
            </c:ext>
          </c:extLst>
        </c:ser>
        <c:ser>
          <c:idx val="2"/>
          <c:order val="2"/>
          <c:tx>
            <c:strRef>
              <c:f>'DATA BASE'!$J$21</c:f>
              <c:strCache>
                <c:ptCount val="1"/>
                <c:pt idx="0">
                  <c:v>Post PERCENTAGE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BASE'!$A$22:$A$33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BASE'!$J$22:$J$33</c:f>
              <c:numCache>
                <c:formatCode>0%</c:formatCode>
                <c:ptCount val="12"/>
                <c:pt idx="1">
                  <c:v>1.2173913043478262</c:v>
                </c:pt>
                <c:pt idx="2">
                  <c:v>1.3571428571428572</c:v>
                </c:pt>
                <c:pt idx="3">
                  <c:v>1.0833333333333333</c:v>
                </c:pt>
                <c:pt idx="4">
                  <c:v>0.73333333333333328</c:v>
                </c:pt>
                <c:pt idx="5">
                  <c:v>0.34285714285714286</c:v>
                </c:pt>
                <c:pt idx="6">
                  <c:v>0.22580645161290322</c:v>
                </c:pt>
                <c:pt idx="7">
                  <c:v>6.6666666666666666E-2</c:v>
                </c:pt>
                <c:pt idx="8">
                  <c:v>1.1000000000000001</c:v>
                </c:pt>
                <c:pt idx="9">
                  <c:v>2.4444444444444446</c:v>
                </c:pt>
                <c:pt idx="10">
                  <c:v>0.91666666666666663</c:v>
                </c:pt>
                <c:pt idx="11">
                  <c:v>0.68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B7C2-4C1C-8AB4-CD09B6A1517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982578949524827E-2"/>
          <c:y val="5.4562351217725694E-2"/>
          <c:w val="0.95044918652805799"/>
          <c:h val="0.764892859552172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'DATA BASE'!$K$21</c:f>
              <c:strCache>
                <c:ptCount val="1"/>
                <c:pt idx="0">
                  <c:v>ADSL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BASE'!$A$22:$A$33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'DATA BASE'!$K$22:$K$33</c:f>
              <c:numCache>
                <c:formatCode>General</c:formatCode>
                <c:ptCount val="12"/>
                <c:pt idx="1">
                  <c:v>20</c:v>
                </c:pt>
                <c:pt idx="2" formatCode="#,##0">
                  <c:v>14</c:v>
                </c:pt>
                <c:pt idx="3" formatCode="#,##0">
                  <c:v>20</c:v>
                </c:pt>
                <c:pt idx="4">
                  <c:v>10</c:v>
                </c:pt>
                <c:pt idx="5">
                  <c:v>19</c:v>
                </c:pt>
                <c:pt idx="6">
                  <c:v>21</c:v>
                </c:pt>
                <c:pt idx="7">
                  <c:v>15</c:v>
                </c:pt>
                <c:pt idx="8">
                  <c:v>20</c:v>
                </c:pt>
                <c:pt idx="9">
                  <c:v>20</c:v>
                </c:pt>
                <c:pt idx="10">
                  <c:v>25</c:v>
                </c:pt>
                <c:pt idx="1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01-4D13-91A6-C9F15728C56C}"/>
            </c:ext>
          </c:extLst>
        </c:ser>
        <c:ser>
          <c:idx val="1"/>
          <c:order val="1"/>
          <c:tx>
            <c:strRef>
              <c:f>'DATA BASE'!$L$21</c:f>
              <c:strCache>
                <c:ptCount val="1"/>
                <c:pt idx="0">
                  <c:v>ADSL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BASE'!$A$22:$A$33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'DATA BASE'!$L$22:$L$33</c:f>
              <c:numCache>
                <c:formatCode>General</c:formatCode>
                <c:ptCount val="12"/>
                <c:pt idx="1">
                  <c:v>12</c:v>
                </c:pt>
                <c:pt idx="2" formatCode="#,##0">
                  <c:v>19</c:v>
                </c:pt>
                <c:pt idx="3" formatCode="#,##0">
                  <c:v>22</c:v>
                </c:pt>
                <c:pt idx="4">
                  <c:v>9</c:v>
                </c:pt>
                <c:pt idx="5">
                  <c:v>13</c:v>
                </c:pt>
                <c:pt idx="6">
                  <c:v>10</c:v>
                </c:pt>
                <c:pt idx="7">
                  <c:v>19</c:v>
                </c:pt>
                <c:pt idx="8">
                  <c:v>18</c:v>
                </c:pt>
                <c:pt idx="9">
                  <c:v>21</c:v>
                </c:pt>
                <c:pt idx="10">
                  <c:v>25</c:v>
                </c:pt>
                <c:pt idx="11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01-4D13-91A6-C9F15728C56C}"/>
            </c:ext>
          </c:extLst>
        </c:ser>
        <c:ser>
          <c:idx val="2"/>
          <c:order val="2"/>
          <c:tx>
            <c:strRef>
              <c:f>'DATA BASE'!$M$21</c:f>
              <c:strCache>
                <c:ptCount val="1"/>
                <c:pt idx="0">
                  <c:v>ADSL PERCENTAGE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BASE'!$A$22:$A$33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'DATA BASE'!$M$22:$M$33</c:f>
              <c:numCache>
                <c:formatCode>0%</c:formatCode>
                <c:ptCount val="12"/>
                <c:pt idx="1">
                  <c:v>0.6</c:v>
                </c:pt>
                <c:pt idx="2">
                  <c:v>1.3571428571428572</c:v>
                </c:pt>
                <c:pt idx="3">
                  <c:v>1.1000000000000001</c:v>
                </c:pt>
                <c:pt idx="4">
                  <c:v>0.9</c:v>
                </c:pt>
                <c:pt idx="5">
                  <c:v>0.68421052631578949</c:v>
                </c:pt>
                <c:pt idx="6">
                  <c:v>0.47619047619047616</c:v>
                </c:pt>
                <c:pt idx="7">
                  <c:v>1.2666666666666666</c:v>
                </c:pt>
                <c:pt idx="8">
                  <c:v>0.9</c:v>
                </c:pt>
                <c:pt idx="9">
                  <c:v>1.05</c:v>
                </c:pt>
                <c:pt idx="10">
                  <c:v>1</c:v>
                </c:pt>
                <c:pt idx="11">
                  <c:v>1.05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901-4D13-91A6-C9F15728C56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  <c:userShapes r:id="rId4"/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2313964296038437E-2"/>
          <c:y val="2.743056827198926E-2"/>
          <c:w val="0.95044918652805799"/>
          <c:h val="0.764892859552172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'DATA BASE'!$N$21</c:f>
              <c:strCache>
                <c:ptCount val="1"/>
                <c:pt idx="0">
                  <c:v>Fixed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BASE'!$A$22:$A$33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'DATA BASE'!$N$22:$N$33</c:f>
              <c:numCache>
                <c:formatCode>General</c:formatCode>
                <c:ptCount val="12"/>
                <c:pt idx="1">
                  <c:v>11</c:v>
                </c:pt>
                <c:pt idx="2" formatCode="#,##0">
                  <c:v>12</c:v>
                </c:pt>
                <c:pt idx="3" formatCode="#,##0">
                  <c:v>13</c:v>
                </c:pt>
                <c:pt idx="4">
                  <c:v>10</c:v>
                </c:pt>
                <c:pt idx="5">
                  <c:v>15</c:v>
                </c:pt>
                <c:pt idx="6">
                  <c:v>19</c:v>
                </c:pt>
                <c:pt idx="7">
                  <c:v>19</c:v>
                </c:pt>
                <c:pt idx="8">
                  <c:v>15</c:v>
                </c:pt>
                <c:pt idx="9">
                  <c:v>14</c:v>
                </c:pt>
                <c:pt idx="10">
                  <c:v>19</c:v>
                </c:pt>
                <c:pt idx="11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CAE-4B22-A692-2A3AE40A547B}"/>
            </c:ext>
          </c:extLst>
        </c:ser>
        <c:ser>
          <c:idx val="1"/>
          <c:order val="1"/>
          <c:tx>
            <c:strRef>
              <c:f>'DATA BASE'!$O$21</c:f>
              <c:strCache>
                <c:ptCount val="1"/>
                <c:pt idx="0">
                  <c:v>Fixed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BASE'!$A$22:$A$33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'DATA BASE'!$O$22:$O$33</c:f>
              <c:numCache>
                <c:formatCode>General</c:formatCode>
                <c:ptCount val="12"/>
                <c:pt idx="1">
                  <c:v>9</c:v>
                </c:pt>
                <c:pt idx="2" formatCode="#,##0">
                  <c:v>15</c:v>
                </c:pt>
                <c:pt idx="3" formatCode="#,##0">
                  <c:v>17</c:v>
                </c:pt>
                <c:pt idx="4">
                  <c:v>8</c:v>
                </c:pt>
                <c:pt idx="5">
                  <c:v>11</c:v>
                </c:pt>
                <c:pt idx="6">
                  <c:v>9</c:v>
                </c:pt>
                <c:pt idx="7">
                  <c:v>13</c:v>
                </c:pt>
                <c:pt idx="8">
                  <c:v>14</c:v>
                </c:pt>
                <c:pt idx="9">
                  <c:v>21</c:v>
                </c:pt>
                <c:pt idx="10">
                  <c:v>19</c:v>
                </c:pt>
                <c:pt idx="11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CAE-4B22-A692-2A3AE40A547B}"/>
            </c:ext>
          </c:extLst>
        </c:ser>
        <c:ser>
          <c:idx val="2"/>
          <c:order val="2"/>
          <c:tx>
            <c:strRef>
              <c:f>'DATA BASE'!$P$21</c:f>
              <c:strCache>
                <c:ptCount val="1"/>
                <c:pt idx="0">
                  <c:v>Fixed PERCENTAGE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BASE'!$A$22:$A$33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'DATA BASE'!$P$22:$P$33</c:f>
              <c:numCache>
                <c:formatCode>0%</c:formatCode>
                <c:ptCount val="12"/>
                <c:pt idx="1">
                  <c:v>0.81818181818181823</c:v>
                </c:pt>
                <c:pt idx="2">
                  <c:v>1.25</c:v>
                </c:pt>
                <c:pt idx="3">
                  <c:v>1.3076923076923077</c:v>
                </c:pt>
                <c:pt idx="4">
                  <c:v>0.8</c:v>
                </c:pt>
                <c:pt idx="5">
                  <c:v>0.73333333333333328</c:v>
                </c:pt>
                <c:pt idx="6">
                  <c:v>0.47368421052631576</c:v>
                </c:pt>
                <c:pt idx="7">
                  <c:v>0.68421052631578949</c:v>
                </c:pt>
                <c:pt idx="8">
                  <c:v>0.93333333333333335</c:v>
                </c:pt>
                <c:pt idx="9">
                  <c:v>1.5</c:v>
                </c:pt>
                <c:pt idx="10">
                  <c:v>1</c:v>
                </c:pt>
                <c:pt idx="11">
                  <c:v>1.1333333333333333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AE-4B22-A692-2A3AE40A547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80" b="1" i="0" u="none" strike="noStrike" kern="1200" spc="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/>
              <a:t>TOTAL ACTUAL TARGET ACHIEVED</a:t>
            </a:r>
          </a:p>
        </c:rich>
      </c:tx>
      <c:layout>
        <c:manualLayout>
          <c:xMode val="edge"/>
          <c:yMode val="edge"/>
          <c:x val="0.18996272962878905"/>
          <c:y val="6.8710488087927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80" b="1" i="0" u="none" strike="noStrike" kern="1200" spc="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'DATA BASE'!$F$38</c:f>
              <c:strCache>
                <c:ptCount val="1"/>
                <c:pt idx="0">
                  <c:v>Mobile ACH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4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BASE'!$A$51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BASE'!$F$51</c:f>
              <c:numCache>
                <c:formatCode>General</c:formatCode>
                <c:ptCount val="1"/>
                <c:pt idx="0">
                  <c:v>2193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3227-493E-BF35-2823DE3FAE55}"/>
            </c:ext>
          </c:extLst>
        </c:ser>
        <c:ser>
          <c:idx val="1"/>
          <c:order val="1"/>
          <c:tx>
            <c:strRef>
              <c:f>'DATA BASE'!$I$38</c:f>
              <c:strCache>
                <c:ptCount val="1"/>
                <c:pt idx="0">
                  <c:v>Post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BASE'!$A$51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BASE'!$I$51</c:f>
              <c:numCache>
                <c:formatCode>General</c:formatCode>
                <c:ptCount val="1"/>
                <c:pt idx="0">
                  <c:v>265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3227-493E-BF35-2823DE3FAE55}"/>
            </c:ext>
          </c:extLst>
        </c:ser>
        <c:ser>
          <c:idx val="2"/>
          <c:order val="2"/>
          <c:tx>
            <c:strRef>
              <c:f>'DATA BASE'!$L$38</c:f>
              <c:strCache>
                <c:ptCount val="1"/>
                <c:pt idx="0">
                  <c:v>ADSL ACH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BASE'!$A$51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BASE'!$L$51</c:f>
              <c:numCache>
                <c:formatCode>General</c:formatCode>
                <c:ptCount val="1"/>
                <c:pt idx="0">
                  <c:v>372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3227-493E-BF35-2823DE3FAE55}"/>
            </c:ext>
          </c:extLst>
        </c:ser>
        <c:ser>
          <c:idx val="3"/>
          <c:order val="3"/>
          <c:tx>
            <c:strRef>
              <c:f>'DATA BASE'!$O$38</c:f>
              <c:strCache>
                <c:ptCount val="1"/>
                <c:pt idx="0">
                  <c:v>Fixed ACH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BASE'!$A$51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BASE'!$O$51</c:f>
              <c:numCache>
                <c:formatCode>General</c:formatCode>
                <c:ptCount val="1"/>
                <c:pt idx="0">
                  <c:v>304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3227-493E-BF35-2823DE3FAE5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851051327"/>
        <c:axId val="1458995647"/>
      </c:barChart>
      <c:catAx>
        <c:axId val="18510513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58995647"/>
        <c:crosses val="autoZero"/>
        <c:auto val="1"/>
        <c:lblAlgn val="ctr"/>
        <c:lblOffset val="100"/>
        <c:noMultiLvlLbl val="0"/>
      </c:catAx>
      <c:valAx>
        <c:axId val="145899564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51051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400" b="1" i="0" u="none" strike="noStrike" kern="1200" baseline="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552790657265401E-2"/>
          <c:y val="9.1672981851055116E-2"/>
          <c:w val="0.96815585680655902"/>
          <c:h val="0.815449172119288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'DATA BASE'!$E$38</c:f>
              <c:strCache>
                <c:ptCount val="1"/>
                <c:pt idx="0">
                  <c:v>Mobile TGT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2585648194073844E-17"/>
                  <c:y val="0.1847191433626416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8240-497F-AA52-E8C4DEDED33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 rtl="0"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BASE'!$A$51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BASE'!$E$51</c:f>
              <c:numCache>
                <c:formatCode>General</c:formatCode>
                <c:ptCount val="1"/>
                <c:pt idx="0">
                  <c:v>1907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8240-497F-AA52-E8C4DEDED331}"/>
            </c:ext>
          </c:extLst>
        </c:ser>
        <c:ser>
          <c:idx val="1"/>
          <c:order val="1"/>
          <c:tx>
            <c:strRef>
              <c:f>'DATA BASE'!$F$38</c:f>
              <c:strCache>
                <c:ptCount val="1"/>
                <c:pt idx="0">
                  <c:v>Mobile ACH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.1515644253231932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240-497F-AA52-E8C4DEDED33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BASE'!$A$51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BASE'!$F$51</c:f>
              <c:numCache>
                <c:formatCode>General</c:formatCode>
                <c:ptCount val="1"/>
                <c:pt idx="0">
                  <c:v>2193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8240-497F-AA52-E8C4DEDED33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851039807"/>
        <c:axId val="1381916527"/>
        <c:extLst/>
      </c:barChart>
      <c:catAx>
        <c:axId val="1851039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6527"/>
        <c:crosses val="autoZero"/>
        <c:auto val="1"/>
        <c:lblAlgn val="ctr"/>
        <c:lblOffset val="100"/>
        <c:noMultiLvlLbl val="0"/>
      </c:catAx>
      <c:valAx>
        <c:axId val="138191652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51039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"/>
          <c:y val="1.293267068031830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>
        <c:manualLayout>
          <c:layoutTarget val="inner"/>
          <c:xMode val="edge"/>
          <c:yMode val="edge"/>
          <c:x val="0.25192994372406219"/>
          <c:y val="4.646381267106351E-2"/>
          <c:w val="0.63638024041835539"/>
          <c:h val="0.93784348735818246"/>
        </c:manualLayout>
      </c:layout>
      <c:doughnutChart>
        <c:varyColors val="1"/>
        <c:ser>
          <c:idx val="0"/>
          <c:order val="0"/>
          <c:tx>
            <c:strRef>
              <c:f>'DATA BASE'!$F$38</c:f>
              <c:strCache>
                <c:ptCount val="1"/>
                <c:pt idx="0">
                  <c:v>Mobile ACH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587-4012-947C-2AA3ECCDC5A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587-4012-947C-2AA3ECCDC5A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587-4012-947C-2AA3ECCDC5A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587-4012-947C-2AA3ECCDC5A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4587-4012-947C-2AA3ECCDC5A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4587-4012-947C-2AA3ECCDC5A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4587-4012-947C-2AA3ECCDC5A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4587-4012-947C-2AA3ECCDC5A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4587-4012-947C-2AA3ECCDC5A7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4587-4012-947C-2AA3ECCDC5A7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4587-4012-947C-2AA3ECCDC5A7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4587-4012-947C-2AA3ECCDC5A7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'DATA BASE'!$A$39:$A$50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BASE'!$F$39:$F$50</c:f>
              <c:numCache>
                <c:formatCode>#,##0</c:formatCode>
                <c:ptCount val="12"/>
                <c:pt idx="1">
                  <c:v>201</c:v>
                </c:pt>
                <c:pt idx="2">
                  <c:v>189</c:v>
                </c:pt>
                <c:pt idx="3">
                  <c:v>207</c:v>
                </c:pt>
                <c:pt idx="4" formatCode="General">
                  <c:v>159</c:v>
                </c:pt>
                <c:pt idx="5" formatCode="General">
                  <c:v>224</c:v>
                </c:pt>
                <c:pt idx="6" formatCode="General">
                  <c:v>225</c:v>
                </c:pt>
                <c:pt idx="7" formatCode="General">
                  <c:v>198</c:v>
                </c:pt>
                <c:pt idx="8" formatCode="General">
                  <c:v>233</c:v>
                </c:pt>
                <c:pt idx="9" formatCode="General">
                  <c:v>172</c:v>
                </c:pt>
                <c:pt idx="10" formatCode="General">
                  <c:v>197</c:v>
                </c:pt>
                <c:pt idx="11" formatCode="General">
                  <c:v>188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18-4587-4012-947C-2AA3ECCDC5A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  <c:userShapes r:id="rId4"/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400"/>
              <a:t>Total Percentage </a:t>
            </a:r>
          </a:p>
          <a:p>
            <a:pPr>
              <a:defRPr sz="1400"/>
            </a:pPr>
            <a:r>
              <a:rPr lang="en-US" sz="1400"/>
              <a:t>distribution</a:t>
            </a:r>
          </a:p>
        </c:rich>
      </c:tx>
      <c:layout>
        <c:manualLayout>
          <c:xMode val="edge"/>
          <c:yMode val="edge"/>
          <c:x val="0"/>
          <c:y val="1.97287480110378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>
        <c:manualLayout>
          <c:layoutTarget val="inner"/>
          <c:xMode val="edge"/>
          <c:yMode val="edge"/>
          <c:x val="0.2356011380166248"/>
          <c:y val="5.1518588443861257E-2"/>
          <c:w val="0.75713780342674553"/>
          <c:h val="1"/>
        </c:manualLayout>
      </c:layout>
      <c:doughnutChart>
        <c:varyColors val="1"/>
        <c:ser>
          <c:idx val="12"/>
          <c:order val="12"/>
          <c:tx>
            <c:strRef>
              <c:f>'DATA BASE'!$A$51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4E19-4AC9-A929-1CE48FD65C9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4E19-4AC9-A929-1CE48FD65C9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4E19-4AC9-A929-1CE48FD65C9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4E19-4AC9-A929-1CE48FD65C9B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('DATA BASE'!$G$38,'DATA BASE'!$J$38,'DATA BASE'!$M$38,'DATA BASE'!$P$38)</c:f>
              <c:strCache>
                <c:ptCount val="4"/>
                <c:pt idx="0">
                  <c:v>Mobile PERCENTAGE</c:v>
                </c:pt>
                <c:pt idx="1">
                  <c:v>Post PERCENTAGE</c:v>
                </c:pt>
                <c:pt idx="2">
                  <c:v>ADSL PERCENTAGE</c:v>
                </c:pt>
                <c:pt idx="3">
                  <c:v>Fixed PERCENTAGE</c:v>
                </c:pt>
              </c:strCache>
            </c:strRef>
          </c:cat>
          <c:val>
            <c:numRef>
              <c:f>('DATA BASE'!$G$51,'DATA BASE'!$J$51,'DATA BASE'!$M$51,'DATA BASE'!$P$51)</c:f>
              <c:numCache>
                <c:formatCode>0%</c:formatCode>
                <c:ptCount val="4"/>
                <c:pt idx="0">
                  <c:v>1.1499737808075512</c:v>
                </c:pt>
                <c:pt idx="1">
                  <c:v>1.2100456621004567</c:v>
                </c:pt>
                <c:pt idx="2">
                  <c:v>1.3052631578947369</c:v>
                </c:pt>
                <c:pt idx="3">
                  <c:v>1.5833333333333333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E19-4AC9-A929-1CE48FD65C9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 BASE'!$A$39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A-4E19-4AC9-A929-1CE48FD65C9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C-4E19-4AC9-A929-1CE48FD65C9B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E-4E19-4AC9-A929-1CE48FD65C9B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0-4E19-4AC9-A929-1CE48FD65C9B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('DATA BASE'!$G$38,'DATA BASE'!$J$38,'DATA BASE'!$M$38,'DATA BASE'!$P$38)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('DATA BASE'!$G$39,'DATA BASE'!$J$39,'DATA BASE'!$M$39,'DATA BASE'!$P$39)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1-4E19-4AC9-A929-1CE48FD65C9B}"/>
                  </c:ext>
                </c:extLst>
              </c15:ser>
            </c15:filteredPieSeries>
            <c15:filteredPi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BASE'!$A$40</c15:sqref>
                        </c15:formulaRef>
                      </c:ext>
                    </c:extLst>
                    <c:strCache>
                      <c:ptCount val="1"/>
                      <c:pt idx="0">
                        <c:v>Jan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3-4E19-4AC9-A929-1CE48FD65C9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5-4E19-4AC9-A929-1CE48FD65C9B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7-4E19-4AC9-A929-1CE48FD65C9B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9-4E19-4AC9-A929-1CE48FD65C9B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BASE'!$G$38,'DATA BASE'!$J$38,'DATA BASE'!$M$38,'DATA BASE'!$P$38)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BASE'!$G$40,'DATA BASE'!$J$40,'DATA BASE'!$M$40,'DATA BASE'!$P$40)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1.046875</c:v>
                      </c:pt>
                      <c:pt idx="1">
                        <c:v>0.59375</c:v>
                      </c:pt>
                      <c:pt idx="2">
                        <c:v>1.2608695652173914</c:v>
                      </c:pt>
                      <c:pt idx="3">
                        <c:v>1.9285714285714286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4E19-4AC9-A929-1CE48FD65C9B}"/>
                  </c:ext>
                </c:extLst>
              </c15:ser>
            </c15:filteredPieSeries>
            <c15:filteredPi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BASE'!$A$41</c15:sqref>
                        </c15:formulaRef>
                      </c:ext>
                    </c:extLst>
                    <c:strCache>
                      <c:ptCount val="1"/>
                      <c:pt idx="0">
                        <c:v>Feb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C-4E19-4AC9-A929-1CE48FD65C9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E-4E19-4AC9-A929-1CE48FD65C9B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0-4E19-4AC9-A929-1CE48FD65C9B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2-4E19-4AC9-A929-1CE48FD65C9B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BASE'!$G$38,'DATA BASE'!$J$38,'DATA BASE'!$M$38,'DATA BASE'!$P$38)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BASE'!$G$41,'DATA BASE'!$J$41,'DATA BASE'!$M$41,'DATA BASE'!$P$41)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1.05</c:v>
                      </c:pt>
                      <c:pt idx="1">
                        <c:v>1.7</c:v>
                      </c:pt>
                      <c:pt idx="2">
                        <c:v>1.9333333333333333</c:v>
                      </c:pt>
                      <c:pt idx="3">
                        <c:v>2.7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4E19-4AC9-A929-1CE48FD65C9B}"/>
                  </c:ext>
                </c:extLst>
              </c15:ser>
            </c15:filteredPieSeries>
            <c15:filteredPi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BASE'!$A$42</c15:sqref>
                        </c15:formulaRef>
                      </c:ext>
                    </c:extLst>
                    <c:strCache>
                      <c:ptCount val="1"/>
                      <c:pt idx="0">
                        <c:v>Mar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5-4E19-4AC9-A929-1CE48FD65C9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7-4E19-4AC9-A929-1CE48FD65C9B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9-4E19-4AC9-A929-1CE48FD65C9B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B-4E19-4AC9-A929-1CE48FD65C9B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BASE'!$G$38,'DATA BASE'!$J$38,'DATA BASE'!$M$38,'DATA BASE'!$P$38)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BASE'!$G$42,'DATA BASE'!$J$42,'DATA BASE'!$M$42,'DATA BASE'!$P$42)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1.2469879518072289</c:v>
                      </c:pt>
                      <c:pt idx="1">
                        <c:v>4.6428571428571432</c:v>
                      </c:pt>
                      <c:pt idx="2">
                        <c:v>1.7</c:v>
                      </c:pt>
                      <c:pt idx="3">
                        <c:v>2.2000000000000002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4E19-4AC9-A929-1CE48FD65C9B}"/>
                  </c:ext>
                </c:extLst>
              </c15:ser>
            </c15:filteredPieSeries>
            <c15:filteredPi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BASE'!$A$43</c15:sqref>
                        </c15:formulaRef>
                      </c:ext>
                    </c:extLst>
                    <c:strCache>
                      <c:ptCount val="1"/>
                      <c:pt idx="0">
                        <c:v>Apr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E-4E19-4AC9-A929-1CE48FD65C9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0-4E19-4AC9-A929-1CE48FD65C9B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2-4E19-4AC9-A929-1CE48FD65C9B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4-4E19-4AC9-A929-1CE48FD65C9B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BASE'!$G$38,'DATA BASE'!$J$38,'DATA BASE'!$M$38,'DATA BASE'!$P$38)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BASE'!$G$43,'DATA BASE'!$J$43,'DATA BASE'!$M$43,'DATA BASE'!$P$43)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1.0890410958904109</c:v>
                      </c:pt>
                      <c:pt idx="1">
                        <c:v>1.9166666666666667</c:v>
                      </c:pt>
                      <c:pt idx="2">
                        <c:v>1.3333333333333333</c:v>
                      </c:pt>
                      <c:pt idx="3">
                        <c:v>1.4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4E19-4AC9-A929-1CE48FD65C9B}"/>
                  </c:ext>
                </c:extLst>
              </c15:ser>
            </c15:filteredPieSeries>
            <c15:filteredPi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BASE'!$A$44</c15:sqref>
                        </c15:formulaRef>
                      </c:ext>
                    </c:extLst>
                    <c:strCache>
                      <c:ptCount val="1"/>
                      <c:pt idx="0">
                        <c:v>May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7-4E19-4AC9-A929-1CE48FD65C9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9-4E19-4AC9-A929-1CE48FD65C9B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B-4E19-4AC9-A929-1CE48FD65C9B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D-4E19-4AC9-A929-1CE48FD65C9B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BASE'!$G$38,'DATA BASE'!$J$38,'DATA BASE'!$M$38,'DATA BASE'!$P$38)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BASE'!$G$44,'DATA BASE'!$J$44,'DATA BASE'!$M$44,'DATA BASE'!$P$44)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0.91428571428571426</c:v>
                      </c:pt>
                      <c:pt idx="1">
                        <c:v>1.7777777777777777</c:v>
                      </c:pt>
                      <c:pt idx="2">
                        <c:v>1.9565217391304348</c:v>
                      </c:pt>
                      <c:pt idx="3">
                        <c:v>3.3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E-4E19-4AC9-A929-1CE48FD65C9B}"/>
                  </c:ext>
                </c:extLst>
              </c15:ser>
            </c15:filteredPieSeries>
            <c15:filteredPi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BASE'!$A$45</c15:sqref>
                        </c15:formulaRef>
                      </c:ext>
                    </c:extLst>
                    <c:strCache>
                      <c:ptCount val="1"/>
                      <c:pt idx="0">
                        <c:v>Jun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0-4E19-4AC9-A929-1CE48FD65C9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2-4E19-4AC9-A929-1CE48FD65C9B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4-4E19-4AC9-A929-1CE48FD65C9B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6-4E19-4AC9-A929-1CE48FD65C9B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BASE'!$G$38,'DATA BASE'!$J$38,'DATA BASE'!$M$38,'DATA BASE'!$P$38)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BASE'!$G$45,'DATA BASE'!$J$45,'DATA BASE'!$M$45,'DATA BASE'!$P$45)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1.0180995475113122</c:v>
                      </c:pt>
                      <c:pt idx="1">
                        <c:v>1.2916666666666667</c:v>
                      </c:pt>
                      <c:pt idx="2">
                        <c:v>1.1851851851851851</c:v>
                      </c:pt>
                      <c:pt idx="3">
                        <c:v>1.2105263157894737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7-4E19-4AC9-A929-1CE48FD65C9B}"/>
                  </c:ext>
                </c:extLst>
              </c15:ser>
            </c15:filteredPieSeries>
            <c15:filteredPi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BASE'!$A$46</c15:sqref>
                        </c15:formulaRef>
                      </c:ext>
                    </c:extLst>
                    <c:strCache>
                      <c:ptCount val="1"/>
                      <c:pt idx="0">
                        <c:v>Jul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9-4E19-4AC9-A929-1CE48FD65C9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B-4E19-4AC9-A929-1CE48FD65C9B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D-4E19-4AC9-A929-1CE48FD65C9B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F-4E19-4AC9-A929-1CE48FD65C9B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BASE'!$G$38,'DATA BASE'!$J$38,'DATA BASE'!$M$38,'DATA BASE'!$P$38)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BASE'!$G$46,'DATA BASE'!$J$46,'DATA BASE'!$M$46,'DATA BASE'!$P$46)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1.5590551181102361</c:v>
                      </c:pt>
                      <c:pt idx="1">
                        <c:v>0.4</c:v>
                      </c:pt>
                      <c:pt idx="2">
                        <c:v>0.9</c:v>
                      </c:pt>
                      <c:pt idx="3">
                        <c:v>0.84615384615384615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0-4E19-4AC9-A929-1CE48FD65C9B}"/>
                  </c:ext>
                </c:extLst>
              </c15:ser>
            </c15:filteredPieSeries>
            <c15:filteredPi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BASE'!$A$47</c15:sqref>
                        </c15:formulaRef>
                      </c:ext>
                    </c:extLst>
                    <c:strCache>
                      <c:ptCount val="1"/>
                      <c:pt idx="0">
                        <c:v>Aug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2-4E19-4AC9-A929-1CE48FD65C9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4-4E19-4AC9-A929-1CE48FD65C9B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6-4E19-4AC9-A929-1CE48FD65C9B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8-4E19-4AC9-A929-1CE48FD65C9B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BASE'!$G$38,'DATA BASE'!$J$38,'DATA BASE'!$M$38,'DATA BASE'!$P$38)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BASE'!$G$47,'DATA BASE'!$J$47,'DATA BASE'!$M$47,'DATA BASE'!$P$47)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1.6642857142857144</c:v>
                      </c:pt>
                      <c:pt idx="1">
                        <c:v>0.57894736842105265</c:v>
                      </c:pt>
                      <c:pt idx="2">
                        <c:v>1.4</c:v>
                      </c:pt>
                      <c:pt idx="3">
                        <c:v>2.0588235294117645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9-4E19-4AC9-A929-1CE48FD65C9B}"/>
                  </c:ext>
                </c:extLst>
              </c15:ser>
            </c15:filteredPieSeries>
            <c15:filteredPi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BASE'!$A$48</c15:sqref>
                        </c15:formulaRef>
                      </c:ext>
                    </c:extLst>
                    <c:strCache>
                      <c:ptCount val="1"/>
                      <c:pt idx="0">
                        <c:v>Sep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B-4E19-4AC9-A929-1CE48FD65C9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D-4E19-4AC9-A929-1CE48FD65C9B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F-4E19-4AC9-A929-1CE48FD65C9B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1-4E19-4AC9-A929-1CE48FD65C9B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BASE'!$G$38,'DATA BASE'!$J$38,'DATA BASE'!$M$38,'DATA BASE'!$P$38)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BASE'!$G$48,'DATA BASE'!$J$48,'DATA BASE'!$M$48,'DATA BASE'!$P$48)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1.0117647058823529</c:v>
                      </c:pt>
                      <c:pt idx="1">
                        <c:v>0.72</c:v>
                      </c:pt>
                      <c:pt idx="2">
                        <c:v>1</c:v>
                      </c:pt>
                      <c:pt idx="3">
                        <c:v>1.8421052631578947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2-4E19-4AC9-A929-1CE48FD65C9B}"/>
                  </c:ext>
                </c:extLst>
              </c15:ser>
            </c15:filteredPieSeries>
            <c15:filteredPi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BASE'!$A$49</c15:sqref>
                        </c15:formulaRef>
                      </c:ext>
                    </c:extLst>
                    <c:strCache>
                      <c:ptCount val="1"/>
                      <c:pt idx="0">
                        <c:v>Oct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4-4E19-4AC9-A929-1CE48FD65C9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6-4E19-4AC9-A929-1CE48FD65C9B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8-4E19-4AC9-A929-1CE48FD65C9B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A-4E19-4AC9-A929-1CE48FD65C9B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BASE'!$G$38,'DATA BASE'!$J$38,'DATA BASE'!$M$38,'DATA BASE'!$P$38)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BASE'!$G$49,'DATA BASE'!$J$49,'DATA BASE'!$M$49,'DATA BASE'!$P$49)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1.3680555555555556</c:v>
                      </c:pt>
                      <c:pt idx="1">
                        <c:v>1.1000000000000001</c:v>
                      </c:pt>
                      <c:pt idx="2">
                        <c:v>1.1388888888888888</c:v>
                      </c:pt>
                      <c:pt idx="3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B-4E19-4AC9-A929-1CE48FD65C9B}"/>
                  </c:ext>
                </c:extLst>
              </c15:ser>
            </c15:filteredPieSeries>
            <c15:filteredPi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BASE'!$A$50</c15:sqref>
                        </c15:formulaRef>
                      </c:ext>
                    </c:extLst>
                    <c:strCache>
                      <c:ptCount val="1"/>
                      <c:pt idx="0">
                        <c:v>Nov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D-4E19-4AC9-A929-1CE48FD65C9B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F-4E19-4AC9-A929-1CE48FD65C9B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71-4E19-4AC9-A929-1CE48FD65C9B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73-4E19-4AC9-A929-1CE48FD65C9B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BASE'!$G$38,'DATA BASE'!$J$38,'DATA BASE'!$M$38,'DATA BASE'!$P$38)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BASE'!$G$50,'DATA BASE'!$J$50,'DATA BASE'!$M$50,'DATA BASE'!$P$50)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1.0681818181818181</c:v>
                      </c:pt>
                      <c:pt idx="1">
                        <c:v>0.52</c:v>
                      </c:pt>
                      <c:pt idx="2">
                        <c:v>1.2333333333333334</c:v>
                      </c:pt>
                      <c:pt idx="3">
                        <c:v>1.3461538461538463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4-4E19-4AC9-A929-1CE48FD65C9B}"/>
                  </c:ext>
                </c:extLst>
              </c15:ser>
            </c15:filteredPieSeries>
          </c:ext>
        </c:extLst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3.2490829950604018E-2"/>
          <c:y val="0.69659674261644611"/>
          <c:w val="0.29689325467687949"/>
          <c:h val="0.2277320807261585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24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100" dirty="0"/>
              <a:t>TOTAL MOBILE TGT AND MOBILE ACH</a:t>
            </a:r>
          </a:p>
        </c:rich>
      </c:tx>
      <c:layout>
        <c:manualLayout>
          <c:xMode val="edge"/>
          <c:yMode val="edge"/>
          <c:x val="0.1546713156930227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'DATA BASE'!$E$38</c:f>
              <c:strCache>
                <c:ptCount val="1"/>
                <c:pt idx="0">
                  <c:v>Mobile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BASE'!$A$51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BASE'!$E$51</c:f>
              <c:numCache>
                <c:formatCode>General</c:formatCode>
                <c:ptCount val="1"/>
                <c:pt idx="0">
                  <c:v>1907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82F1-4F1B-AC2B-E1052E555881}"/>
            </c:ext>
          </c:extLst>
        </c:ser>
        <c:ser>
          <c:idx val="1"/>
          <c:order val="1"/>
          <c:tx>
            <c:strRef>
              <c:f>'DATA BASE'!$F$38</c:f>
              <c:strCache>
                <c:ptCount val="1"/>
                <c:pt idx="0">
                  <c:v>Mobile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BASE'!$A$51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BASE'!$F$51</c:f>
              <c:numCache>
                <c:formatCode>General</c:formatCode>
                <c:ptCount val="1"/>
                <c:pt idx="0">
                  <c:v>2193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82F1-4F1B-AC2B-E1052E55588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184377708975493E-2"/>
          <c:y val="0.88584678856084353"/>
          <c:w val="0.89999990708987831"/>
          <c:h val="7.20024848394006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2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ADSL TGT AND ADSL ACH</a:t>
            </a:r>
          </a:p>
        </c:rich>
      </c:tx>
      <c:layout>
        <c:manualLayout>
          <c:xMode val="edge"/>
          <c:yMode val="edge"/>
          <c:x val="9.747865830484137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>
        <c:manualLayout>
          <c:layoutTarget val="inner"/>
          <c:xMode val="edge"/>
          <c:yMode val="edge"/>
          <c:x val="5.2568717511441314E-2"/>
          <c:y val="0.11838006121812983"/>
          <c:w val="0.87096769338100766"/>
          <c:h val="0.72766621845959378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'[egypt bok.xlsx]DATA BASE'!$K$3</c:f>
              <c:strCache>
                <c:ptCount val="1"/>
                <c:pt idx="0">
                  <c:v>ADSL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BASE'!$A$4:$A$16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BASE'!$K$4:$K$16</c:f>
              <c:numCache>
                <c:formatCode>General</c:formatCode>
                <c:ptCount val="1"/>
                <c:pt idx="0">
                  <c:v>238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3600-4521-BAFA-AF89F68ECB72}"/>
            </c:ext>
          </c:extLst>
        </c:ser>
        <c:ser>
          <c:idx val="1"/>
          <c:order val="1"/>
          <c:tx>
            <c:strRef>
              <c:f>'[egypt bok.xlsx]DATA BASE'!$L$3</c:f>
              <c:strCache>
                <c:ptCount val="1"/>
                <c:pt idx="0">
                  <c:v>ADSL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BASE'!$A$4:$A$16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BASE'!$L$4:$L$16</c:f>
              <c:numCache>
                <c:formatCode>General</c:formatCode>
                <c:ptCount val="1"/>
                <c:pt idx="0">
                  <c:v>252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3600-4521-BAFA-AF89F68ECB7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1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POST TGT AND POST ACH</a:t>
            </a:r>
          </a:p>
        </c:rich>
      </c:tx>
      <c:layout>
        <c:manualLayout>
          <c:xMode val="edge"/>
          <c:yMode val="edge"/>
          <c:x val="0.15467119572539112"/>
          <c:y val="1.71881592530323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'DATA BASE'!$H$38</c:f>
              <c:strCache>
                <c:ptCount val="1"/>
                <c:pt idx="0">
                  <c:v>Post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BASE'!$A$51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'DATA BASE'!$H$51</c:f>
              <c:numCache>
                <c:formatCode>General</c:formatCode>
                <c:ptCount val="1"/>
                <c:pt idx="0">
                  <c:v>219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AA-4E9E-8321-5B291AEAAEDF}"/>
            </c:ext>
          </c:extLst>
        </c:ser>
        <c:ser>
          <c:idx val="1"/>
          <c:order val="1"/>
          <c:tx>
            <c:strRef>
              <c:f>'DATA BASE'!$I$38</c:f>
              <c:strCache>
                <c:ptCount val="1"/>
                <c:pt idx="0">
                  <c:v>Post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BASE'!$A$51</c:f>
              <c:strCache>
                <c:ptCount val="1"/>
                <c:pt idx="0">
                  <c:v>Total</c:v>
                </c:pt>
              </c:strCache>
            </c:strRef>
          </c:cat>
          <c:val>
            <c:numRef>
              <c:f>'DATA BASE'!$I$51</c:f>
              <c:numCache>
                <c:formatCode>General</c:formatCode>
                <c:ptCount val="1"/>
                <c:pt idx="0">
                  <c:v>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8AA-4E9E-8321-5B291AEAAED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184377708975493E-2"/>
          <c:y val="0.88584678856084353"/>
          <c:w val="0.78526752075844375"/>
          <c:h val="7.20024848394006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1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ADSL TGT AND ADSL ACH</a:t>
            </a:r>
          </a:p>
        </c:rich>
      </c:tx>
      <c:layout>
        <c:manualLayout>
          <c:xMode val="edge"/>
          <c:yMode val="edge"/>
          <c:x val="0.1546713156930227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'DATA BASE'!$K$38</c:f>
              <c:strCache>
                <c:ptCount val="1"/>
                <c:pt idx="0">
                  <c:v>ADSL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BASE'!$A$51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BASE'!$K$51</c:f>
              <c:numCache>
                <c:formatCode>General</c:formatCode>
                <c:ptCount val="1"/>
                <c:pt idx="0">
                  <c:v>285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1626-49EF-A578-A3E5CD05433A}"/>
            </c:ext>
          </c:extLst>
        </c:ser>
        <c:ser>
          <c:idx val="1"/>
          <c:order val="1"/>
          <c:tx>
            <c:strRef>
              <c:f>'DATA BASE'!$L$38</c:f>
              <c:strCache>
                <c:ptCount val="1"/>
                <c:pt idx="0">
                  <c:v>ADSL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BASE'!$A$51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BASE'!$L$51</c:f>
              <c:numCache>
                <c:formatCode>General</c:formatCode>
                <c:ptCount val="1"/>
                <c:pt idx="0">
                  <c:v>372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1626-49EF-A578-A3E5CD05433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7783508267607165E-2"/>
          <c:y val="0.92799751516059936"/>
          <c:w val="0.85521537030722605"/>
          <c:h val="7.20024848394006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1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FIXED TGT AND FIXED ACH</a:t>
            </a:r>
          </a:p>
        </c:rich>
      </c:tx>
      <c:layout>
        <c:manualLayout>
          <c:xMode val="edge"/>
          <c:yMode val="edge"/>
          <c:x val="0.1546713156930227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'DATA BASE'!$N$38</c:f>
              <c:strCache>
                <c:ptCount val="1"/>
                <c:pt idx="0">
                  <c:v>Fixed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BASE'!$A$51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BASE'!$N$51</c:f>
              <c:numCache>
                <c:formatCode>General</c:formatCode>
                <c:ptCount val="1"/>
                <c:pt idx="0">
                  <c:v>192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5303-4D7E-A748-6F24D89ACF9E}"/>
            </c:ext>
          </c:extLst>
        </c:ser>
        <c:ser>
          <c:idx val="1"/>
          <c:order val="1"/>
          <c:tx>
            <c:strRef>
              <c:f>'DATA BASE'!$O$38</c:f>
              <c:strCache>
                <c:ptCount val="1"/>
                <c:pt idx="0">
                  <c:v>Fixed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BASE'!$A$51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BASE'!$O$51</c:f>
              <c:numCache>
                <c:formatCode>General</c:formatCode>
                <c:ptCount val="1"/>
                <c:pt idx="0">
                  <c:v>304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5303-4D7E-A748-6F24D89ACF9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184377708975493E-2"/>
          <c:y val="0.88584678856084353"/>
          <c:w val="0.87971112385012096"/>
          <c:h val="7.20024848394006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510784836106E-2"/>
          <c:y val="4.1327874015748035E-2"/>
          <c:w val="0.9432644603635072"/>
          <c:h val="0.798907464566929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'DATA BASE'!$E$38</c:f>
              <c:strCache>
                <c:ptCount val="1"/>
                <c:pt idx="0">
                  <c:v>Mobile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BASE'!$A$39:$A$50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BASE'!$E$39:$E$50</c:f>
              <c:numCache>
                <c:formatCode>#,##0</c:formatCode>
                <c:ptCount val="12"/>
                <c:pt idx="1">
                  <c:v>192</c:v>
                </c:pt>
                <c:pt idx="2">
                  <c:v>180</c:v>
                </c:pt>
                <c:pt idx="3">
                  <c:v>166</c:v>
                </c:pt>
                <c:pt idx="4">
                  <c:v>146</c:v>
                </c:pt>
                <c:pt idx="5" formatCode="General">
                  <c:v>245</c:v>
                </c:pt>
                <c:pt idx="6" formatCode="General">
                  <c:v>221</c:v>
                </c:pt>
                <c:pt idx="7" formatCode="General">
                  <c:v>127</c:v>
                </c:pt>
                <c:pt idx="8" formatCode="General">
                  <c:v>140</c:v>
                </c:pt>
                <c:pt idx="9" formatCode="General">
                  <c:v>170</c:v>
                </c:pt>
                <c:pt idx="10" formatCode="General">
                  <c:v>144</c:v>
                </c:pt>
                <c:pt idx="11" formatCode="General">
                  <c:v>176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2F85-4EDD-B82F-99E7D42A1DBC}"/>
            </c:ext>
          </c:extLst>
        </c:ser>
        <c:ser>
          <c:idx val="1"/>
          <c:order val="1"/>
          <c:tx>
            <c:strRef>
              <c:f>'DATA BASE'!$F$38</c:f>
              <c:strCache>
                <c:ptCount val="1"/>
                <c:pt idx="0">
                  <c:v>Mobile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BASE'!$A$39:$A$50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BASE'!$F$39:$F$50</c:f>
              <c:numCache>
                <c:formatCode>#,##0</c:formatCode>
                <c:ptCount val="12"/>
                <c:pt idx="1">
                  <c:v>201</c:v>
                </c:pt>
                <c:pt idx="2">
                  <c:v>189</c:v>
                </c:pt>
                <c:pt idx="3">
                  <c:v>207</c:v>
                </c:pt>
                <c:pt idx="4" formatCode="General">
                  <c:v>159</c:v>
                </c:pt>
                <c:pt idx="5" formatCode="General">
                  <c:v>224</c:v>
                </c:pt>
                <c:pt idx="6" formatCode="General">
                  <c:v>225</c:v>
                </c:pt>
                <c:pt idx="7" formatCode="General">
                  <c:v>198</c:v>
                </c:pt>
                <c:pt idx="8" formatCode="General">
                  <c:v>233</c:v>
                </c:pt>
                <c:pt idx="9" formatCode="General">
                  <c:v>172</c:v>
                </c:pt>
                <c:pt idx="10" formatCode="General">
                  <c:v>197</c:v>
                </c:pt>
                <c:pt idx="11" formatCode="General">
                  <c:v>188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2F85-4EDD-B82F-99E7D42A1DBC}"/>
            </c:ext>
          </c:extLst>
        </c:ser>
        <c:ser>
          <c:idx val="2"/>
          <c:order val="2"/>
          <c:tx>
            <c:strRef>
              <c:f>'DATA BASE'!$G$38</c:f>
              <c:strCache>
                <c:ptCount val="1"/>
                <c:pt idx="0">
                  <c:v>Mobile PERCENTAGE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BASE'!$A$39:$A$50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BASE'!$G$39:$G$50</c:f>
              <c:numCache>
                <c:formatCode>0%</c:formatCode>
                <c:ptCount val="12"/>
                <c:pt idx="1">
                  <c:v>1.046875</c:v>
                </c:pt>
                <c:pt idx="2">
                  <c:v>1.05</c:v>
                </c:pt>
                <c:pt idx="3">
                  <c:v>1.2469879518072289</c:v>
                </c:pt>
                <c:pt idx="4">
                  <c:v>1.0890410958904109</c:v>
                </c:pt>
                <c:pt idx="5">
                  <c:v>0.91428571428571426</c:v>
                </c:pt>
                <c:pt idx="6">
                  <c:v>1.0180995475113122</c:v>
                </c:pt>
                <c:pt idx="7">
                  <c:v>1.5590551181102361</c:v>
                </c:pt>
                <c:pt idx="8">
                  <c:v>1.6642857142857144</c:v>
                </c:pt>
                <c:pt idx="9">
                  <c:v>1.0117647058823529</c:v>
                </c:pt>
                <c:pt idx="10">
                  <c:v>1.3680555555555556</c:v>
                </c:pt>
                <c:pt idx="11">
                  <c:v>1.0681818181818181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2F85-4EDD-B82F-99E7D42A1DB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  <c:extLst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510784836106E-2"/>
          <c:y val="4.1327874015748035E-2"/>
          <c:w val="0.9432644603635072"/>
          <c:h val="0.798907464566929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'DATA BASE'!$H$38</c:f>
              <c:strCache>
                <c:ptCount val="1"/>
                <c:pt idx="0">
                  <c:v>Post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BASE'!$A$39:$A$50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'DATA BASE'!$H$39:$H$50</c:f>
              <c:numCache>
                <c:formatCode>General</c:formatCode>
                <c:ptCount val="12"/>
                <c:pt idx="1">
                  <c:v>32</c:v>
                </c:pt>
                <c:pt idx="2" formatCode="#,##0">
                  <c:v>20</c:v>
                </c:pt>
                <c:pt idx="3" formatCode="#,##0">
                  <c:v>14</c:v>
                </c:pt>
                <c:pt idx="4">
                  <c:v>12</c:v>
                </c:pt>
                <c:pt idx="5">
                  <c:v>18</c:v>
                </c:pt>
                <c:pt idx="6">
                  <c:v>24</c:v>
                </c:pt>
                <c:pt idx="7">
                  <c:v>20</c:v>
                </c:pt>
                <c:pt idx="8">
                  <c:v>19</c:v>
                </c:pt>
                <c:pt idx="9">
                  <c:v>25</c:v>
                </c:pt>
                <c:pt idx="10">
                  <c:v>10</c:v>
                </c:pt>
                <c:pt idx="11">
                  <c:v>25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E8E3-4033-9C50-331966969BB0}"/>
            </c:ext>
          </c:extLst>
        </c:ser>
        <c:ser>
          <c:idx val="1"/>
          <c:order val="1"/>
          <c:tx>
            <c:strRef>
              <c:f>'DATA BASE'!$I$38</c:f>
              <c:strCache>
                <c:ptCount val="1"/>
                <c:pt idx="0">
                  <c:v>Post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BASE'!$A$39:$A$50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'DATA BASE'!$I$39:$I$50</c:f>
              <c:numCache>
                <c:formatCode>General</c:formatCode>
                <c:ptCount val="12"/>
                <c:pt idx="1">
                  <c:v>19</c:v>
                </c:pt>
                <c:pt idx="2">
                  <c:v>34</c:v>
                </c:pt>
                <c:pt idx="3">
                  <c:v>65</c:v>
                </c:pt>
                <c:pt idx="4">
                  <c:v>23</c:v>
                </c:pt>
                <c:pt idx="5">
                  <c:v>32</c:v>
                </c:pt>
                <c:pt idx="6">
                  <c:v>31</c:v>
                </c:pt>
                <c:pt idx="7">
                  <c:v>8</c:v>
                </c:pt>
                <c:pt idx="8">
                  <c:v>11</c:v>
                </c:pt>
                <c:pt idx="9">
                  <c:v>18</c:v>
                </c:pt>
                <c:pt idx="10">
                  <c:v>11</c:v>
                </c:pt>
                <c:pt idx="1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8E3-4033-9C50-331966969BB0}"/>
            </c:ext>
          </c:extLst>
        </c:ser>
        <c:ser>
          <c:idx val="2"/>
          <c:order val="2"/>
          <c:tx>
            <c:strRef>
              <c:f>'DATA BASE'!$J$38</c:f>
              <c:strCache>
                <c:ptCount val="1"/>
                <c:pt idx="0">
                  <c:v>Post PERCENTAGE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7"/>
              <c:layout>
                <c:manualLayout>
                  <c:x val="0"/>
                  <c:y val="-8.5506818663826908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8E3-4033-9C50-331966969BB0}"/>
                </c:ext>
              </c:extLst>
            </c:dLbl>
            <c:dLbl>
              <c:idx val="8"/>
              <c:layout>
                <c:manualLayout>
                  <c:x val="3.1838319498287472E-3"/>
                  <c:y val="-3.562784110992794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8E3-4033-9C50-331966969BB0}"/>
                </c:ext>
              </c:extLst>
            </c:dLbl>
            <c:dLbl>
              <c:idx val="10"/>
              <c:layout>
                <c:manualLayout>
                  <c:x val="0"/>
                  <c:y val="-4.631619344290624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8E3-4033-9C50-331966969BB0}"/>
                </c:ext>
              </c:extLst>
            </c:dLbl>
            <c:dLbl>
              <c:idx val="11"/>
              <c:layout>
                <c:manualLayout>
                  <c:x val="0"/>
                  <c:y val="-5.344176166489182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8E3-4033-9C50-331966969B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BASE'!$A$39:$A$50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'DATA BASE'!$J$39:$J$50</c:f>
              <c:numCache>
                <c:formatCode>0%</c:formatCode>
                <c:ptCount val="12"/>
                <c:pt idx="1">
                  <c:v>0.59375</c:v>
                </c:pt>
                <c:pt idx="2">
                  <c:v>1.7</c:v>
                </c:pt>
                <c:pt idx="3">
                  <c:v>4.6428571428571432</c:v>
                </c:pt>
                <c:pt idx="4">
                  <c:v>1.9166666666666667</c:v>
                </c:pt>
                <c:pt idx="5">
                  <c:v>1.7777777777777777</c:v>
                </c:pt>
                <c:pt idx="6">
                  <c:v>1.2916666666666667</c:v>
                </c:pt>
                <c:pt idx="7">
                  <c:v>0.4</c:v>
                </c:pt>
                <c:pt idx="8">
                  <c:v>0.57894736842105265</c:v>
                </c:pt>
                <c:pt idx="9">
                  <c:v>0.72</c:v>
                </c:pt>
                <c:pt idx="10">
                  <c:v>1.1000000000000001</c:v>
                </c:pt>
                <c:pt idx="11">
                  <c:v>0.52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8E3-4033-9C50-331966969BB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  <c:extLst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982578949524827E-2"/>
          <c:y val="5.4562351217725694E-2"/>
          <c:w val="0.95044918652805799"/>
          <c:h val="0.764892859552172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'DATA BASE'!$K$38</c:f>
              <c:strCache>
                <c:ptCount val="1"/>
                <c:pt idx="0">
                  <c:v>ADSL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BASE'!$A$39:$A$50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BASE'!$K$39:$K$50</c:f>
              <c:numCache>
                <c:formatCode>General</c:formatCode>
                <c:ptCount val="12"/>
                <c:pt idx="1">
                  <c:v>23</c:v>
                </c:pt>
                <c:pt idx="2" formatCode="#,##0">
                  <c:v>15</c:v>
                </c:pt>
                <c:pt idx="3" formatCode="#,##0">
                  <c:v>20</c:v>
                </c:pt>
                <c:pt idx="4">
                  <c:v>15</c:v>
                </c:pt>
                <c:pt idx="5">
                  <c:v>23</c:v>
                </c:pt>
                <c:pt idx="6">
                  <c:v>27</c:v>
                </c:pt>
                <c:pt idx="7">
                  <c:v>30</c:v>
                </c:pt>
                <c:pt idx="8">
                  <c:v>30</c:v>
                </c:pt>
                <c:pt idx="9">
                  <c:v>36</c:v>
                </c:pt>
                <c:pt idx="10">
                  <c:v>36</c:v>
                </c:pt>
                <c:pt idx="11">
                  <c:v>30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16AD-43BE-9252-8CF3235A195A}"/>
            </c:ext>
          </c:extLst>
        </c:ser>
        <c:ser>
          <c:idx val="1"/>
          <c:order val="1"/>
          <c:tx>
            <c:strRef>
              <c:f>'DATA BASE'!$L$38</c:f>
              <c:strCache>
                <c:ptCount val="1"/>
                <c:pt idx="0">
                  <c:v>ADSL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BASE'!$A$39:$A$50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BASE'!$L$39:$L$50</c:f>
              <c:numCache>
                <c:formatCode>General</c:formatCode>
                <c:ptCount val="12"/>
                <c:pt idx="1">
                  <c:v>29</c:v>
                </c:pt>
                <c:pt idx="2" formatCode="#,##0">
                  <c:v>29</c:v>
                </c:pt>
                <c:pt idx="3" formatCode="#,##0">
                  <c:v>34</c:v>
                </c:pt>
                <c:pt idx="4">
                  <c:v>20</c:v>
                </c:pt>
                <c:pt idx="5">
                  <c:v>45</c:v>
                </c:pt>
                <c:pt idx="6">
                  <c:v>32</c:v>
                </c:pt>
                <c:pt idx="7">
                  <c:v>27</c:v>
                </c:pt>
                <c:pt idx="8">
                  <c:v>42</c:v>
                </c:pt>
                <c:pt idx="9">
                  <c:v>36</c:v>
                </c:pt>
                <c:pt idx="10">
                  <c:v>41</c:v>
                </c:pt>
                <c:pt idx="11">
                  <c:v>37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16AD-43BE-9252-8CF3235A195A}"/>
            </c:ext>
          </c:extLst>
        </c:ser>
        <c:ser>
          <c:idx val="2"/>
          <c:order val="2"/>
          <c:tx>
            <c:strRef>
              <c:f>'DATA BASE'!$M$38</c:f>
              <c:strCache>
                <c:ptCount val="1"/>
                <c:pt idx="0">
                  <c:v>ADSL PERCENTAGE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BASE'!$A$39:$A$50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BASE'!$M$39:$M$50</c:f>
              <c:numCache>
                <c:formatCode>0%</c:formatCode>
                <c:ptCount val="12"/>
                <c:pt idx="1">
                  <c:v>1.2608695652173914</c:v>
                </c:pt>
                <c:pt idx="2">
                  <c:v>1.9333333333333333</c:v>
                </c:pt>
                <c:pt idx="3">
                  <c:v>1.7</c:v>
                </c:pt>
                <c:pt idx="4">
                  <c:v>1.3333333333333333</c:v>
                </c:pt>
                <c:pt idx="5">
                  <c:v>1.9565217391304348</c:v>
                </c:pt>
                <c:pt idx="6">
                  <c:v>1.1851851851851851</c:v>
                </c:pt>
                <c:pt idx="7">
                  <c:v>0.9</c:v>
                </c:pt>
                <c:pt idx="8">
                  <c:v>1.4</c:v>
                </c:pt>
                <c:pt idx="9">
                  <c:v>1</c:v>
                </c:pt>
                <c:pt idx="10">
                  <c:v>1.1388888888888888</c:v>
                </c:pt>
                <c:pt idx="11">
                  <c:v>1.2333333333333334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16AD-43BE-9252-8CF3235A195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  <c:userShapes r:id="rId4"/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6982578949524827E-2"/>
          <c:y val="5.4562351217725694E-2"/>
          <c:w val="0.95044918652805799"/>
          <c:h val="0.76489285955217212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'DATA BASE'!$N$38</c:f>
              <c:strCache>
                <c:ptCount val="1"/>
                <c:pt idx="0">
                  <c:v>Fixed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BASE'!$A$39:$A$50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BASE'!$N$39:$N$50</c:f>
              <c:numCache>
                <c:formatCode>General</c:formatCode>
                <c:ptCount val="12"/>
                <c:pt idx="1">
                  <c:v>14</c:v>
                </c:pt>
                <c:pt idx="2" formatCode="#,##0">
                  <c:v>10</c:v>
                </c:pt>
                <c:pt idx="3" formatCode="#,##0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19</c:v>
                </c:pt>
                <c:pt idx="7">
                  <c:v>26</c:v>
                </c:pt>
                <c:pt idx="8">
                  <c:v>17</c:v>
                </c:pt>
                <c:pt idx="9">
                  <c:v>19</c:v>
                </c:pt>
                <c:pt idx="10">
                  <c:v>31</c:v>
                </c:pt>
                <c:pt idx="11">
                  <c:v>26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1E10-41F2-9C7A-0B28866EDF38}"/>
            </c:ext>
          </c:extLst>
        </c:ser>
        <c:ser>
          <c:idx val="1"/>
          <c:order val="1"/>
          <c:tx>
            <c:strRef>
              <c:f>'DATA BASE'!$O$38</c:f>
              <c:strCache>
                <c:ptCount val="1"/>
                <c:pt idx="0">
                  <c:v>Fixed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BASE'!$A$39:$A$50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BASE'!$O$39:$O$50</c:f>
              <c:numCache>
                <c:formatCode>General</c:formatCode>
                <c:ptCount val="12"/>
                <c:pt idx="1">
                  <c:v>27</c:v>
                </c:pt>
                <c:pt idx="2" formatCode="#,##0">
                  <c:v>27</c:v>
                </c:pt>
                <c:pt idx="3" formatCode="#,##0">
                  <c:v>22</c:v>
                </c:pt>
                <c:pt idx="4">
                  <c:v>14</c:v>
                </c:pt>
                <c:pt idx="5">
                  <c:v>33</c:v>
                </c:pt>
                <c:pt idx="6">
                  <c:v>23</c:v>
                </c:pt>
                <c:pt idx="7">
                  <c:v>22</c:v>
                </c:pt>
                <c:pt idx="8">
                  <c:v>35</c:v>
                </c:pt>
                <c:pt idx="9">
                  <c:v>35</c:v>
                </c:pt>
                <c:pt idx="10">
                  <c:v>31</c:v>
                </c:pt>
                <c:pt idx="11">
                  <c:v>35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1E10-41F2-9C7A-0B28866EDF38}"/>
            </c:ext>
          </c:extLst>
        </c:ser>
        <c:ser>
          <c:idx val="2"/>
          <c:order val="2"/>
          <c:tx>
            <c:strRef>
              <c:f>'DATA BASE'!$P$38</c:f>
              <c:strCache>
                <c:ptCount val="1"/>
                <c:pt idx="0">
                  <c:v>Fixed PERCENTAGE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BASE'!$A$39:$A$50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BASE'!$P$39:$P$50</c:f>
              <c:numCache>
                <c:formatCode>0%</c:formatCode>
                <c:ptCount val="12"/>
                <c:pt idx="1">
                  <c:v>1.9285714285714286</c:v>
                </c:pt>
                <c:pt idx="2">
                  <c:v>2.7</c:v>
                </c:pt>
                <c:pt idx="3">
                  <c:v>2.2000000000000002</c:v>
                </c:pt>
                <c:pt idx="4">
                  <c:v>1.4</c:v>
                </c:pt>
                <c:pt idx="5">
                  <c:v>3.3</c:v>
                </c:pt>
                <c:pt idx="6">
                  <c:v>1.2105263157894737</c:v>
                </c:pt>
                <c:pt idx="7">
                  <c:v>0.84615384615384615</c:v>
                </c:pt>
                <c:pt idx="8">
                  <c:v>2.0588235294117645</c:v>
                </c:pt>
                <c:pt idx="9">
                  <c:v>1.8421052631578947</c:v>
                </c:pt>
                <c:pt idx="10">
                  <c:v>1</c:v>
                </c:pt>
                <c:pt idx="11">
                  <c:v>1.3461538461538463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1E10-41F2-9C7A-0B28866EDF3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  <c:userShapes r:id="rId4"/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80" b="1" i="0" u="none" strike="noStrike" kern="1200" spc="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/>
              <a:t>TOTAL ACTUAL TARGET ACHIEVED</a:t>
            </a:r>
          </a:p>
        </c:rich>
      </c:tx>
      <c:layout>
        <c:manualLayout>
          <c:xMode val="edge"/>
          <c:yMode val="edge"/>
          <c:x val="0.18996272962878905"/>
          <c:y val="6.8710488087927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80" b="1" i="0" u="none" strike="noStrike" kern="1200" spc="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'DATA BASE'!$F$55</c:f>
              <c:strCache>
                <c:ptCount val="1"/>
                <c:pt idx="0">
                  <c:v>Mobile ACH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BASE'!$A$68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BASE'!$F$68</c:f>
              <c:numCache>
                <c:formatCode>General</c:formatCode>
                <c:ptCount val="1"/>
                <c:pt idx="0">
                  <c:v>2367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1E1E-47F3-9585-C3BCDD11022C}"/>
            </c:ext>
          </c:extLst>
        </c:ser>
        <c:ser>
          <c:idx val="1"/>
          <c:order val="1"/>
          <c:tx>
            <c:strRef>
              <c:f>'DATA BASE'!$I$55</c:f>
              <c:strCache>
                <c:ptCount val="1"/>
                <c:pt idx="0">
                  <c:v>post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BASE'!$A$68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BASE'!$I$68</c:f>
              <c:numCache>
                <c:formatCode>General</c:formatCode>
                <c:ptCount val="1"/>
                <c:pt idx="0">
                  <c:v>180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1E1E-47F3-9585-C3BCDD11022C}"/>
            </c:ext>
          </c:extLst>
        </c:ser>
        <c:ser>
          <c:idx val="2"/>
          <c:order val="2"/>
          <c:tx>
            <c:strRef>
              <c:f>'DATA BASE'!$L$55</c:f>
              <c:strCache>
                <c:ptCount val="1"/>
                <c:pt idx="0">
                  <c:v>ADSL ACH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BASE'!$A$68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BASE'!$L$68</c:f>
              <c:numCache>
                <c:formatCode>General</c:formatCode>
                <c:ptCount val="1"/>
                <c:pt idx="0">
                  <c:v>152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1E1E-47F3-9585-C3BCDD11022C}"/>
            </c:ext>
          </c:extLst>
        </c:ser>
        <c:ser>
          <c:idx val="3"/>
          <c:order val="3"/>
          <c:tx>
            <c:strRef>
              <c:f>'DATA BASE'!$O$55</c:f>
              <c:strCache>
                <c:ptCount val="1"/>
                <c:pt idx="0">
                  <c:v>Fixed ACH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BASE'!$A$68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BASE'!$O$68</c:f>
              <c:numCache>
                <c:formatCode>General</c:formatCode>
                <c:ptCount val="1"/>
                <c:pt idx="0">
                  <c:v>118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1E1E-47F3-9585-C3BCDD11022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851051327"/>
        <c:axId val="1458995647"/>
      </c:barChart>
      <c:catAx>
        <c:axId val="18510513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58995647"/>
        <c:crosses val="autoZero"/>
        <c:auto val="1"/>
        <c:lblAlgn val="ctr"/>
        <c:lblOffset val="100"/>
        <c:noMultiLvlLbl val="0"/>
      </c:catAx>
      <c:valAx>
        <c:axId val="145899564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51051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400" b="1" i="0" u="none" strike="noStrike" kern="1200" baseline="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552790657265401E-2"/>
          <c:y val="9.1672981851055116E-2"/>
          <c:w val="0.96815585680655902"/>
          <c:h val="0.815449172119288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'DATA BASE'!$E$55</c:f>
              <c:strCache>
                <c:ptCount val="1"/>
                <c:pt idx="0">
                  <c:v>Mobile TGT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6457607433217189E-3"/>
                  <c:y val="0.169477825284947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ABE-4D16-9943-FBB01692B4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 rtl="0"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BASE'!$A$68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BASE'!$E$68</c:f>
              <c:numCache>
                <c:formatCode>General</c:formatCode>
                <c:ptCount val="1"/>
                <c:pt idx="0">
                  <c:v>1737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ABE-4D16-9943-FBB01692B4C5}"/>
            </c:ext>
          </c:extLst>
        </c:ser>
        <c:ser>
          <c:idx val="1"/>
          <c:order val="1"/>
          <c:tx>
            <c:strRef>
              <c:f>'DATA BASE'!$F$55</c:f>
              <c:strCache>
                <c:ptCount val="1"/>
                <c:pt idx="0">
                  <c:v>Mobile ACH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2915214866434379E-3"/>
                  <c:y val="0.1888467196032274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9ABE-4D16-9943-FBB01692B4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BASE'!$A$68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BASE'!$F$68</c:f>
              <c:numCache>
                <c:formatCode>General</c:formatCode>
                <c:ptCount val="1"/>
                <c:pt idx="0">
                  <c:v>2367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ABE-4D16-9943-FBB01692B4C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851039807"/>
        <c:axId val="1381916527"/>
        <c:extLst/>
      </c:barChart>
      <c:catAx>
        <c:axId val="1851039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6527"/>
        <c:crosses val="autoZero"/>
        <c:auto val="1"/>
        <c:lblAlgn val="ctr"/>
        <c:lblOffset val="100"/>
        <c:noMultiLvlLbl val="0"/>
      </c:catAx>
      <c:valAx>
        <c:axId val="138191652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51039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100" dirty="0"/>
              <a:t>TOTAL MOBILE TGT AND MOBILE ACH</a:t>
            </a:r>
          </a:p>
        </c:rich>
      </c:tx>
      <c:layout>
        <c:manualLayout>
          <c:xMode val="edge"/>
          <c:yMode val="edge"/>
          <c:x val="0.1546713156930227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'DATA BASE'!$E$55</c:f>
              <c:strCache>
                <c:ptCount val="1"/>
                <c:pt idx="0">
                  <c:v>Mobile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BASE'!$A$68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BASE'!$E$68</c:f>
              <c:numCache>
                <c:formatCode>General</c:formatCode>
                <c:ptCount val="1"/>
                <c:pt idx="0">
                  <c:v>1737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CCB0-4943-9DBD-FBFB3826AE96}"/>
            </c:ext>
          </c:extLst>
        </c:ser>
        <c:ser>
          <c:idx val="1"/>
          <c:order val="1"/>
          <c:tx>
            <c:strRef>
              <c:f>'DATA BASE'!$F$55</c:f>
              <c:strCache>
                <c:ptCount val="1"/>
                <c:pt idx="0">
                  <c:v>Mobile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BASE'!$A$68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BASE'!$F$68</c:f>
              <c:numCache>
                <c:formatCode>General</c:formatCode>
                <c:ptCount val="1"/>
                <c:pt idx="0">
                  <c:v>2367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CCB0-4943-9DBD-FBFB3826AE9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184377708975493E-2"/>
          <c:y val="0.88584678856084353"/>
          <c:w val="0.89999990708987831"/>
          <c:h val="7.20024848394006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8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2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FIXED TGT AND FIXED ACH</a:t>
            </a:r>
          </a:p>
        </c:rich>
      </c:tx>
      <c:layout>
        <c:manualLayout>
          <c:xMode val="edge"/>
          <c:yMode val="edge"/>
          <c:x val="6.4216997043056681E-2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8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>
        <c:manualLayout>
          <c:layoutTarget val="inner"/>
          <c:xMode val="edge"/>
          <c:yMode val="edge"/>
          <c:x val="5.0485046741130607E-2"/>
          <c:y val="0.1185653444074327"/>
          <c:w val="0.89902990651773884"/>
          <c:h val="0.7328045599126991"/>
        </c:manualLayout>
      </c:layout>
      <c:barChart>
        <c:barDir val="col"/>
        <c:grouping val="percentStacked"/>
        <c:varyColors val="0"/>
        <c:ser>
          <c:idx val="0"/>
          <c:order val="0"/>
          <c:tx>
            <c:strRef>
              <c:f>'[egypt bok.xlsx]DATA BASE'!$N$3</c:f>
              <c:strCache>
                <c:ptCount val="1"/>
                <c:pt idx="0">
                  <c:v>Fixed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BASE'!$A$4:$A$16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BASE'!$N$4:$N$16</c:f>
              <c:numCache>
                <c:formatCode>General</c:formatCode>
                <c:ptCount val="1"/>
                <c:pt idx="0">
                  <c:v>161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53E-4C3D-BEED-9FF1D52F304E}"/>
            </c:ext>
          </c:extLst>
        </c:ser>
        <c:ser>
          <c:idx val="1"/>
          <c:order val="1"/>
          <c:tx>
            <c:strRef>
              <c:f>'[egypt bok.xlsx]DATA BASE'!$O$3</c:f>
              <c:strCache>
                <c:ptCount val="1"/>
                <c:pt idx="0">
                  <c:v>Fixed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BASE'!$A$4:$A$16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BASE'!$O$4:$O$16</c:f>
              <c:numCache>
                <c:formatCode>General</c:formatCode>
                <c:ptCount val="1"/>
                <c:pt idx="0">
                  <c:v>199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B53E-4C3D-BEED-9FF1D52F304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5221138569935204E-2"/>
          <c:y val="0.87684836981006287"/>
          <c:w val="0.89999977422168576"/>
          <c:h val="0.10004359594492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1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POST TGT AND POST ACH</a:t>
            </a:r>
          </a:p>
        </c:rich>
      </c:tx>
      <c:layout>
        <c:manualLayout>
          <c:xMode val="edge"/>
          <c:yMode val="edge"/>
          <c:x val="0.15467119572539112"/>
          <c:y val="1.71881592530323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'DATA BASE'!$H$55</c:f>
              <c:strCache>
                <c:ptCount val="1"/>
                <c:pt idx="0">
                  <c:v>post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BASE'!$A$68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BASE'!$H$68</c:f>
              <c:numCache>
                <c:formatCode>General</c:formatCode>
                <c:ptCount val="1"/>
                <c:pt idx="0">
                  <c:v>155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A2A0-4EBF-A174-30DA4C5EFE7E}"/>
            </c:ext>
          </c:extLst>
        </c:ser>
        <c:ser>
          <c:idx val="1"/>
          <c:order val="1"/>
          <c:tx>
            <c:strRef>
              <c:f>'DATA BASE'!$I$55</c:f>
              <c:strCache>
                <c:ptCount val="1"/>
                <c:pt idx="0">
                  <c:v>post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BASE'!$A$68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BASE'!$I$68</c:f>
              <c:numCache>
                <c:formatCode>General</c:formatCode>
                <c:ptCount val="1"/>
                <c:pt idx="0">
                  <c:v>180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2A0-4EBF-A174-30DA4C5EFE7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184377708975493E-2"/>
          <c:y val="0.88584678856084353"/>
          <c:w val="0.7885240205182712"/>
          <c:h val="7.20024848394006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1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ADSL TGT AND ADSL ACH</a:t>
            </a:r>
          </a:p>
        </c:rich>
      </c:tx>
      <c:layout>
        <c:manualLayout>
          <c:xMode val="edge"/>
          <c:yMode val="edge"/>
          <c:x val="0.1546713156930227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'DATA BASE'!$K$55</c:f>
              <c:strCache>
                <c:ptCount val="1"/>
                <c:pt idx="0">
                  <c:v>ADSL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BASE'!$A$68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BASE'!$K$68</c:f>
              <c:numCache>
                <c:formatCode>General</c:formatCode>
                <c:ptCount val="1"/>
                <c:pt idx="0">
                  <c:v>147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55D7-4214-849A-7B1387513E47}"/>
            </c:ext>
          </c:extLst>
        </c:ser>
        <c:ser>
          <c:idx val="1"/>
          <c:order val="1"/>
          <c:tx>
            <c:strRef>
              <c:f>'DATA BASE'!$L$55</c:f>
              <c:strCache>
                <c:ptCount val="1"/>
                <c:pt idx="0">
                  <c:v>ADSL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BASE'!$A$68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BASE'!$L$68</c:f>
              <c:numCache>
                <c:formatCode>General</c:formatCode>
                <c:ptCount val="1"/>
                <c:pt idx="0">
                  <c:v>152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55D7-4214-849A-7B1387513E4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7783508267607165E-2"/>
          <c:y val="0.92799751516059936"/>
          <c:w val="0.85521537030722605"/>
          <c:h val="7.20024848394006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1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FIXED TGT AND FIXED ACH</a:t>
            </a:r>
          </a:p>
        </c:rich>
      </c:tx>
      <c:layout>
        <c:manualLayout>
          <c:xMode val="edge"/>
          <c:yMode val="edge"/>
          <c:x val="0.1546713156930227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'DATA BASE'!$N$55</c:f>
              <c:strCache>
                <c:ptCount val="1"/>
                <c:pt idx="0">
                  <c:v>Fixed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BASE'!$A$68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BASE'!$N$68</c:f>
              <c:numCache>
                <c:formatCode>General</c:formatCode>
                <c:ptCount val="1"/>
                <c:pt idx="0">
                  <c:v>121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F1F-4CA2-B7D0-26A6A341BEB5}"/>
            </c:ext>
          </c:extLst>
        </c:ser>
        <c:ser>
          <c:idx val="1"/>
          <c:order val="1"/>
          <c:tx>
            <c:strRef>
              <c:f>'DATA BASE'!$O$55</c:f>
              <c:strCache>
                <c:ptCount val="1"/>
                <c:pt idx="0">
                  <c:v>Fixed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BASE'!$A$68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BASE'!$O$68</c:f>
              <c:numCache>
                <c:formatCode>General</c:formatCode>
                <c:ptCount val="1"/>
                <c:pt idx="0">
                  <c:v>118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BF1F-4CA2-B7D0-26A6A341BEB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184377708975493E-2"/>
          <c:y val="0.88584678856084353"/>
          <c:w val="0.87971112385012096"/>
          <c:h val="7.20024848394006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"/>
          <c:y val="1.293267068031830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>
        <c:manualLayout>
          <c:layoutTarget val="inner"/>
          <c:xMode val="edge"/>
          <c:yMode val="edge"/>
          <c:x val="0.24101033273047295"/>
          <c:y val="6.1671675415511953E-2"/>
          <c:w val="0.63638024041835539"/>
          <c:h val="0.93784348735818246"/>
        </c:manualLayout>
      </c:layout>
      <c:doughnutChart>
        <c:varyColors val="1"/>
        <c:ser>
          <c:idx val="0"/>
          <c:order val="0"/>
          <c:tx>
            <c:strRef>
              <c:f>'DATA BASE'!$F$55</c:f>
              <c:strCache>
                <c:ptCount val="1"/>
                <c:pt idx="0">
                  <c:v>Mobile ACH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65AD-4898-A7C5-4423404EF8C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65AD-4898-A7C5-4423404EF8C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65AD-4898-A7C5-4423404EF8C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65AD-4898-A7C5-4423404EF8C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65AD-4898-A7C5-4423404EF8C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65AD-4898-A7C5-4423404EF8C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65AD-4898-A7C5-4423404EF8C5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65AD-4898-A7C5-4423404EF8C5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65AD-4898-A7C5-4423404EF8C5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65AD-4898-A7C5-4423404EF8C5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65AD-4898-A7C5-4423404EF8C5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65AD-4898-A7C5-4423404EF8C5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'DATA BASE'!$A$56:$A$67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BASE'!$F$56:$F$67</c:f>
              <c:numCache>
                <c:formatCode>#,##0</c:formatCode>
                <c:ptCount val="12"/>
                <c:pt idx="1">
                  <c:v>182</c:v>
                </c:pt>
                <c:pt idx="2">
                  <c:v>150</c:v>
                </c:pt>
                <c:pt idx="3">
                  <c:v>187</c:v>
                </c:pt>
                <c:pt idx="4" formatCode="General">
                  <c:v>217</c:v>
                </c:pt>
                <c:pt idx="5" formatCode="General">
                  <c:v>233</c:v>
                </c:pt>
                <c:pt idx="6" formatCode="General">
                  <c:v>204</c:v>
                </c:pt>
                <c:pt idx="7" formatCode="General">
                  <c:v>275</c:v>
                </c:pt>
                <c:pt idx="8" formatCode="General">
                  <c:v>407</c:v>
                </c:pt>
                <c:pt idx="9" formatCode="General">
                  <c:v>209</c:v>
                </c:pt>
                <c:pt idx="10" formatCode="General">
                  <c:v>147</c:v>
                </c:pt>
                <c:pt idx="11" formatCode="General">
                  <c:v>156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18-65AD-4898-A7C5-4423404EF8C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  <c:userShapes r:id="rId4"/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400"/>
              <a:t>Total Percentage </a:t>
            </a:r>
          </a:p>
          <a:p>
            <a:pPr>
              <a:defRPr sz="1400"/>
            </a:pPr>
            <a:r>
              <a:rPr lang="en-US" sz="1400"/>
              <a:t>distribution</a:t>
            </a:r>
          </a:p>
        </c:rich>
      </c:tx>
      <c:layout>
        <c:manualLayout>
          <c:xMode val="edge"/>
          <c:yMode val="edge"/>
          <c:x val="0"/>
          <c:y val="1.97287480110378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>
        <c:manualLayout>
          <c:layoutTarget val="inner"/>
          <c:xMode val="edge"/>
          <c:yMode val="edge"/>
          <c:x val="0.2356011380166248"/>
          <c:y val="5.1518588443861257E-2"/>
          <c:w val="0.75713780342674553"/>
          <c:h val="1"/>
        </c:manualLayout>
      </c:layout>
      <c:doughnutChart>
        <c:varyColors val="1"/>
        <c:ser>
          <c:idx val="12"/>
          <c:order val="12"/>
          <c:tx>
            <c:strRef>
              <c:f>'DATA BASE'!$A$68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001-4F3D-9BCD-5E3ECF93FE6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001-4F3D-9BCD-5E3ECF93FE6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001-4F3D-9BCD-5E3ECF93FE6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001-4F3D-9BCD-5E3ECF93FE69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('DATA BASE'!$G$55,'DATA BASE'!$J$55,'DATA BASE'!$M$55,'DATA BASE'!$P$55)</c:f>
              <c:strCache>
                <c:ptCount val="4"/>
                <c:pt idx="0">
                  <c:v>Mobile PERCENTAGE</c:v>
                </c:pt>
                <c:pt idx="1">
                  <c:v>post PERCENTAGE</c:v>
                </c:pt>
                <c:pt idx="2">
                  <c:v>ADSL PERCENTAGE</c:v>
                </c:pt>
                <c:pt idx="3">
                  <c:v>Fixed PERCENTAGE</c:v>
                </c:pt>
              </c:strCache>
            </c:strRef>
          </c:cat>
          <c:val>
            <c:numRef>
              <c:f>('DATA BASE'!$G$68,'DATA BASE'!$J$68,'DATA BASE'!$M$68,'DATA BASE'!$P$68)</c:f>
              <c:numCache>
                <c:formatCode>0%</c:formatCode>
                <c:ptCount val="4"/>
                <c:pt idx="0">
                  <c:v>1.3626943005181347</c:v>
                </c:pt>
                <c:pt idx="1">
                  <c:v>1.1612903225806452</c:v>
                </c:pt>
                <c:pt idx="2">
                  <c:v>1.0340136054421769</c:v>
                </c:pt>
                <c:pt idx="3">
                  <c:v>0.97520661157024791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001-4F3D-9BCD-5E3ECF93FE6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 BASE'!$A$56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A-8001-4F3D-9BCD-5E3ECF93FE69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C-8001-4F3D-9BCD-5E3ECF93FE69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E-8001-4F3D-9BCD-5E3ECF93FE69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0-8001-4F3D-9BCD-5E3ECF93FE69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('DATA BASE'!$G$55,'DATA BASE'!$J$55,'DATA BASE'!$M$55,'DATA BASE'!$P$55)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('DATA BASE'!$G$56,'DATA BASE'!$J$56,'DATA BASE'!$M$56,'DATA BASE'!$P$56)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1-8001-4F3D-9BCD-5E3ECF93FE69}"/>
                  </c:ext>
                </c:extLst>
              </c15:ser>
            </c15:filteredPieSeries>
            <c15:filteredPi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BASE'!$A$57</c15:sqref>
                        </c15:formulaRef>
                      </c:ext>
                    </c:extLst>
                    <c:strCache>
                      <c:ptCount val="1"/>
                      <c:pt idx="0">
                        <c:v>Jan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3-8001-4F3D-9BCD-5E3ECF93FE69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5-8001-4F3D-9BCD-5E3ECF93FE69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7-8001-4F3D-9BCD-5E3ECF93FE69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9-8001-4F3D-9BCD-5E3ECF93FE69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BASE'!$G$55,'DATA BASE'!$J$55,'DATA BASE'!$M$55,'DATA BASE'!$P$55)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BASE'!$G$57,'DATA BASE'!$J$57,'DATA BASE'!$M$57,'DATA BASE'!$P$57)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1.0224719101123596</c:v>
                      </c:pt>
                      <c:pt idx="1">
                        <c:v>1.1499999999999999</c:v>
                      </c:pt>
                      <c:pt idx="2">
                        <c:v>1.8</c:v>
                      </c:pt>
                      <c:pt idx="3">
                        <c:v>1.4444444444444444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8001-4F3D-9BCD-5E3ECF93FE69}"/>
                  </c:ext>
                </c:extLst>
              </c15:ser>
            </c15:filteredPieSeries>
            <c15:filteredPi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BASE'!$A$58</c15:sqref>
                        </c15:formulaRef>
                      </c:ext>
                    </c:extLst>
                    <c:strCache>
                      <c:ptCount val="1"/>
                      <c:pt idx="0">
                        <c:v>Feb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C-8001-4F3D-9BCD-5E3ECF93FE69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E-8001-4F3D-9BCD-5E3ECF93FE69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0-8001-4F3D-9BCD-5E3ECF93FE69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2-8001-4F3D-9BCD-5E3ECF93FE69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BASE'!$G$55,'DATA BASE'!$J$55,'DATA BASE'!$M$55,'DATA BASE'!$P$55)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BASE'!$G$58,'DATA BASE'!$J$58,'DATA BASE'!$M$58,'DATA BASE'!$P$58)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</c:v>
                      </c:pt>
                      <c:pt idx="1">
                        <c:v>1.3333333333333333</c:v>
                      </c:pt>
                      <c:pt idx="2">
                        <c:v>2</c:v>
                      </c:pt>
                      <c:pt idx="3">
                        <c:v>1.7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8001-4F3D-9BCD-5E3ECF93FE69}"/>
                  </c:ext>
                </c:extLst>
              </c15:ser>
            </c15:filteredPieSeries>
            <c15:filteredPi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BASE'!$A$59</c15:sqref>
                        </c15:formulaRef>
                      </c:ext>
                    </c:extLst>
                    <c:strCache>
                      <c:ptCount val="1"/>
                      <c:pt idx="0">
                        <c:v>Mar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5-8001-4F3D-9BCD-5E3ECF93FE69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7-8001-4F3D-9BCD-5E3ECF93FE69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9-8001-4F3D-9BCD-5E3ECF93FE69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B-8001-4F3D-9BCD-5E3ECF93FE69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BASE'!$G$55,'DATA BASE'!$J$55,'DATA BASE'!$M$55,'DATA BASE'!$P$55)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BASE'!$G$59,'DATA BASE'!$J$59,'DATA BASE'!$M$59,'DATA BASE'!$P$59)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1.1761006289308176</c:v>
                      </c:pt>
                      <c:pt idx="1">
                        <c:v>2.9333333333333331</c:v>
                      </c:pt>
                      <c:pt idx="2">
                        <c:v>1.1000000000000001</c:v>
                      </c:pt>
                      <c:pt idx="3">
                        <c:v>0.8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8001-4F3D-9BCD-5E3ECF93FE69}"/>
                  </c:ext>
                </c:extLst>
              </c15:ser>
            </c15:filteredPieSeries>
            <c15:filteredPi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BASE'!$A$60</c15:sqref>
                        </c15:formulaRef>
                      </c:ext>
                    </c:extLst>
                    <c:strCache>
                      <c:ptCount val="1"/>
                      <c:pt idx="0">
                        <c:v>Apr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E-8001-4F3D-9BCD-5E3ECF93FE69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0-8001-4F3D-9BCD-5E3ECF93FE69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2-8001-4F3D-9BCD-5E3ECF93FE69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4-8001-4F3D-9BCD-5E3ECF93FE69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BASE'!$G$55,'DATA BASE'!$J$55,'DATA BASE'!$M$55,'DATA BASE'!$P$55)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BASE'!$G$60,'DATA BASE'!$J$60,'DATA BASE'!$M$60,'DATA BASE'!$P$60)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1.4183006535947713</c:v>
                      </c:pt>
                      <c:pt idx="1">
                        <c:v>0.73333333333333328</c:v>
                      </c:pt>
                      <c:pt idx="2">
                        <c:v>0.5</c:v>
                      </c:pt>
                      <c:pt idx="3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8001-4F3D-9BCD-5E3ECF93FE69}"/>
                  </c:ext>
                </c:extLst>
              </c15:ser>
            </c15:filteredPieSeries>
            <c15:filteredPi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BASE'!$A$61</c15:sqref>
                        </c15:formulaRef>
                      </c:ext>
                    </c:extLst>
                    <c:strCache>
                      <c:ptCount val="1"/>
                      <c:pt idx="0">
                        <c:v>May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7-8001-4F3D-9BCD-5E3ECF93FE69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9-8001-4F3D-9BCD-5E3ECF93FE69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B-8001-4F3D-9BCD-5E3ECF93FE69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D-8001-4F3D-9BCD-5E3ECF93FE69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BASE'!$G$55,'DATA BASE'!$J$55,'DATA BASE'!$M$55,'DATA BASE'!$P$55)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BASE'!$G$61,'DATA BASE'!$J$61,'DATA BASE'!$M$61,'DATA BASE'!$P$61)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1.2135416666666667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1.1000000000000001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E-8001-4F3D-9BCD-5E3ECF93FE69}"/>
                  </c:ext>
                </c:extLst>
              </c15:ser>
            </c15:filteredPieSeries>
            <c15:filteredPi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BASE'!$A$62</c15:sqref>
                        </c15:formulaRef>
                      </c:ext>
                    </c:extLst>
                    <c:strCache>
                      <c:ptCount val="1"/>
                      <c:pt idx="0">
                        <c:v>Jun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0-8001-4F3D-9BCD-5E3ECF93FE69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2-8001-4F3D-9BCD-5E3ECF93FE69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4-8001-4F3D-9BCD-5E3ECF93FE69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6-8001-4F3D-9BCD-5E3ECF93FE69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BASE'!$G$55,'DATA BASE'!$J$55,'DATA BASE'!$M$55,'DATA BASE'!$P$55)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BASE'!$G$62,'DATA BASE'!$J$62,'DATA BASE'!$M$62,'DATA BASE'!$P$62)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1.1590909090909092</c:v>
                      </c:pt>
                      <c:pt idx="1">
                        <c:v>0.82352941176470584</c:v>
                      </c:pt>
                      <c:pt idx="2">
                        <c:v>0.6470588235294118</c:v>
                      </c:pt>
                      <c:pt idx="3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7-8001-4F3D-9BCD-5E3ECF93FE69}"/>
                  </c:ext>
                </c:extLst>
              </c15:ser>
            </c15:filteredPieSeries>
            <c15:filteredPi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BASE'!$A$63</c15:sqref>
                        </c15:formulaRef>
                      </c:ext>
                    </c:extLst>
                    <c:strCache>
                      <c:ptCount val="1"/>
                      <c:pt idx="0">
                        <c:v>Jul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9-8001-4F3D-9BCD-5E3ECF93FE69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B-8001-4F3D-9BCD-5E3ECF93FE69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D-8001-4F3D-9BCD-5E3ECF93FE69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F-8001-4F3D-9BCD-5E3ECF93FE69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BASE'!$G$55,'DATA BASE'!$J$55,'DATA BASE'!$M$55,'DATA BASE'!$P$55)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BASE'!$G$63,'DATA BASE'!$J$63,'DATA BASE'!$M$63,'DATA BASE'!$P$63)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1.729559748427673</c:v>
                      </c:pt>
                      <c:pt idx="1">
                        <c:v>0.21428571428571427</c:v>
                      </c:pt>
                      <c:pt idx="2">
                        <c:v>0.5714285714285714</c:v>
                      </c:pt>
                      <c:pt idx="3">
                        <c:v>0.33333333333333331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0-8001-4F3D-9BCD-5E3ECF93FE69}"/>
                  </c:ext>
                </c:extLst>
              </c15:ser>
            </c15:filteredPieSeries>
            <c15:filteredPi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BASE'!$A$64</c15:sqref>
                        </c15:formulaRef>
                      </c:ext>
                    </c:extLst>
                    <c:strCache>
                      <c:ptCount val="1"/>
                      <c:pt idx="0">
                        <c:v>Aug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2-8001-4F3D-9BCD-5E3ECF93FE69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4-8001-4F3D-9BCD-5E3ECF93FE69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6-8001-4F3D-9BCD-5E3ECF93FE69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8-8001-4F3D-9BCD-5E3ECF93FE69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BASE'!$G$55,'DATA BASE'!$J$55,'DATA BASE'!$M$55,'DATA BASE'!$P$55)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BASE'!$G$64,'DATA BASE'!$J$64,'DATA BASE'!$M$64,'DATA BASE'!$P$64)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2.9708029197080292</c:v>
                      </c:pt>
                      <c:pt idx="1">
                        <c:v>1</c:v>
                      </c:pt>
                      <c:pt idx="2">
                        <c:v>1.3</c:v>
                      </c:pt>
                      <c:pt idx="3">
                        <c:v>0.9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9-8001-4F3D-9BCD-5E3ECF93FE69}"/>
                  </c:ext>
                </c:extLst>
              </c15:ser>
            </c15:filteredPieSeries>
            <c15:filteredPi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BASE'!$A$65</c15:sqref>
                        </c15:formulaRef>
                      </c:ext>
                    </c:extLst>
                    <c:strCache>
                      <c:ptCount val="1"/>
                      <c:pt idx="0">
                        <c:v>Sep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B-8001-4F3D-9BCD-5E3ECF93FE69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D-8001-4F3D-9BCD-5E3ECF93FE69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F-8001-4F3D-9BCD-5E3ECF93FE69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1-8001-4F3D-9BCD-5E3ECF93FE69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BASE'!$G$55,'DATA BASE'!$J$55,'DATA BASE'!$M$55,'DATA BASE'!$P$55)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BASE'!$G$65,'DATA BASE'!$J$65,'DATA BASE'!$M$65,'DATA BASE'!$P$65)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1.4928571428571429</c:v>
                      </c:pt>
                      <c:pt idx="1">
                        <c:v>1.4</c:v>
                      </c:pt>
                      <c:pt idx="2">
                        <c:v>0.9375</c:v>
                      </c:pt>
                      <c:pt idx="3">
                        <c:v>1.3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2-8001-4F3D-9BCD-5E3ECF93FE69}"/>
                  </c:ext>
                </c:extLst>
              </c15:ser>
            </c15:filteredPieSeries>
            <c15:filteredPi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BASE'!$A$66</c15:sqref>
                        </c15:formulaRef>
                      </c:ext>
                    </c:extLst>
                    <c:strCache>
                      <c:ptCount val="1"/>
                      <c:pt idx="0">
                        <c:v>Oct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4-8001-4F3D-9BCD-5E3ECF93FE69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6-8001-4F3D-9BCD-5E3ECF93FE69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8-8001-4F3D-9BCD-5E3ECF93FE69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A-8001-4F3D-9BCD-5E3ECF93FE69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BASE'!$G$55,'DATA BASE'!$J$55,'DATA BASE'!$M$55,'DATA BASE'!$P$55)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BASE'!$G$66,'DATA BASE'!$J$66,'DATA BASE'!$M$66,'DATA BASE'!$P$66)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0.98</c:v>
                      </c:pt>
                      <c:pt idx="1">
                        <c:v>0.9</c:v>
                      </c:pt>
                      <c:pt idx="2">
                        <c:v>1</c:v>
                      </c:pt>
                      <c:pt idx="3">
                        <c:v>0.625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B-8001-4F3D-9BCD-5E3ECF93FE69}"/>
                  </c:ext>
                </c:extLst>
              </c15:ser>
            </c15:filteredPieSeries>
            <c15:filteredPi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BASE'!$A$67</c15:sqref>
                        </c15:formulaRef>
                      </c:ext>
                    </c:extLst>
                    <c:strCache>
                      <c:ptCount val="1"/>
                      <c:pt idx="0">
                        <c:v>Nov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D-8001-4F3D-9BCD-5E3ECF93FE69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F-8001-4F3D-9BCD-5E3ECF93FE69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71-8001-4F3D-9BCD-5E3ECF93FE69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73-8001-4F3D-9BCD-5E3ECF93FE69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BASE'!$G$55,'DATA BASE'!$J$55,'DATA BASE'!$M$55,'DATA BASE'!$P$55)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BASE'!$G$67,'DATA BASE'!$J$67,'DATA BASE'!$M$67,'DATA BASE'!$P$67)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1.0909090909090908</c:v>
                      </c:pt>
                      <c:pt idx="1">
                        <c:v>1.2727272727272727</c:v>
                      </c:pt>
                      <c:pt idx="2">
                        <c:v>1.2</c:v>
                      </c:pt>
                      <c:pt idx="3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4-8001-4F3D-9BCD-5E3ECF93FE69}"/>
                  </c:ext>
                </c:extLst>
              </c15:ser>
            </c15:filteredPieSeries>
          </c:ext>
        </c:extLst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3.2490829950604018E-2"/>
          <c:y val="0.69659674261644611"/>
          <c:w val="0.29689325467687949"/>
          <c:h val="0.2277320807261585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24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510784836106E-2"/>
          <c:y val="4.1327874015748035E-2"/>
          <c:w val="0.9432644603635072"/>
          <c:h val="0.798907464566929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'DATA BASE'!$E$55</c:f>
              <c:strCache>
                <c:ptCount val="1"/>
                <c:pt idx="0">
                  <c:v>Mobile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BASE'!$A$56:$A$67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BASE'!$E$56:$E$67</c:f>
              <c:numCache>
                <c:formatCode>#,##0</c:formatCode>
                <c:ptCount val="12"/>
                <c:pt idx="1">
                  <c:v>178</c:v>
                </c:pt>
                <c:pt idx="2">
                  <c:v>150</c:v>
                </c:pt>
                <c:pt idx="3">
                  <c:v>159</c:v>
                </c:pt>
                <c:pt idx="4">
                  <c:v>153</c:v>
                </c:pt>
                <c:pt idx="5">
                  <c:v>192</c:v>
                </c:pt>
                <c:pt idx="6">
                  <c:v>176</c:v>
                </c:pt>
                <c:pt idx="7">
                  <c:v>159</c:v>
                </c:pt>
                <c:pt idx="8" formatCode="General">
                  <c:v>137</c:v>
                </c:pt>
                <c:pt idx="9" formatCode="General">
                  <c:v>140</c:v>
                </c:pt>
                <c:pt idx="10" formatCode="General">
                  <c:v>150</c:v>
                </c:pt>
                <c:pt idx="11" formatCode="General">
                  <c:v>143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1D12-4166-A3DD-4A0AD923ECBF}"/>
            </c:ext>
          </c:extLst>
        </c:ser>
        <c:ser>
          <c:idx val="1"/>
          <c:order val="1"/>
          <c:tx>
            <c:strRef>
              <c:f>'DATA BASE'!$F$55</c:f>
              <c:strCache>
                <c:ptCount val="1"/>
                <c:pt idx="0">
                  <c:v>Mobile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BASE'!$A$56:$A$67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BASE'!$F$56:$F$67</c:f>
              <c:numCache>
                <c:formatCode>#,##0</c:formatCode>
                <c:ptCount val="12"/>
                <c:pt idx="1">
                  <c:v>182</c:v>
                </c:pt>
                <c:pt idx="2">
                  <c:v>150</c:v>
                </c:pt>
                <c:pt idx="3">
                  <c:v>187</c:v>
                </c:pt>
                <c:pt idx="4" formatCode="General">
                  <c:v>217</c:v>
                </c:pt>
                <c:pt idx="5" formatCode="General">
                  <c:v>233</c:v>
                </c:pt>
                <c:pt idx="6" formatCode="General">
                  <c:v>204</c:v>
                </c:pt>
                <c:pt idx="7" formatCode="General">
                  <c:v>275</c:v>
                </c:pt>
                <c:pt idx="8" formatCode="General">
                  <c:v>407</c:v>
                </c:pt>
                <c:pt idx="9" formatCode="General">
                  <c:v>209</c:v>
                </c:pt>
                <c:pt idx="10" formatCode="General">
                  <c:v>147</c:v>
                </c:pt>
                <c:pt idx="11" formatCode="General">
                  <c:v>156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1D12-4166-A3DD-4A0AD923ECBF}"/>
            </c:ext>
          </c:extLst>
        </c:ser>
        <c:ser>
          <c:idx val="2"/>
          <c:order val="2"/>
          <c:tx>
            <c:strRef>
              <c:f>'DATA BASE'!$G$55</c:f>
              <c:strCache>
                <c:ptCount val="1"/>
                <c:pt idx="0">
                  <c:v>Mobile PERCENTAGE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BASE'!$A$56:$A$67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BASE'!$G$56:$G$67</c:f>
              <c:numCache>
                <c:formatCode>0%</c:formatCode>
                <c:ptCount val="12"/>
                <c:pt idx="1">
                  <c:v>1.0224719101123596</c:v>
                </c:pt>
                <c:pt idx="2">
                  <c:v>1</c:v>
                </c:pt>
                <c:pt idx="3">
                  <c:v>1.1761006289308176</c:v>
                </c:pt>
                <c:pt idx="4">
                  <c:v>1.4183006535947713</c:v>
                </c:pt>
                <c:pt idx="5">
                  <c:v>1.2135416666666667</c:v>
                </c:pt>
                <c:pt idx="6">
                  <c:v>1.1590909090909092</c:v>
                </c:pt>
                <c:pt idx="7">
                  <c:v>1.729559748427673</c:v>
                </c:pt>
                <c:pt idx="8">
                  <c:v>2.9708029197080292</c:v>
                </c:pt>
                <c:pt idx="9">
                  <c:v>1.4928571428571429</c:v>
                </c:pt>
                <c:pt idx="10">
                  <c:v>0.98</c:v>
                </c:pt>
                <c:pt idx="11">
                  <c:v>1.0909090909090908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1D12-4166-A3DD-4A0AD923ECB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  <c:extLst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510784836106E-2"/>
          <c:y val="4.1327874015748035E-2"/>
          <c:w val="0.9432644603635072"/>
          <c:h val="0.798907464566929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'DATA BASE'!$H$55</c:f>
              <c:strCache>
                <c:ptCount val="1"/>
                <c:pt idx="0">
                  <c:v>post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BASE'!$A$56:$A$67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BASE'!$H$56:$H$67</c:f>
              <c:numCache>
                <c:formatCode>General</c:formatCode>
                <c:ptCount val="12"/>
                <c:pt idx="1">
                  <c:v>20</c:v>
                </c:pt>
                <c:pt idx="2" formatCode="#,##0">
                  <c:v>15</c:v>
                </c:pt>
                <c:pt idx="3" formatCode="#,##0">
                  <c:v>15</c:v>
                </c:pt>
                <c:pt idx="4">
                  <c:v>15</c:v>
                </c:pt>
                <c:pt idx="5">
                  <c:v>18</c:v>
                </c:pt>
                <c:pt idx="6">
                  <c:v>17</c:v>
                </c:pt>
                <c:pt idx="7">
                  <c:v>14</c:v>
                </c:pt>
                <c:pt idx="8">
                  <c:v>10</c:v>
                </c:pt>
                <c:pt idx="9">
                  <c:v>10</c:v>
                </c:pt>
                <c:pt idx="10">
                  <c:v>10</c:v>
                </c:pt>
                <c:pt idx="11">
                  <c:v>11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549C-42E0-957B-F4626A4B2A62}"/>
            </c:ext>
          </c:extLst>
        </c:ser>
        <c:ser>
          <c:idx val="1"/>
          <c:order val="1"/>
          <c:tx>
            <c:strRef>
              <c:f>'DATA BASE'!$I$55</c:f>
              <c:strCache>
                <c:ptCount val="1"/>
                <c:pt idx="0">
                  <c:v>post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BASE'!$A$56:$A$67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BASE'!$I$56:$I$67</c:f>
              <c:numCache>
                <c:formatCode>General</c:formatCode>
                <c:ptCount val="12"/>
                <c:pt idx="1">
                  <c:v>23</c:v>
                </c:pt>
                <c:pt idx="2">
                  <c:v>20</c:v>
                </c:pt>
                <c:pt idx="3">
                  <c:v>44</c:v>
                </c:pt>
                <c:pt idx="4">
                  <c:v>11</c:v>
                </c:pt>
                <c:pt idx="5">
                  <c:v>18</c:v>
                </c:pt>
                <c:pt idx="6">
                  <c:v>14</c:v>
                </c:pt>
                <c:pt idx="7">
                  <c:v>3</c:v>
                </c:pt>
                <c:pt idx="8">
                  <c:v>10</c:v>
                </c:pt>
                <c:pt idx="9">
                  <c:v>14</c:v>
                </c:pt>
                <c:pt idx="10">
                  <c:v>9</c:v>
                </c:pt>
                <c:pt idx="11">
                  <c:v>14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549C-42E0-957B-F4626A4B2A62}"/>
            </c:ext>
          </c:extLst>
        </c:ser>
        <c:ser>
          <c:idx val="2"/>
          <c:order val="2"/>
          <c:tx>
            <c:strRef>
              <c:f>'DATA BASE'!$J$55</c:f>
              <c:strCache>
                <c:ptCount val="1"/>
                <c:pt idx="0">
                  <c:v>post PERCENTAGE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7"/>
              <c:layout>
                <c:manualLayout>
                  <c:x val="1.0612772279239029E-3"/>
                  <c:y val="-9.5648029710838689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49C-42E0-957B-F4626A4B2A62}"/>
                </c:ext>
              </c:extLst>
            </c:dLbl>
            <c:dLbl>
              <c:idx val="8"/>
              <c:layout>
                <c:manualLayout>
                  <c:x val="-7.7826097660692494E-17"/>
                  <c:y val="-4.9736975449636185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549C-42E0-957B-F4626A4B2A6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BASE'!$A$56:$A$67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BASE'!$J$56:$J$67</c:f>
              <c:numCache>
                <c:formatCode>0%</c:formatCode>
                <c:ptCount val="12"/>
                <c:pt idx="1">
                  <c:v>1.1499999999999999</c:v>
                </c:pt>
                <c:pt idx="2">
                  <c:v>1.3333333333333333</c:v>
                </c:pt>
                <c:pt idx="3">
                  <c:v>2.9333333333333331</c:v>
                </c:pt>
                <c:pt idx="4">
                  <c:v>0.73333333333333328</c:v>
                </c:pt>
                <c:pt idx="5">
                  <c:v>1</c:v>
                </c:pt>
                <c:pt idx="6">
                  <c:v>0.82352941176470584</c:v>
                </c:pt>
                <c:pt idx="7">
                  <c:v>0.21428571428571427</c:v>
                </c:pt>
                <c:pt idx="8">
                  <c:v>1</c:v>
                </c:pt>
                <c:pt idx="9">
                  <c:v>1.4</c:v>
                </c:pt>
                <c:pt idx="10">
                  <c:v>0.9</c:v>
                </c:pt>
                <c:pt idx="11">
                  <c:v>1.2727272727272727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549C-42E0-957B-F4626A4B2A6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  <c:extLst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510784836106E-2"/>
          <c:y val="4.1327874015748035E-2"/>
          <c:w val="0.9432644603635072"/>
          <c:h val="0.798907464566929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'DATA BASE'!$K$55</c:f>
              <c:strCache>
                <c:ptCount val="1"/>
                <c:pt idx="0">
                  <c:v>ADSL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BASE'!$A$56:$A$68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BASE'!$K$56:$K$68</c:f>
              <c:numCache>
                <c:formatCode>General</c:formatCode>
                <c:ptCount val="12"/>
                <c:pt idx="1">
                  <c:v>10</c:v>
                </c:pt>
                <c:pt idx="2" formatCode="#,##0">
                  <c:v>10</c:v>
                </c:pt>
                <c:pt idx="3" formatCode="#,##0">
                  <c:v>10</c:v>
                </c:pt>
                <c:pt idx="4">
                  <c:v>14</c:v>
                </c:pt>
                <c:pt idx="5">
                  <c:v>15</c:v>
                </c:pt>
                <c:pt idx="6">
                  <c:v>17</c:v>
                </c:pt>
                <c:pt idx="7">
                  <c:v>14</c:v>
                </c:pt>
                <c:pt idx="8">
                  <c:v>10</c:v>
                </c:pt>
                <c:pt idx="9">
                  <c:v>16</c:v>
                </c:pt>
                <c:pt idx="10">
                  <c:v>16</c:v>
                </c:pt>
                <c:pt idx="11">
                  <c:v>15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1E90-46B3-8B3C-6B34F104478B}"/>
            </c:ext>
          </c:extLst>
        </c:ser>
        <c:ser>
          <c:idx val="1"/>
          <c:order val="1"/>
          <c:tx>
            <c:strRef>
              <c:f>'DATA BASE'!$L$55</c:f>
              <c:strCache>
                <c:ptCount val="1"/>
                <c:pt idx="0">
                  <c:v>ADSL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BASE'!$A$56:$A$68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BASE'!$L$56:$L$68</c:f>
              <c:numCache>
                <c:formatCode>General</c:formatCode>
                <c:ptCount val="12"/>
                <c:pt idx="1">
                  <c:v>18</c:v>
                </c:pt>
                <c:pt idx="2" formatCode="#,##0">
                  <c:v>20</c:v>
                </c:pt>
                <c:pt idx="3" formatCode="#,##0">
                  <c:v>11</c:v>
                </c:pt>
                <c:pt idx="4">
                  <c:v>7</c:v>
                </c:pt>
                <c:pt idx="5">
                  <c:v>15</c:v>
                </c:pt>
                <c:pt idx="6">
                  <c:v>11</c:v>
                </c:pt>
                <c:pt idx="7">
                  <c:v>8</c:v>
                </c:pt>
                <c:pt idx="8">
                  <c:v>13</c:v>
                </c:pt>
                <c:pt idx="9">
                  <c:v>15</c:v>
                </c:pt>
                <c:pt idx="10">
                  <c:v>16</c:v>
                </c:pt>
                <c:pt idx="11">
                  <c:v>18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1E90-46B3-8B3C-6B34F104478B}"/>
            </c:ext>
          </c:extLst>
        </c:ser>
        <c:ser>
          <c:idx val="2"/>
          <c:order val="2"/>
          <c:tx>
            <c:strRef>
              <c:f>'DATA BASE'!$M$55</c:f>
              <c:strCache>
                <c:ptCount val="1"/>
                <c:pt idx="0">
                  <c:v>ADSL PERCENTAGE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BASE'!$A$56:$A$68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BASE'!$M$56:$M$68</c:f>
              <c:numCache>
                <c:formatCode>0%</c:formatCode>
                <c:ptCount val="12"/>
                <c:pt idx="1">
                  <c:v>1.8</c:v>
                </c:pt>
                <c:pt idx="2">
                  <c:v>2</c:v>
                </c:pt>
                <c:pt idx="3">
                  <c:v>1.1000000000000001</c:v>
                </c:pt>
                <c:pt idx="4">
                  <c:v>0.5</c:v>
                </c:pt>
                <c:pt idx="5">
                  <c:v>1</c:v>
                </c:pt>
                <c:pt idx="6">
                  <c:v>0.6470588235294118</c:v>
                </c:pt>
                <c:pt idx="7">
                  <c:v>0.5714285714285714</c:v>
                </c:pt>
                <c:pt idx="8">
                  <c:v>1.3</c:v>
                </c:pt>
                <c:pt idx="9">
                  <c:v>0.9375</c:v>
                </c:pt>
                <c:pt idx="10">
                  <c:v>1</c:v>
                </c:pt>
                <c:pt idx="11">
                  <c:v>1.2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1E90-46B3-8B3C-6B34F104478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  <c:extLst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510784836106E-2"/>
          <c:y val="4.1327874015748035E-2"/>
          <c:w val="0.9432644603635072"/>
          <c:h val="0.798907464566929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'DATA BASE'!$N$55</c:f>
              <c:strCache>
                <c:ptCount val="1"/>
                <c:pt idx="0">
                  <c:v>Fixed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BASE'!$A$56:$A$67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BASE'!$N$56:$N$67</c:f>
              <c:numCache>
                <c:formatCode>General</c:formatCode>
                <c:ptCount val="12"/>
                <c:pt idx="1">
                  <c:v>9</c:v>
                </c:pt>
                <c:pt idx="2" formatCode="#,##0">
                  <c:v>10</c:v>
                </c:pt>
                <c:pt idx="3" formatCode="#,##0">
                  <c:v>10</c:v>
                </c:pt>
                <c:pt idx="4">
                  <c:v>5</c:v>
                </c:pt>
                <c:pt idx="5">
                  <c:v>10</c:v>
                </c:pt>
                <c:pt idx="6">
                  <c:v>9</c:v>
                </c:pt>
                <c:pt idx="7">
                  <c:v>9</c:v>
                </c:pt>
                <c:pt idx="8">
                  <c:v>10</c:v>
                </c:pt>
                <c:pt idx="9">
                  <c:v>10</c:v>
                </c:pt>
                <c:pt idx="10">
                  <c:v>24</c:v>
                </c:pt>
                <c:pt idx="11">
                  <c:v>15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A657-4477-A7F5-19D4F893DEDB}"/>
            </c:ext>
          </c:extLst>
        </c:ser>
        <c:ser>
          <c:idx val="1"/>
          <c:order val="1"/>
          <c:tx>
            <c:strRef>
              <c:f>'DATA BASE'!$O$55</c:f>
              <c:strCache>
                <c:ptCount val="1"/>
                <c:pt idx="0">
                  <c:v>Fixed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BASE'!$A$56:$A$67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BASE'!$O$56:$O$67</c:f>
              <c:numCache>
                <c:formatCode>General</c:formatCode>
                <c:ptCount val="12"/>
                <c:pt idx="1">
                  <c:v>13</c:v>
                </c:pt>
                <c:pt idx="2" formatCode="#,##0">
                  <c:v>17</c:v>
                </c:pt>
                <c:pt idx="3" formatCode="#,##0">
                  <c:v>8</c:v>
                </c:pt>
                <c:pt idx="4">
                  <c:v>5</c:v>
                </c:pt>
                <c:pt idx="5">
                  <c:v>11</c:v>
                </c:pt>
                <c:pt idx="6">
                  <c:v>9</c:v>
                </c:pt>
                <c:pt idx="7">
                  <c:v>3</c:v>
                </c:pt>
                <c:pt idx="8">
                  <c:v>9</c:v>
                </c:pt>
                <c:pt idx="9">
                  <c:v>13</c:v>
                </c:pt>
                <c:pt idx="10">
                  <c:v>15</c:v>
                </c:pt>
                <c:pt idx="11">
                  <c:v>15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A657-4477-A7F5-19D4F893DEDB}"/>
            </c:ext>
          </c:extLst>
        </c:ser>
        <c:ser>
          <c:idx val="2"/>
          <c:order val="2"/>
          <c:tx>
            <c:strRef>
              <c:f>'DATA BASE'!$P$55</c:f>
              <c:strCache>
                <c:ptCount val="1"/>
                <c:pt idx="0">
                  <c:v>Fixed PERCENTAGE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BASE'!$A$56:$A$67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BASE'!$P$56:$P$67</c:f>
              <c:numCache>
                <c:formatCode>0%</c:formatCode>
                <c:ptCount val="12"/>
                <c:pt idx="1">
                  <c:v>1.4444444444444444</c:v>
                </c:pt>
                <c:pt idx="2">
                  <c:v>1.7</c:v>
                </c:pt>
                <c:pt idx="3">
                  <c:v>0.8</c:v>
                </c:pt>
                <c:pt idx="4">
                  <c:v>1</c:v>
                </c:pt>
                <c:pt idx="5">
                  <c:v>1.1000000000000001</c:v>
                </c:pt>
                <c:pt idx="6">
                  <c:v>1</c:v>
                </c:pt>
                <c:pt idx="7">
                  <c:v>0.33333333333333331</c:v>
                </c:pt>
                <c:pt idx="8">
                  <c:v>0.9</c:v>
                </c:pt>
                <c:pt idx="9">
                  <c:v>1.3</c:v>
                </c:pt>
                <c:pt idx="10">
                  <c:v>0.625</c:v>
                </c:pt>
                <c:pt idx="11">
                  <c:v>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A657-4477-A7F5-19D4F893DED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  <c:extLst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80" b="1" i="0" u="none" strike="noStrike" kern="1200" spc="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/>
              <a:t>TOTAL ACTUAL TARGET ACHIEVED</a:t>
            </a:r>
          </a:p>
        </c:rich>
      </c:tx>
      <c:layout>
        <c:manualLayout>
          <c:xMode val="edge"/>
          <c:yMode val="edge"/>
          <c:x val="0.18996272962878905"/>
          <c:y val="6.8710488087927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80" b="1" i="0" u="none" strike="noStrike" kern="1200" spc="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'DATA BASE'!$F$73</c:f>
              <c:strCache>
                <c:ptCount val="1"/>
                <c:pt idx="0">
                  <c:v>Mobile ACH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8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BASE'!$A$83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BASE'!$F$83</c:f>
              <c:numCache>
                <c:formatCode>General</c:formatCode>
                <c:ptCount val="1"/>
                <c:pt idx="0">
                  <c:v>2405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861F-41CF-BC86-88C6532AA0BB}"/>
            </c:ext>
          </c:extLst>
        </c:ser>
        <c:ser>
          <c:idx val="1"/>
          <c:order val="1"/>
          <c:tx>
            <c:strRef>
              <c:f>'DATA BASE'!$I$73</c:f>
              <c:strCache>
                <c:ptCount val="1"/>
                <c:pt idx="0">
                  <c:v>Post AGH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8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BASE'!$A$83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BASE'!$I$83</c:f>
              <c:numCache>
                <c:formatCode>General</c:formatCode>
                <c:ptCount val="1"/>
                <c:pt idx="0">
                  <c:v>56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861F-41CF-BC86-88C6532AA0BB}"/>
            </c:ext>
          </c:extLst>
        </c:ser>
        <c:ser>
          <c:idx val="2"/>
          <c:order val="2"/>
          <c:tx>
            <c:strRef>
              <c:f>'DATA BASE'!$L$73</c:f>
              <c:strCache>
                <c:ptCount val="1"/>
                <c:pt idx="0">
                  <c:v>ADSL ACH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8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BASE'!$A$83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BASE'!$L$83</c:f>
              <c:numCache>
                <c:formatCode>General</c:formatCode>
                <c:ptCount val="1"/>
                <c:pt idx="0">
                  <c:v>133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861F-41CF-BC86-88C6532AA0BB}"/>
            </c:ext>
          </c:extLst>
        </c:ser>
        <c:ser>
          <c:idx val="3"/>
          <c:order val="3"/>
          <c:tx>
            <c:strRef>
              <c:f>'DATA BASE'!$O$73</c:f>
              <c:strCache>
                <c:ptCount val="1"/>
                <c:pt idx="0">
                  <c:v>Fixed ACH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8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BASE'!$A$83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BASE'!$O$83</c:f>
              <c:numCache>
                <c:formatCode>General</c:formatCode>
                <c:ptCount val="1"/>
                <c:pt idx="0">
                  <c:v>124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861F-41CF-BC86-88C6532AA0B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851051327"/>
        <c:axId val="1458995647"/>
      </c:barChart>
      <c:catAx>
        <c:axId val="18510513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58995647"/>
        <c:crosses val="autoZero"/>
        <c:auto val="1"/>
        <c:lblAlgn val="ctr"/>
        <c:lblOffset val="100"/>
        <c:noMultiLvlLbl val="0"/>
      </c:catAx>
      <c:valAx>
        <c:axId val="145899564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51051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400" b="1" i="0" u="none" strike="noStrike" kern="1200" baseline="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400"/>
              <a:t>Total Percentage </a:t>
            </a:r>
          </a:p>
          <a:p>
            <a:pPr>
              <a:defRPr sz="1400"/>
            </a:pPr>
            <a:r>
              <a:rPr lang="en-US" sz="1400"/>
              <a:t>distribution</a:t>
            </a:r>
          </a:p>
        </c:rich>
      </c:tx>
      <c:layout>
        <c:manualLayout>
          <c:xMode val="edge"/>
          <c:yMode val="edge"/>
          <c:x val="0"/>
          <c:y val="1.97287480110378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>
        <c:manualLayout>
          <c:layoutTarget val="inner"/>
          <c:xMode val="edge"/>
          <c:yMode val="edge"/>
          <c:x val="0.21689538742702547"/>
          <c:y val="5.1518588443861257E-2"/>
          <c:w val="0.75713780342674553"/>
          <c:h val="1"/>
        </c:manualLayout>
      </c:layout>
      <c:doughnutChart>
        <c:varyColors val="1"/>
        <c:ser>
          <c:idx val="12"/>
          <c:order val="12"/>
          <c:tx>
            <c:strRef>
              <c:f>'[egypt bok.xlsx]DATA BASE'!$A$16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072-4BF0-8EF3-60836B0E9A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072-4BF0-8EF3-60836B0E9A0C}"/>
              </c:ext>
            </c:extLst>
          </c:dPt>
          <c:dPt>
            <c:idx val="2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072-4BF0-8EF3-60836B0E9A0C}"/>
              </c:ext>
            </c:extLst>
          </c:dPt>
          <c:dPt>
            <c:idx val="3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072-4BF0-8EF3-60836B0E9A0C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lt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'[egypt bok.xlsx]DATA BASE'!$G$3,'[egypt bok.xlsx]DATA BASE'!$J$3,'[egypt bok.xlsx]DATA BASE'!$M$3,'[egypt bok.xlsx]DATA BASE'!$P$3</c:f>
              <c:strCache>
                <c:ptCount val="4"/>
                <c:pt idx="0">
                  <c:v>Mobile PERCENTAGE</c:v>
                </c:pt>
                <c:pt idx="1">
                  <c:v>Post PERCENTAGE</c:v>
                </c:pt>
                <c:pt idx="2">
                  <c:v>ADSL PERCENTAGE</c:v>
                </c:pt>
                <c:pt idx="3">
                  <c:v>Fixed PERCENTAGE</c:v>
                </c:pt>
              </c:strCache>
            </c:strRef>
          </c:cat>
          <c:val>
            <c:numRef>
              <c:f>'[egypt bok.xlsx]DATA BASE'!$G$16,'[egypt bok.xlsx]DATA BASE'!$J$16,'[egypt bok.xlsx]DATA BASE'!$M$16,'[egypt bok.xlsx]DATA BASE'!$P$16</c:f>
              <c:numCache>
                <c:formatCode>0%</c:formatCode>
                <c:ptCount val="4"/>
                <c:pt idx="0">
                  <c:v>1.1463519313304722</c:v>
                </c:pt>
                <c:pt idx="1">
                  <c:v>1.0124481327800829</c:v>
                </c:pt>
                <c:pt idx="2">
                  <c:v>1.0588235294117647</c:v>
                </c:pt>
                <c:pt idx="3">
                  <c:v>1.2360248447204969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072-4BF0-8EF3-60836B0E9A0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'[egypt bok.xlsx]DATA BASE'!$A$4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A-7072-4BF0-8EF3-60836B0E9A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C-7072-4BF0-8EF3-60836B0E9A0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E-7072-4BF0-8EF3-60836B0E9A0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0-7072-4BF0-8EF3-60836B0E9A0C}"/>
                    </c:ext>
                  </c:extLst>
                </c:dPt>
                <c:dLbls>
                  <c:spPr>
                    <a:pattFill prst="pct75">
                      <a:fgClr>
                        <a:srgbClr val="000000">
                          <a:lumMod val="75000"/>
                          <a:lumOff val="25000"/>
                        </a:srgbClr>
                      </a:fgClr>
                      <a:bgClr>
                        <a:srgbClr val="000000">
                          <a:lumMod val="65000"/>
                          <a:lumOff val="35000"/>
                        </a:srgb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'[egypt bok.xlsx]DATA BASE'!$G$3,'[egypt bok.xlsx]DATA BASE'!$J$3,'[egypt bok.xlsx]DATA BASE'!$M$3,'[egypt bok.xlsx]DATA BASE'!$P$3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'[egypt bok.xlsx]DATA BASE'!$G$4,'[egypt bok.xlsx]DATA BASE'!$J$4,'[egypt bok.xlsx]DATA BASE'!$M$4,'[egypt bok.xlsx]DATA BASE'!$P$4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1-7072-4BF0-8EF3-60836B0E9A0C}"/>
                  </c:ext>
                </c:extLst>
              </c15:ser>
            </c15:filteredPieSeries>
            <c15:filteredPi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BASE'!$A$5</c15:sqref>
                        </c15:formulaRef>
                      </c:ext>
                    </c:extLst>
                    <c:strCache>
                      <c:ptCount val="1"/>
                      <c:pt idx="0">
                        <c:v>Jan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3-7072-4BF0-8EF3-60836B0E9A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5-7072-4BF0-8EF3-60836B0E9A0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7-7072-4BF0-8EF3-60836B0E9A0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9-7072-4BF0-8EF3-60836B0E9A0C}"/>
                    </c:ext>
                  </c:extLst>
                </c:dPt>
                <c:dLbls>
                  <c:spPr>
                    <a:pattFill prst="pct75">
                      <a:fgClr>
                        <a:srgbClr val="000000">
                          <a:lumMod val="75000"/>
                          <a:lumOff val="25000"/>
                        </a:srgbClr>
                      </a:fgClr>
                      <a:bgClr>
                        <a:srgbClr val="000000">
                          <a:lumMod val="65000"/>
                          <a:lumOff val="35000"/>
                        </a:srgb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BASE'!$G$3,'[egypt bok.xlsx]DATA BASE'!$J$3,'[egypt bok.xlsx]DATA BASE'!$M$3,'[egypt bok.xlsx]DATA BASE'!$P$3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BASE'!$G$5,'[egypt bok.xlsx]DATA BASE'!$J$5,'[egypt bok.xlsx]DATA BASE'!$M$5,'[egypt bok.xlsx]DATA BASE'!$P$5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0.92488262910798125</c:v>
                      </c:pt>
                      <c:pt idx="1">
                        <c:v>0.25925925925925924</c:v>
                      </c:pt>
                      <c:pt idx="2">
                        <c:v>1.2142857142857142</c:v>
                      </c:pt>
                      <c:pt idx="3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7072-4BF0-8EF3-60836B0E9A0C}"/>
                  </c:ext>
                </c:extLst>
              </c15:ser>
            </c15:filteredPieSeries>
            <c15:filteredPi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BASE'!$A$6</c15:sqref>
                        </c15:formulaRef>
                      </c:ext>
                    </c:extLst>
                    <c:strCache>
                      <c:ptCount val="1"/>
                      <c:pt idx="0">
                        <c:v>Feb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C-7072-4BF0-8EF3-60836B0E9A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E-7072-4BF0-8EF3-60836B0E9A0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0-7072-4BF0-8EF3-60836B0E9A0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2-7072-4BF0-8EF3-60836B0E9A0C}"/>
                    </c:ext>
                  </c:extLst>
                </c:dPt>
                <c:dLbls>
                  <c:spPr>
                    <a:pattFill prst="pct75">
                      <a:fgClr>
                        <a:srgbClr val="000000">
                          <a:lumMod val="75000"/>
                          <a:lumOff val="25000"/>
                        </a:srgbClr>
                      </a:fgClr>
                      <a:bgClr>
                        <a:srgbClr val="000000">
                          <a:lumMod val="65000"/>
                          <a:lumOff val="35000"/>
                        </a:srgb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BASE'!$G$3,'[egypt bok.xlsx]DATA BASE'!$J$3,'[egypt bok.xlsx]DATA BASE'!$M$3,'[egypt bok.xlsx]DATA BASE'!$P$3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BASE'!$G$6,'[egypt bok.xlsx]DATA BASE'!$J$6,'[egypt bok.xlsx]DATA BASE'!$M$6,'[egypt bok.xlsx]DATA BASE'!$P$6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1.2163742690058479</c:v>
                      </c:pt>
                      <c:pt idx="1">
                        <c:v>0.5</c:v>
                      </c:pt>
                      <c:pt idx="2">
                        <c:v>1.25</c:v>
                      </c:pt>
                      <c:pt idx="3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7072-4BF0-8EF3-60836B0E9A0C}"/>
                  </c:ext>
                </c:extLst>
              </c15:ser>
            </c15:filteredPieSeries>
            <c15:filteredPi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BASE'!$A$7</c15:sqref>
                        </c15:formulaRef>
                      </c:ext>
                    </c:extLst>
                    <c:strCache>
                      <c:ptCount val="1"/>
                      <c:pt idx="0">
                        <c:v>Mar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5-7072-4BF0-8EF3-60836B0E9A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7-7072-4BF0-8EF3-60836B0E9A0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9-7072-4BF0-8EF3-60836B0E9A0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B-7072-4BF0-8EF3-60836B0E9A0C}"/>
                    </c:ext>
                  </c:extLst>
                </c:dPt>
                <c:dLbls>
                  <c:spPr>
                    <a:pattFill prst="pct75">
                      <a:fgClr>
                        <a:srgbClr val="000000">
                          <a:lumMod val="75000"/>
                          <a:lumOff val="25000"/>
                        </a:srgbClr>
                      </a:fgClr>
                      <a:bgClr>
                        <a:srgbClr val="000000">
                          <a:lumMod val="65000"/>
                          <a:lumOff val="35000"/>
                        </a:srgb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BASE'!$G$3,'[egypt bok.xlsx]DATA BASE'!$J$3,'[egypt bok.xlsx]DATA BASE'!$M$3,'[egypt bok.xlsx]DATA BASE'!$P$3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BASE'!$G$7,'[egypt bok.xlsx]DATA BASE'!$J$7,'[egypt bok.xlsx]DATA BASE'!$M$7,'[egypt bok.xlsx]DATA BASE'!$P$7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1.0458333333333334</c:v>
                      </c:pt>
                      <c:pt idx="1">
                        <c:v>1.5909090909090908</c:v>
                      </c:pt>
                      <c:pt idx="2">
                        <c:v>1.2</c:v>
                      </c:pt>
                      <c:pt idx="3">
                        <c:v>1.3333333333333333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7072-4BF0-8EF3-60836B0E9A0C}"/>
                  </c:ext>
                </c:extLst>
              </c15:ser>
            </c15:filteredPieSeries>
            <c15:filteredPi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BASE'!$A$8</c15:sqref>
                        </c15:formulaRef>
                      </c:ext>
                    </c:extLst>
                    <c:strCache>
                      <c:ptCount val="1"/>
                      <c:pt idx="0">
                        <c:v>Apr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E-7072-4BF0-8EF3-60836B0E9A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0-7072-4BF0-8EF3-60836B0E9A0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2-7072-4BF0-8EF3-60836B0E9A0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4-7072-4BF0-8EF3-60836B0E9A0C}"/>
                    </c:ext>
                  </c:extLst>
                </c:dPt>
                <c:dLbls>
                  <c:spPr>
                    <a:pattFill prst="pct75">
                      <a:fgClr>
                        <a:srgbClr val="000000">
                          <a:lumMod val="75000"/>
                          <a:lumOff val="25000"/>
                        </a:srgbClr>
                      </a:fgClr>
                      <a:bgClr>
                        <a:srgbClr val="000000">
                          <a:lumMod val="65000"/>
                          <a:lumOff val="35000"/>
                        </a:srgb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BASE'!$G$3,'[egypt bok.xlsx]DATA BASE'!$J$3,'[egypt bok.xlsx]DATA BASE'!$M$3,'[egypt bok.xlsx]DATA BASE'!$P$3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BASE'!$G$8,'[egypt bok.xlsx]DATA BASE'!$J$8,'[egypt bok.xlsx]DATA BASE'!$M$8,'[egypt bok.xlsx]DATA BASE'!$P$8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1.0890410958904109</c:v>
                      </c:pt>
                      <c:pt idx="1">
                        <c:v>1.9166666666666667</c:v>
                      </c:pt>
                      <c:pt idx="2">
                        <c:v>1.3333333333333333</c:v>
                      </c:pt>
                      <c:pt idx="3">
                        <c:v>1.4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7072-4BF0-8EF3-60836B0E9A0C}"/>
                  </c:ext>
                </c:extLst>
              </c15:ser>
            </c15:filteredPieSeries>
            <c15:filteredPi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BASE'!$A$9</c15:sqref>
                        </c15:formulaRef>
                      </c:ext>
                    </c:extLst>
                    <c:strCache>
                      <c:ptCount val="1"/>
                      <c:pt idx="0">
                        <c:v>May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7-7072-4BF0-8EF3-60836B0E9A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9-7072-4BF0-8EF3-60836B0E9A0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B-7072-4BF0-8EF3-60836B0E9A0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D-7072-4BF0-8EF3-60836B0E9A0C}"/>
                    </c:ext>
                  </c:extLst>
                </c:dPt>
                <c:dLbls>
                  <c:spPr>
                    <a:pattFill prst="pct75">
                      <a:fgClr>
                        <a:srgbClr val="000000">
                          <a:lumMod val="75000"/>
                          <a:lumOff val="25000"/>
                        </a:srgbClr>
                      </a:fgClr>
                      <a:bgClr>
                        <a:srgbClr val="000000">
                          <a:lumMod val="65000"/>
                          <a:lumOff val="35000"/>
                        </a:srgb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BASE'!$G$3,'[egypt bok.xlsx]DATA BASE'!$J$3,'[egypt bok.xlsx]DATA BASE'!$M$3,'[egypt bok.xlsx]DATA BASE'!$P$3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BASE'!$G$9,'[egypt bok.xlsx]DATA BASE'!$J$9,'[egypt bok.xlsx]DATA BASE'!$M$9,'[egypt bok.xlsx]DATA BASE'!$P$9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0.9965870307167235</c:v>
                      </c:pt>
                      <c:pt idx="1">
                        <c:v>0.5</c:v>
                      </c:pt>
                      <c:pt idx="2">
                        <c:v>1.0526315789473684</c:v>
                      </c:pt>
                      <c:pt idx="3">
                        <c:v>1.1333333333333333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E-7072-4BF0-8EF3-60836B0E9A0C}"/>
                  </c:ext>
                </c:extLst>
              </c15:ser>
            </c15:filteredPieSeries>
            <c15:filteredPi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BASE'!$A$10</c15:sqref>
                        </c15:formulaRef>
                      </c:ext>
                    </c:extLst>
                    <c:strCache>
                      <c:ptCount val="1"/>
                      <c:pt idx="0">
                        <c:v>Jun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0-7072-4BF0-8EF3-60836B0E9A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2-7072-4BF0-8EF3-60836B0E9A0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4-7072-4BF0-8EF3-60836B0E9A0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6-7072-4BF0-8EF3-60836B0E9A0C}"/>
                    </c:ext>
                  </c:extLst>
                </c:dPt>
                <c:dLbls>
                  <c:spPr>
                    <a:pattFill prst="pct75">
                      <a:fgClr>
                        <a:srgbClr val="000000">
                          <a:lumMod val="75000"/>
                          <a:lumOff val="25000"/>
                        </a:srgbClr>
                      </a:fgClr>
                      <a:bgClr>
                        <a:srgbClr val="000000">
                          <a:lumMod val="65000"/>
                          <a:lumOff val="35000"/>
                        </a:srgb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BASE'!$G$3,'[egypt bok.xlsx]DATA BASE'!$J$3,'[egypt bok.xlsx]DATA BASE'!$M$3,'[egypt bok.xlsx]DATA BASE'!$P$3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BASE'!$G$10,'[egypt bok.xlsx]DATA BASE'!$J$10,'[egypt bok.xlsx]DATA BASE'!$M$10,'[egypt bok.xlsx]DATA BASE'!$P$10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1.1434262948207172</c:v>
                      </c:pt>
                      <c:pt idx="1">
                        <c:v>0.9375</c:v>
                      </c:pt>
                      <c:pt idx="2">
                        <c:v>1</c:v>
                      </c:pt>
                      <c:pt idx="3">
                        <c:v>1.6666666666666667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7-7072-4BF0-8EF3-60836B0E9A0C}"/>
                  </c:ext>
                </c:extLst>
              </c15:ser>
            </c15:filteredPieSeries>
            <c15:filteredPi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BASE'!$A$11</c15:sqref>
                        </c15:formulaRef>
                      </c:ext>
                    </c:extLst>
                    <c:strCache>
                      <c:ptCount val="1"/>
                      <c:pt idx="0">
                        <c:v>Jul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9-7072-4BF0-8EF3-60836B0E9A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B-7072-4BF0-8EF3-60836B0E9A0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D-7072-4BF0-8EF3-60836B0E9A0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F-7072-4BF0-8EF3-60836B0E9A0C}"/>
                    </c:ext>
                  </c:extLst>
                </c:dPt>
                <c:dLbls>
                  <c:spPr>
                    <a:pattFill prst="pct75">
                      <a:fgClr>
                        <a:srgbClr val="000000">
                          <a:lumMod val="75000"/>
                          <a:lumOff val="25000"/>
                        </a:srgbClr>
                      </a:fgClr>
                      <a:bgClr>
                        <a:srgbClr val="000000">
                          <a:lumMod val="65000"/>
                          <a:lumOff val="35000"/>
                        </a:srgb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BASE'!$G$3,'[egypt bok.xlsx]DATA BASE'!$J$3,'[egypt bok.xlsx]DATA BASE'!$M$3,'[egypt bok.xlsx]DATA BASE'!$P$3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BASE'!$G$11,'[egypt bok.xlsx]DATA BASE'!$J$11,'[egypt bok.xlsx]DATA BASE'!$M$11,'[egypt bok.xlsx]DATA BASE'!$P$11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1.5687500000000001</c:v>
                      </c:pt>
                      <c:pt idx="1">
                        <c:v>1.1428571428571428</c:v>
                      </c:pt>
                      <c:pt idx="2">
                        <c:v>0.94736842105263153</c:v>
                      </c:pt>
                      <c:pt idx="3">
                        <c:v>0.75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0-7072-4BF0-8EF3-60836B0E9A0C}"/>
                  </c:ext>
                </c:extLst>
              </c15:ser>
            </c15:filteredPieSeries>
            <c15:filteredPi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BASE'!$A$12</c15:sqref>
                        </c15:formulaRef>
                      </c:ext>
                    </c:extLst>
                    <c:strCache>
                      <c:ptCount val="1"/>
                      <c:pt idx="0">
                        <c:v>Aug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2-7072-4BF0-8EF3-60836B0E9A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4-7072-4BF0-8EF3-60836B0E9A0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6-7072-4BF0-8EF3-60836B0E9A0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8-7072-4BF0-8EF3-60836B0E9A0C}"/>
                    </c:ext>
                  </c:extLst>
                </c:dPt>
                <c:dLbls>
                  <c:spPr>
                    <a:pattFill prst="pct75">
                      <a:fgClr>
                        <a:srgbClr val="000000">
                          <a:lumMod val="75000"/>
                          <a:lumOff val="25000"/>
                        </a:srgbClr>
                      </a:fgClr>
                      <a:bgClr>
                        <a:srgbClr val="000000">
                          <a:lumMod val="65000"/>
                          <a:lumOff val="35000"/>
                        </a:srgb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BASE'!$G$3,'[egypt bok.xlsx]DATA BASE'!$J$3,'[egypt bok.xlsx]DATA BASE'!$M$3,'[egypt bok.xlsx]DATA BASE'!$P$3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BASE'!$G$12,'[egypt bok.xlsx]DATA BASE'!$J$12,'[egypt bok.xlsx]DATA BASE'!$M$12,'[egypt bok.xlsx]DATA BASE'!$P$12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1.6096256684491979</c:v>
                      </c:pt>
                      <c:pt idx="1">
                        <c:v>1.2941176470588236</c:v>
                      </c:pt>
                      <c:pt idx="2">
                        <c:v>1.25</c:v>
                      </c:pt>
                      <c:pt idx="3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9-7072-4BF0-8EF3-60836B0E9A0C}"/>
                  </c:ext>
                </c:extLst>
              </c15:ser>
            </c15:filteredPieSeries>
            <c15:filteredPi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BASE'!$A$13</c15:sqref>
                        </c15:formulaRef>
                      </c:ext>
                    </c:extLst>
                    <c:strCache>
                      <c:ptCount val="1"/>
                      <c:pt idx="0">
                        <c:v>Sep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B-7072-4BF0-8EF3-60836B0E9A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D-7072-4BF0-8EF3-60836B0E9A0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F-7072-4BF0-8EF3-60836B0E9A0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1-7072-4BF0-8EF3-60836B0E9A0C}"/>
                    </c:ext>
                  </c:extLst>
                </c:dPt>
                <c:dLbls>
                  <c:spPr>
                    <a:pattFill prst="pct75">
                      <a:fgClr>
                        <a:srgbClr val="000000">
                          <a:lumMod val="75000"/>
                          <a:lumOff val="25000"/>
                        </a:srgbClr>
                      </a:fgClr>
                      <a:bgClr>
                        <a:srgbClr val="000000">
                          <a:lumMod val="65000"/>
                          <a:lumOff val="35000"/>
                        </a:srgb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BASE'!$G$3,'[egypt bok.xlsx]DATA BASE'!$J$3,'[egypt bok.xlsx]DATA BASE'!$M$3,'[egypt bok.xlsx]DATA BASE'!$P$3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BASE'!$G$13,'[egypt bok.xlsx]DATA BASE'!$J$13,'[egypt bok.xlsx]DATA BASE'!$M$13,'[egypt bok.xlsx]DATA BASE'!$P$13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1.0627802690582959</c:v>
                      </c:pt>
                      <c:pt idx="1">
                        <c:v>1.75</c:v>
                      </c:pt>
                      <c:pt idx="2">
                        <c:v>0.8666666666666667</c:v>
                      </c:pt>
                      <c:pt idx="3">
                        <c:v>1.3333333333333333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2-7072-4BF0-8EF3-60836B0E9A0C}"/>
                  </c:ext>
                </c:extLst>
              </c15:ser>
            </c15:filteredPieSeries>
            <c15:filteredPi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BASE'!$A$14</c15:sqref>
                        </c15:formulaRef>
                      </c:ext>
                    </c:extLst>
                    <c:strCache>
                      <c:ptCount val="1"/>
                      <c:pt idx="0">
                        <c:v>Oct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4-7072-4BF0-8EF3-60836B0E9A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6-7072-4BF0-8EF3-60836B0E9A0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8-7072-4BF0-8EF3-60836B0E9A0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A-7072-4BF0-8EF3-60836B0E9A0C}"/>
                    </c:ext>
                  </c:extLst>
                </c:dPt>
                <c:dLbls>
                  <c:spPr>
                    <a:pattFill prst="pct75">
                      <a:fgClr>
                        <a:srgbClr val="000000">
                          <a:lumMod val="75000"/>
                          <a:lumOff val="25000"/>
                        </a:srgbClr>
                      </a:fgClr>
                      <a:bgClr>
                        <a:srgbClr val="000000">
                          <a:lumMod val="65000"/>
                          <a:lumOff val="35000"/>
                        </a:srgb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BASE'!$G$3,'[egypt bok.xlsx]DATA BASE'!$J$3,'[egypt bok.xlsx]DATA BASE'!$M$3,'[egypt bok.xlsx]DATA BASE'!$P$3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BASE'!$G$14,'[egypt bok.xlsx]DATA BASE'!$J$14,'[egypt bok.xlsx]DATA BASE'!$M$14,'[egypt bok.xlsx]DATA BASE'!$P$14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1.0859728506787329</c:v>
                      </c:pt>
                      <c:pt idx="1">
                        <c:v>1.2</c:v>
                      </c:pt>
                      <c:pt idx="2">
                        <c:v>0.93333333333333335</c:v>
                      </c:pt>
                      <c:pt idx="3">
                        <c:v>1.1428571428571428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B-7072-4BF0-8EF3-60836B0E9A0C}"/>
                  </c:ext>
                </c:extLst>
              </c15:ser>
            </c15:filteredPieSeries>
            <c15:filteredPi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BASE'!$A$15</c15:sqref>
                        </c15:formulaRef>
                      </c:ext>
                    </c:extLst>
                    <c:strCache>
                      <c:ptCount val="1"/>
                      <c:pt idx="0">
                        <c:v>Nov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D-7072-4BF0-8EF3-60836B0E9A0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6F-7072-4BF0-8EF3-60836B0E9A0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71-7072-4BF0-8EF3-60836B0E9A0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73-7072-4BF0-8EF3-60836B0E9A0C}"/>
                    </c:ext>
                  </c:extLst>
                </c:dPt>
                <c:dLbls>
                  <c:spPr>
                    <a:pattFill prst="pct75">
                      <a:fgClr>
                        <a:srgbClr val="000000">
                          <a:lumMod val="75000"/>
                          <a:lumOff val="25000"/>
                        </a:srgbClr>
                      </a:fgClr>
                      <a:bgClr>
                        <a:srgbClr val="000000">
                          <a:lumMod val="65000"/>
                          <a:lumOff val="35000"/>
                        </a:srgb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BASE'!$G$3,'[egypt bok.xlsx]DATA BASE'!$J$3,'[egypt bok.xlsx]DATA BASE'!$M$3,'[egypt bok.xlsx]DATA BASE'!$P$3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BASE'!$G$15,'[egypt bok.xlsx]DATA BASE'!$J$15,'[egypt bok.xlsx]DATA BASE'!$M$15,'[egypt bok.xlsx]DATA BASE'!$P$15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1.1022222222222222</c:v>
                      </c:pt>
                      <c:pt idx="1">
                        <c:v>1.04</c:v>
                      </c:pt>
                      <c:pt idx="2">
                        <c:v>0.93333333333333335</c:v>
                      </c:pt>
                      <c:pt idx="3">
                        <c:v>1.1052631578947369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4-7072-4BF0-8EF3-60836B0E9A0C}"/>
                  </c:ext>
                </c:extLst>
              </c15:ser>
            </c15:filteredPieSeries>
          </c:ext>
        </c:extLst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3.2490829950604018E-2"/>
          <c:y val="0.54590698274989613"/>
          <c:w val="0.19111165452144568"/>
          <c:h val="0.40098831264460877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24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552790657265401E-2"/>
          <c:y val="9.1672981851055116E-2"/>
          <c:w val="0.96815585680655902"/>
          <c:h val="0.815449172119288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'DATA BASE'!$E$73</c:f>
              <c:strCache>
                <c:ptCount val="1"/>
                <c:pt idx="0">
                  <c:v>Mobile TGT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.1913240917320411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201-4214-811E-BA8976B482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 rtl="0"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BASE'!$A$83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BASE'!$E$83</c:f>
              <c:numCache>
                <c:formatCode>General</c:formatCode>
                <c:ptCount val="1"/>
                <c:pt idx="0">
                  <c:v>1359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0201-4214-811E-BA8976B4825E}"/>
            </c:ext>
          </c:extLst>
        </c:ser>
        <c:ser>
          <c:idx val="1"/>
          <c:order val="1"/>
          <c:tx>
            <c:strRef>
              <c:f>'DATA BASE'!$F$73</c:f>
              <c:strCache>
                <c:ptCount val="1"/>
                <c:pt idx="0">
                  <c:v>Mobile ACH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9.3228388998756462E-3"/>
                  <c:y val="0.2011355836157356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201-4214-811E-BA8976B4825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BASE'!$A$83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BASE'!$F$83</c:f>
              <c:numCache>
                <c:formatCode>General</c:formatCode>
                <c:ptCount val="1"/>
                <c:pt idx="0">
                  <c:v>2405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0201-4214-811E-BA8976B4825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851039807"/>
        <c:axId val="1381916527"/>
        <c:extLst/>
      </c:barChart>
      <c:catAx>
        <c:axId val="1851039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6527"/>
        <c:crosses val="autoZero"/>
        <c:auto val="1"/>
        <c:lblAlgn val="ctr"/>
        <c:lblOffset val="100"/>
        <c:noMultiLvlLbl val="0"/>
      </c:catAx>
      <c:valAx>
        <c:axId val="138191652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51039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100" dirty="0"/>
              <a:t>TOTAL MOBILE TGT AND MOBILE ACH</a:t>
            </a:r>
          </a:p>
        </c:rich>
      </c:tx>
      <c:layout>
        <c:manualLayout>
          <c:xMode val="edge"/>
          <c:yMode val="edge"/>
          <c:x val="0.1546713156930227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'DATA BASE'!$E$73</c:f>
              <c:strCache>
                <c:ptCount val="1"/>
                <c:pt idx="0">
                  <c:v>Mobile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BASE'!$A$83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BASE'!$E$83</c:f>
              <c:numCache>
                <c:formatCode>General</c:formatCode>
                <c:ptCount val="1"/>
                <c:pt idx="0">
                  <c:v>1359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8DC8-4C01-8C01-F61D9326607B}"/>
            </c:ext>
          </c:extLst>
        </c:ser>
        <c:ser>
          <c:idx val="1"/>
          <c:order val="1"/>
          <c:tx>
            <c:strRef>
              <c:f>'DATA BASE'!$F$73</c:f>
              <c:strCache>
                <c:ptCount val="1"/>
                <c:pt idx="0">
                  <c:v>Mobile ACH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8DC8-4C01-8C01-F61D9326607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BASE'!$A$83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BASE'!$F$83</c:f>
              <c:numCache>
                <c:formatCode>General</c:formatCode>
                <c:ptCount val="1"/>
                <c:pt idx="0">
                  <c:v>2405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8DC8-4C01-8C01-F61D9326607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184377708975493E-2"/>
          <c:y val="0.88584678856084353"/>
          <c:w val="0.89999990708987831"/>
          <c:h val="7.20024848394006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1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POST TGT AND POST ACH</a:t>
            </a:r>
          </a:p>
        </c:rich>
      </c:tx>
      <c:layout>
        <c:manualLayout>
          <c:xMode val="edge"/>
          <c:yMode val="edge"/>
          <c:x val="0.15467119572539112"/>
          <c:y val="1.71881592530323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'DATA BASE'!$H$73</c:f>
              <c:strCache>
                <c:ptCount val="1"/>
                <c:pt idx="0">
                  <c:v>Post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BASE'!$A$83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BASE'!$H$83</c:f>
              <c:numCache>
                <c:formatCode>General</c:formatCode>
                <c:ptCount val="1"/>
                <c:pt idx="0">
                  <c:v>53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2849-4273-BC65-666FD89DF926}"/>
            </c:ext>
          </c:extLst>
        </c:ser>
        <c:ser>
          <c:idx val="1"/>
          <c:order val="1"/>
          <c:tx>
            <c:strRef>
              <c:f>'DATA BASE'!$I$73</c:f>
              <c:strCache>
                <c:ptCount val="1"/>
                <c:pt idx="0">
                  <c:v>Post AGH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BASE'!$A$83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BASE'!$I$83</c:f>
              <c:numCache>
                <c:formatCode>General</c:formatCode>
                <c:ptCount val="1"/>
                <c:pt idx="0">
                  <c:v>56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2849-4273-BC65-666FD89DF92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184377708975493E-2"/>
          <c:y val="0.88584678856084353"/>
          <c:w val="0.79988813610973808"/>
          <c:h val="7.20025092014202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1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ADSL TGT AND ADSL ACH</a:t>
            </a:r>
          </a:p>
        </c:rich>
      </c:tx>
      <c:layout>
        <c:manualLayout>
          <c:xMode val="edge"/>
          <c:yMode val="edge"/>
          <c:x val="0.1546713156930227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'DATA BASE'!$K$73</c:f>
              <c:strCache>
                <c:ptCount val="1"/>
                <c:pt idx="0">
                  <c:v>ADSL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BASE'!$A$83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BASE'!$K$83</c:f>
              <c:numCache>
                <c:formatCode>General</c:formatCode>
                <c:ptCount val="1"/>
                <c:pt idx="0">
                  <c:v>122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E8DF-4B55-87F1-D307AC2CFD20}"/>
            </c:ext>
          </c:extLst>
        </c:ser>
        <c:ser>
          <c:idx val="1"/>
          <c:order val="1"/>
          <c:tx>
            <c:strRef>
              <c:f>'DATA BASE'!$L$73</c:f>
              <c:strCache>
                <c:ptCount val="1"/>
                <c:pt idx="0">
                  <c:v>ADSL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BASE'!$A$83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BASE'!$L$83</c:f>
              <c:numCache>
                <c:formatCode>General</c:formatCode>
                <c:ptCount val="1"/>
                <c:pt idx="0">
                  <c:v>133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E8DF-4B55-87F1-D307AC2CFD2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7783508267607165E-2"/>
          <c:y val="0.92799751516059936"/>
          <c:w val="0.85521537030722605"/>
          <c:h val="7.2002488964615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1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FIXED TGT AND FIXED ACH</a:t>
            </a:r>
          </a:p>
        </c:rich>
      </c:tx>
      <c:layout>
        <c:manualLayout>
          <c:xMode val="edge"/>
          <c:yMode val="edge"/>
          <c:x val="0.1546713156930227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'DATA BASE'!$N$73</c:f>
              <c:strCache>
                <c:ptCount val="1"/>
                <c:pt idx="0">
                  <c:v>Fixed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BASE'!$A$83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BASE'!$N$83</c:f>
              <c:numCache>
                <c:formatCode>General</c:formatCode>
                <c:ptCount val="1"/>
                <c:pt idx="0">
                  <c:v>65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3BFC-4309-B761-B75CC590C533}"/>
            </c:ext>
          </c:extLst>
        </c:ser>
        <c:ser>
          <c:idx val="1"/>
          <c:order val="1"/>
          <c:tx>
            <c:strRef>
              <c:f>'DATA BASE'!$O$73</c:f>
              <c:strCache>
                <c:ptCount val="1"/>
                <c:pt idx="0">
                  <c:v>Fixed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BASE'!$A$83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'DATA BASE'!$O$83</c:f>
              <c:numCache>
                <c:formatCode>General</c:formatCode>
                <c:ptCount val="1"/>
                <c:pt idx="0">
                  <c:v>124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3BFC-4309-B761-B75CC590C53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184377708975493E-2"/>
          <c:y val="0.88584678856084353"/>
          <c:w val="0.87971112385012096"/>
          <c:h val="7.20024848394006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"/>
          <c:y val="1.293267068031830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>
        <c:manualLayout>
          <c:layoutTarget val="inner"/>
          <c:xMode val="edge"/>
          <c:yMode val="edge"/>
          <c:x val="0.24101033273047295"/>
          <c:y val="6.1671675415511953E-2"/>
          <c:w val="0.63638024041835539"/>
          <c:h val="0.93784348735818246"/>
        </c:manualLayout>
      </c:layout>
      <c:doughnutChart>
        <c:varyColors val="1"/>
        <c:ser>
          <c:idx val="0"/>
          <c:order val="0"/>
          <c:tx>
            <c:strRef>
              <c:f>'DATA BASE'!$F$73</c:f>
              <c:strCache>
                <c:ptCount val="1"/>
                <c:pt idx="0">
                  <c:v>Mobile ACH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BE5-4ABB-BBA7-E34142E81E3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BE5-4ABB-BBA7-E34142E81E3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BE5-4ABB-BBA7-E34142E81E3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BE5-4ABB-BBA7-E34142E81E3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BE5-4ABB-BBA7-E34142E81E3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BE5-4ABB-BBA7-E34142E81E3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1BE5-4ABB-BBA7-E34142E81E3A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BE5-4ABB-BBA7-E34142E81E3A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1BE5-4ABB-BBA7-E34142E81E3A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'DATA BASE'!$A$74:$A$82</c:f>
              <c:strCache>
                <c:ptCount val="9"/>
                <c:pt idx="1">
                  <c:v>Apr</c:v>
                </c:pt>
                <c:pt idx="2">
                  <c:v>May</c:v>
                </c:pt>
                <c:pt idx="3">
                  <c:v>Jun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</c:strCache>
              <c:extLst/>
            </c:strRef>
          </c:cat>
          <c:val>
            <c:numRef>
              <c:f>'DATA BASE'!$F$74:$F$82</c:f>
              <c:numCache>
                <c:formatCode>General</c:formatCode>
                <c:ptCount val="9"/>
                <c:pt idx="1">
                  <c:v>26</c:v>
                </c:pt>
                <c:pt idx="2">
                  <c:v>218</c:v>
                </c:pt>
                <c:pt idx="3">
                  <c:v>446</c:v>
                </c:pt>
                <c:pt idx="4">
                  <c:v>323</c:v>
                </c:pt>
                <c:pt idx="5">
                  <c:v>510</c:v>
                </c:pt>
                <c:pt idx="6">
                  <c:v>412</c:v>
                </c:pt>
                <c:pt idx="7">
                  <c:v>290</c:v>
                </c:pt>
                <c:pt idx="8">
                  <c:v>180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12-1BE5-4ABB-BBA7-E34142E81E3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  <c:userShapes r:id="rId4"/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400"/>
              <a:t>Total Percentage </a:t>
            </a:r>
          </a:p>
          <a:p>
            <a:pPr>
              <a:defRPr sz="1400"/>
            </a:pPr>
            <a:r>
              <a:rPr lang="en-US" sz="1400"/>
              <a:t>distribution</a:t>
            </a:r>
          </a:p>
        </c:rich>
      </c:tx>
      <c:layout>
        <c:manualLayout>
          <c:xMode val="edge"/>
          <c:yMode val="edge"/>
          <c:x val="0"/>
          <c:y val="1.97287480110378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>
        <c:manualLayout>
          <c:layoutTarget val="inner"/>
          <c:xMode val="edge"/>
          <c:yMode val="edge"/>
          <c:x val="0.23934228813454472"/>
          <c:y val="5.1518588443861257E-2"/>
          <c:w val="0.75713780342674553"/>
          <c:h val="1"/>
        </c:manualLayout>
      </c:layout>
      <c:doughnutChart>
        <c:varyColors val="1"/>
        <c:ser>
          <c:idx val="9"/>
          <c:order val="9"/>
          <c:tx>
            <c:strRef>
              <c:f>'DATA BASE'!$A$83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7D7B-4C74-88CF-9C4D77A5A24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D7B-4C74-88CF-9C4D77A5A2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7D7B-4C74-88CF-9C4D77A5A2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7D7B-4C74-88CF-9C4D77A5A24C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('DATA BASE'!$G$73,'DATA BASE'!$J$73,'DATA BASE'!$M$73,'DATA BASE'!$P$73)</c:f>
              <c:strCache>
                <c:ptCount val="4"/>
                <c:pt idx="0">
                  <c:v>Mobile PERCENTAGE</c:v>
                </c:pt>
                <c:pt idx="1">
                  <c:v>Post PERCENTAGE</c:v>
                </c:pt>
                <c:pt idx="2">
                  <c:v>ADSL PERCENTAGE</c:v>
                </c:pt>
                <c:pt idx="3">
                  <c:v>Fixed PERCENTAGE</c:v>
                </c:pt>
              </c:strCache>
            </c:strRef>
          </c:cat>
          <c:val>
            <c:numRef>
              <c:f>('DATA BASE'!$G$83,'DATA BASE'!$J$83,'DATA BASE'!$M$83,'DATA BASE'!$P$83)</c:f>
              <c:numCache>
                <c:formatCode>0%</c:formatCode>
                <c:ptCount val="4"/>
                <c:pt idx="0">
                  <c:v>1.7696835908756439</c:v>
                </c:pt>
                <c:pt idx="1">
                  <c:v>1.0566037735849056</c:v>
                </c:pt>
                <c:pt idx="2">
                  <c:v>1.0901639344262295</c:v>
                </c:pt>
                <c:pt idx="3">
                  <c:v>1.9076923076923078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7D7B-4C74-88CF-9C4D77A5A24C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'DATA BASE'!$A$74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A-7D7B-4C74-88CF-9C4D77A5A24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C-7D7B-4C74-88CF-9C4D77A5A24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E-7D7B-4C74-88CF-9C4D77A5A24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0-7D7B-4C74-88CF-9C4D77A5A24C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('DATA BASE'!$G$73,'DATA BASE'!$J$73,'DATA BASE'!$M$73,'DATA BASE'!$P$73)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('DATA BASE'!$G$74,'DATA BASE'!$J$74,'DATA BASE'!$M$74,'DATA BASE'!$P$74)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1-7D7B-4C74-88CF-9C4D77A5A24C}"/>
                  </c:ext>
                </c:extLst>
              </c15:ser>
            </c15:filteredPieSeries>
            <c15:filteredPi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BASE'!$A$75</c15:sqref>
                        </c15:formulaRef>
                      </c:ext>
                    </c:extLst>
                    <c:strCache>
                      <c:ptCount val="1"/>
                      <c:pt idx="0">
                        <c:v>Apr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3-7D7B-4C74-88CF-9C4D77A5A24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5-7D7B-4C74-88CF-9C4D77A5A24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7-7D7B-4C74-88CF-9C4D77A5A24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9-7D7B-4C74-88CF-9C4D77A5A24C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BASE'!$G$73,'DATA BASE'!$J$73,'DATA BASE'!$M$73,'DATA BASE'!$P$73)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BASE'!$G$75,'DATA BASE'!$J$75,'DATA BASE'!$M$75,'DATA BASE'!$P$75)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</c:v>
                      </c:pt>
                      <c:pt idx="1">
                        <c:v>0</c:v>
                      </c:pt>
                      <c:pt idx="2">
                        <c:v>1</c:v>
                      </c:pt>
                      <c:pt idx="3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7D7B-4C74-88CF-9C4D77A5A24C}"/>
                  </c:ext>
                </c:extLst>
              </c15:ser>
            </c15:filteredPieSeries>
            <c15:filteredPi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BASE'!$A$76</c15:sqref>
                        </c15:formulaRef>
                      </c:ext>
                    </c:extLst>
                    <c:strCache>
                      <c:ptCount val="1"/>
                      <c:pt idx="0">
                        <c:v>May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C-7D7B-4C74-88CF-9C4D77A5A24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1E-7D7B-4C74-88CF-9C4D77A5A24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0-7D7B-4C74-88CF-9C4D77A5A24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2-7D7B-4C74-88CF-9C4D77A5A24C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BASE'!$G$73,'DATA BASE'!$J$73,'DATA BASE'!$M$73,'DATA BASE'!$P$73)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BASE'!$G$76,'DATA BASE'!$J$76,'DATA BASE'!$M$76,'DATA BASE'!$P$76)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1.211111111111111</c:v>
                      </c:pt>
                      <c:pt idx="1">
                        <c:v>0.3888888888888889</c:v>
                      </c:pt>
                      <c:pt idx="2">
                        <c:v>0.16666666666666666</c:v>
                      </c:pt>
                      <c:pt idx="3">
                        <c:v>0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7D7B-4C74-88CF-9C4D77A5A24C}"/>
                  </c:ext>
                </c:extLst>
              </c15:ser>
            </c15:filteredPieSeries>
            <c15:filteredPi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BASE'!$A$77</c15:sqref>
                        </c15:formulaRef>
                      </c:ext>
                    </c:extLst>
                    <c:strCache>
                      <c:ptCount val="1"/>
                      <c:pt idx="0">
                        <c:v>Jun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5-7D7B-4C74-88CF-9C4D77A5A24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7-7D7B-4C74-88CF-9C4D77A5A24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9-7D7B-4C74-88CF-9C4D77A5A24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B-7D7B-4C74-88CF-9C4D77A5A24C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BASE'!$G$73,'DATA BASE'!$J$73,'DATA BASE'!$M$73,'DATA BASE'!$P$73)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BASE'!$G$77,'DATA BASE'!$J$77,'DATA BASE'!$M$77,'DATA BASE'!$P$77)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2.4777777777777779</c:v>
                      </c:pt>
                      <c:pt idx="1">
                        <c:v>2</c:v>
                      </c:pt>
                      <c:pt idx="2">
                        <c:v>1.0909090909090908</c:v>
                      </c:pt>
                      <c:pt idx="3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7D7B-4C74-88CF-9C4D77A5A24C}"/>
                  </c:ext>
                </c:extLst>
              </c15:ser>
            </c15:filteredPieSeries>
            <c15:filteredPi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BASE'!$A$78</c15:sqref>
                        </c15:formulaRef>
                      </c:ext>
                    </c:extLst>
                    <c:strCache>
                      <c:ptCount val="1"/>
                      <c:pt idx="0">
                        <c:v>Jul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2E-7D7B-4C74-88CF-9C4D77A5A24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0-7D7B-4C74-88CF-9C4D77A5A24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2-7D7B-4C74-88CF-9C4D77A5A24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4-7D7B-4C74-88CF-9C4D77A5A24C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BASE'!$G$73,'DATA BASE'!$J$73,'DATA BASE'!$M$73,'DATA BASE'!$P$73)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BASE'!$G$78,'DATA BASE'!$J$78,'DATA BASE'!$M$78,'DATA BASE'!$P$78)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1.9575757575757575</c:v>
                      </c:pt>
                      <c:pt idx="1">
                        <c:v>1.1666666666666667</c:v>
                      </c:pt>
                      <c:pt idx="2">
                        <c:v>2.1111111111111112</c:v>
                      </c:pt>
                      <c:pt idx="3">
                        <c:v>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7D7B-4C74-88CF-9C4D77A5A24C}"/>
                  </c:ext>
                </c:extLst>
              </c15:ser>
            </c15:filteredPieSeries>
            <c15:filteredPi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BASE'!$A$79</c15:sqref>
                        </c15:formulaRef>
                      </c:ext>
                    </c:extLst>
                    <c:strCache>
                      <c:ptCount val="1"/>
                      <c:pt idx="0">
                        <c:v>Aug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7-7D7B-4C74-88CF-9C4D77A5A24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9-7D7B-4C74-88CF-9C4D77A5A24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B-7D7B-4C74-88CF-9C4D77A5A24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3D-7D7B-4C74-88CF-9C4D77A5A24C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BASE'!$G$73,'DATA BASE'!$J$73,'DATA BASE'!$M$73,'DATA BASE'!$P$73)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BASE'!$G$79,'DATA BASE'!$J$79,'DATA BASE'!$M$79,'DATA BASE'!$P$79)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2.5499999999999998</c:v>
                      </c:pt>
                      <c:pt idx="1">
                        <c:v>1.2</c:v>
                      </c:pt>
                      <c:pt idx="2">
                        <c:v>1.68</c:v>
                      </c:pt>
                      <c:pt idx="3">
                        <c:v>5.3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E-7D7B-4C74-88CF-9C4D77A5A24C}"/>
                  </c:ext>
                </c:extLst>
              </c15:ser>
            </c15:filteredPieSeries>
            <c15:filteredPi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BASE'!$A$80</c15:sqref>
                        </c15:formulaRef>
                      </c:ext>
                    </c:extLst>
                    <c:strCache>
                      <c:ptCount val="1"/>
                      <c:pt idx="0">
                        <c:v>Sep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0-7D7B-4C74-88CF-9C4D77A5A24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2-7D7B-4C74-88CF-9C4D77A5A24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4-7D7B-4C74-88CF-9C4D77A5A24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6-7D7B-4C74-88CF-9C4D77A5A24C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BASE'!$G$73,'DATA BASE'!$J$73,'DATA BASE'!$M$73,'DATA BASE'!$P$73)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BASE'!$G$80,'DATA BASE'!$J$80,'DATA BASE'!$M$80,'DATA BASE'!$P$80)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2.0097560975609756</c:v>
                      </c:pt>
                      <c:pt idx="1">
                        <c:v>1.2</c:v>
                      </c:pt>
                      <c:pt idx="2">
                        <c:v>1</c:v>
                      </c:pt>
                      <c:pt idx="3">
                        <c:v>1.6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7-7D7B-4C74-88CF-9C4D77A5A24C}"/>
                  </c:ext>
                </c:extLst>
              </c15:ser>
            </c15:filteredPieSeries>
            <c15:filteredPi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BASE'!$A$81</c15:sqref>
                        </c15:formulaRef>
                      </c:ext>
                    </c:extLst>
                    <c:strCache>
                      <c:ptCount val="1"/>
                      <c:pt idx="0">
                        <c:v>Oct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9-7D7B-4C74-88CF-9C4D77A5A24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B-7D7B-4C74-88CF-9C4D77A5A24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D-7D7B-4C74-88CF-9C4D77A5A24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4F-7D7B-4C74-88CF-9C4D77A5A24C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BASE'!$G$73,'DATA BASE'!$J$73,'DATA BASE'!$M$73,'DATA BASE'!$P$73)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BASE'!$G$81,'DATA BASE'!$J$81,'DATA BASE'!$M$81,'DATA BASE'!$P$81)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1.3488372093023255</c:v>
                      </c:pt>
                      <c:pt idx="1">
                        <c:v>1.3333333333333333</c:v>
                      </c:pt>
                      <c:pt idx="2">
                        <c:v>0.70370370370370372</c:v>
                      </c:pt>
                      <c:pt idx="3">
                        <c:v>1.0526315789473684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0-7D7B-4C74-88CF-9C4D77A5A24C}"/>
                  </c:ext>
                </c:extLst>
              </c15:ser>
            </c15:filteredPieSeries>
            <c15:filteredPi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'DATA BASE'!$A$82</c15:sqref>
                        </c15:formulaRef>
                      </c:ext>
                    </c:extLst>
                    <c:strCache>
                      <c:ptCount val="1"/>
                      <c:pt idx="0">
                        <c:v>Nov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2-7D7B-4C74-88CF-9C4D77A5A24C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4-7D7B-4C74-88CF-9C4D77A5A24C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6-7D7B-4C74-88CF-9C4D77A5A24C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 xmlns:c15="http://schemas.microsoft.com/office/drawing/2012/chart">
                    <c:ext xmlns:c16="http://schemas.microsoft.com/office/drawing/2014/chart" uri="{C3380CC4-5D6E-409C-BE32-E72D297353CC}">
                      <c16:uniqueId val="{00000058-7D7B-4C74-88CF-9C4D77A5A24C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BASE'!$G$73,'DATA BASE'!$J$73,'DATA BASE'!$M$73,'DATA BASE'!$P$73)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('DATA BASE'!$G$82,'DATA BASE'!$J$82,'DATA BASE'!$M$82,'DATA BASE'!$P$82)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0.95744680851063835</c:v>
                      </c:pt>
                      <c:pt idx="1">
                        <c:v>0.8</c:v>
                      </c:pt>
                      <c:pt idx="2">
                        <c:v>0.76470588235294112</c:v>
                      </c:pt>
                      <c:pt idx="3">
                        <c:v>0.91666666666666663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9-7D7B-4C74-88CF-9C4D77A5A24C}"/>
                  </c:ext>
                </c:extLst>
              </c15:ser>
            </c15:filteredPieSeries>
          </c:ext>
        </c:extLst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3.2490829950604018E-2"/>
          <c:y val="0.69659674261644611"/>
          <c:w val="0.29689325467687949"/>
          <c:h val="0.2277320807261585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24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5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510784836106E-2"/>
          <c:y val="4.1327874015748035E-2"/>
          <c:w val="0.9432644603635072"/>
          <c:h val="0.798907464566929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'DATA BASE'!$E$73</c:f>
              <c:strCache>
                <c:ptCount val="1"/>
                <c:pt idx="0">
                  <c:v>Mobile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BASE'!$A$74:$A$82</c:f>
              <c:strCache>
                <c:ptCount val="9"/>
                <c:pt idx="1">
                  <c:v>Apr</c:v>
                </c:pt>
                <c:pt idx="2">
                  <c:v>May</c:v>
                </c:pt>
                <c:pt idx="3">
                  <c:v>Jun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</c:strCache>
              <c:extLst/>
            </c:strRef>
          </c:cat>
          <c:val>
            <c:numRef>
              <c:f>'DATA BASE'!$E$74:$E$82</c:f>
              <c:numCache>
                <c:formatCode>General</c:formatCode>
                <c:ptCount val="9"/>
                <c:pt idx="1">
                  <c:v>26</c:v>
                </c:pt>
                <c:pt idx="2" formatCode="#,##0">
                  <c:v>180</c:v>
                </c:pt>
                <c:pt idx="3" formatCode="#,##0">
                  <c:v>180</c:v>
                </c:pt>
                <c:pt idx="4" formatCode="#,##0">
                  <c:v>165</c:v>
                </c:pt>
                <c:pt idx="5">
                  <c:v>200</c:v>
                </c:pt>
                <c:pt idx="6">
                  <c:v>205</c:v>
                </c:pt>
                <c:pt idx="7">
                  <c:v>215</c:v>
                </c:pt>
                <c:pt idx="8">
                  <c:v>188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FFC7-4E91-8B45-4F259852F7E0}"/>
            </c:ext>
          </c:extLst>
        </c:ser>
        <c:ser>
          <c:idx val="1"/>
          <c:order val="1"/>
          <c:tx>
            <c:strRef>
              <c:f>'DATA BASE'!$F$73</c:f>
              <c:strCache>
                <c:ptCount val="1"/>
                <c:pt idx="0">
                  <c:v>Mobile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BASE'!$A$74:$A$82</c:f>
              <c:strCache>
                <c:ptCount val="9"/>
                <c:pt idx="1">
                  <c:v>Apr</c:v>
                </c:pt>
                <c:pt idx="2">
                  <c:v>May</c:v>
                </c:pt>
                <c:pt idx="3">
                  <c:v>Jun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</c:strCache>
              <c:extLst/>
            </c:strRef>
          </c:cat>
          <c:val>
            <c:numRef>
              <c:f>'DATA BASE'!$F$74:$F$82</c:f>
              <c:numCache>
                <c:formatCode>General</c:formatCode>
                <c:ptCount val="9"/>
                <c:pt idx="1">
                  <c:v>26</c:v>
                </c:pt>
                <c:pt idx="2">
                  <c:v>218</c:v>
                </c:pt>
                <c:pt idx="3">
                  <c:v>446</c:v>
                </c:pt>
                <c:pt idx="4">
                  <c:v>323</c:v>
                </c:pt>
                <c:pt idx="5">
                  <c:v>510</c:v>
                </c:pt>
                <c:pt idx="6">
                  <c:v>412</c:v>
                </c:pt>
                <c:pt idx="7">
                  <c:v>290</c:v>
                </c:pt>
                <c:pt idx="8">
                  <c:v>180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FFC7-4E91-8B45-4F259852F7E0}"/>
            </c:ext>
          </c:extLst>
        </c:ser>
        <c:ser>
          <c:idx val="2"/>
          <c:order val="2"/>
          <c:tx>
            <c:strRef>
              <c:f>'DATA BASE'!$G$73</c:f>
              <c:strCache>
                <c:ptCount val="1"/>
                <c:pt idx="0">
                  <c:v>Mobile PERCENTAGE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BASE'!$A$74:$A$82</c:f>
              <c:strCache>
                <c:ptCount val="9"/>
                <c:pt idx="1">
                  <c:v>Apr</c:v>
                </c:pt>
                <c:pt idx="2">
                  <c:v>May</c:v>
                </c:pt>
                <c:pt idx="3">
                  <c:v>Jun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</c:strCache>
              <c:extLst/>
            </c:strRef>
          </c:cat>
          <c:val>
            <c:numRef>
              <c:f>'DATA BASE'!$G$74:$G$82</c:f>
              <c:numCache>
                <c:formatCode>0%</c:formatCode>
                <c:ptCount val="9"/>
                <c:pt idx="1">
                  <c:v>1</c:v>
                </c:pt>
                <c:pt idx="2">
                  <c:v>1.211111111111111</c:v>
                </c:pt>
                <c:pt idx="3">
                  <c:v>2.4777777777777779</c:v>
                </c:pt>
                <c:pt idx="4">
                  <c:v>1.9575757575757575</c:v>
                </c:pt>
                <c:pt idx="5">
                  <c:v>2.5499999999999998</c:v>
                </c:pt>
                <c:pt idx="6">
                  <c:v>2.0097560975609756</c:v>
                </c:pt>
                <c:pt idx="7">
                  <c:v>1.3488372093023255</c:v>
                </c:pt>
                <c:pt idx="8">
                  <c:v>0.95744680851063835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FFC7-4E91-8B45-4F259852F7E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  <c:extLst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5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510784836106E-2"/>
          <c:y val="4.1327874015748035E-2"/>
          <c:w val="0.9432644603635072"/>
          <c:h val="0.798907464566929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'DATA BASE'!$H$73</c:f>
              <c:strCache>
                <c:ptCount val="1"/>
                <c:pt idx="0">
                  <c:v>Post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BASE'!$A$74:$A$82</c:f>
              <c:strCache>
                <c:ptCount val="9"/>
                <c:pt idx="1">
                  <c:v>Apr</c:v>
                </c:pt>
                <c:pt idx="2">
                  <c:v>May</c:v>
                </c:pt>
                <c:pt idx="3">
                  <c:v>Jun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</c:strCache>
              <c:extLst/>
            </c:strRef>
          </c:cat>
          <c:val>
            <c:numRef>
              <c:f>'DATA BASE'!$H$74:$H$82</c:f>
              <c:numCache>
                <c:formatCode>General</c:formatCode>
                <c:ptCount val="9"/>
                <c:pt idx="2">
                  <c:v>18</c:v>
                </c:pt>
                <c:pt idx="3">
                  <c:v>11</c:v>
                </c:pt>
                <c:pt idx="4">
                  <c:v>6</c:v>
                </c:pt>
                <c:pt idx="5">
                  <c:v>5</c:v>
                </c:pt>
                <c:pt idx="6">
                  <c:v>5</c:v>
                </c:pt>
                <c:pt idx="7">
                  <c:v>3</c:v>
                </c:pt>
                <c:pt idx="8">
                  <c:v>5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FC79-4471-BB43-3FB5DE8724F8}"/>
            </c:ext>
          </c:extLst>
        </c:ser>
        <c:ser>
          <c:idx val="1"/>
          <c:order val="1"/>
          <c:tx>
            <c:strRef>
              <c:f>'DATA BASE'!$I$73</c:f>
              <c:strCache>
                <c:ptCount val="1"/>
                <c:pt idx="0">
                  <c:v>Post AGH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BASE'!$A$74:$A$82</c:f>
              <c:strCache>
                <c:ptCount val="9"/>
                <c:pt idx="1">
                  <c:v>Apr</c:v>
                </c:pt>
                <c:pt idx="2">
                  <c:v>May</c:v>
                </c:pt>
                <c:pt idx="3">
                  <c:v>Jun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</c:strCache>
              <c:extLst/>
            </c:strRef>
          </c:cat>
          <c:val>
            <c:numRef>
              <c:f>'DATA BASE'!$I$74:$I$82</c:f>
              <c:numCache>
                <c:formatCode>General</c:formatCode>
                <c:ptCount val="9"/>
                <c:pt idx="2">
                  <c:v>7</c:v>
                </c:pt>
                <c:pt idx="3">
                  <c:v>22</c:v>
                </c:pt>
                <c:pt idx="4">
                  <c:v>7</c:v>
                </c:pt>
                <c:pt idx="5">
                  <c:v>6</c:v>
                </c:pt>
                <c:pt idx="6">
                  <c:v>6</c:v>
                </c:pt>
                <c:pt idx="7">
                  <c:v>4</c:v>
                </c:pt>
                <c:pt idx="8">
                  <c:v>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FC79-4471-BB43-3FB5DE8724F8}"/>
            </c:ext>
          </c:extLst>
        </c:ser>
        <c:ser>
          <c:idx val="2"/>
          <c:order val="2"/>
          <c:tx>
            <c:strRef>
              <c:f>'DATA BASE'!$J$73</c:f>
              <c:strCache>
                <c:ptCount val="1"/>
                <c:pt idx="0">
                  <c:v>Post PERCENTAGE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BASE'!$A$74:$A$82</c:f>
              <c:strCache>
                <c:ptCount val="9"/>
                <c:pt idx="1">
                  <c:v>Apr</c:v>
                </c:pt>
                <c:pt idx="2">
                  <c:v>May</c:v>
                </c:pt>
                <c:pt idx="3">
                  <c:v>Jun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</c:strCache>
              <c:extLst/>
            </c:strRef>
          </c:cat>
          <c:val>
            <c:numRef>
              <c:f>'DATA BASE'!$J$74:$J$82</c:f>
              <c:numCache>
                <c:formatCode>0%</c:formatCode>
                <c:ptCount val="9"/>
                <c:pt idx="1">
                  <c:v>0</c:v>
                </c:pt>
                <c:pt idx="2">
                  <c:v>0.3888888888888889</c:v>
                </c:pt>
                <c:pt idx="3">
                  <c:v>2</c:v>
                </c:pt>
                <c:pt idx="4">
                  <c:v>1.1666666666666667</c:v>
                </c:pt>
                <c:pt idx="5">
                  <c:v>1.2</c:v>
                </c:pt>
                <c:pt idx="6">
                  <c:v>1.2</c:v>
                </c:pt>
                <c:pt idx="7">
                  <c:v>1.3333333333333333</c:v>
                </c:pt>
                <c:pt idx="8">
                  <c:v>0.8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FC79-4471-BB43-3FB5DE8724F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  <c:extLst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510784836106E-2"/>
          <c:y val="4.1327874015748035E-2"/>
          <c:w val="0.9432644603635072"/>
          <c:h val="0.798907464566929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'DATA BASE'!$K$73</c:f>
              <c:strCache>
                <c:ptCount val="1"/>
                <c:pt idx="0">
                  <c:v>ADSL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BASE'!$A$74:$A$82</c:f>
              <c:strCache>
                <c:ptCount val="9"/>
                <c:pt idx="1">
                  <c:v>Apr</c:v>
                </c:pt>
                <c:pt idx="2">
                  <c:v>May</c:v>
                </c:pt>
                <c:pt idx="3">
                  <c:v>Jun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</c:strCache>
            </c:strRef>
          </c:cat>
          <c:val>
            <c:numRef>
              <c:f>'DATA BASE'!$K$74:$K$82</c:f>
              <c:numCache>
                <c:formatCode>General</c:formatCode>
                <c:ptCount val="9"/>
                <c:pt idx="1">
                  <c:v>1</c:v>
                </c:pt>
                <c:pt idx="2">
                  <c:v>6</c:v>
                </c:pt>
                <c:pt idx="3">
                  <c:v>11</c:v>
                </c:pt>
                <c:pt idx="4">
                  <c:v>9</c:v>
                </c:pt>
                <c:pt idx="5">
                  <c:v>25</c:v>
                </c:pt>
                <c:pt idx="6">
                  <c:v>26</c:v>
                </c:pt>
                <c:pt idx="7">
                  <c:v>27</c:v>
                </c:pt>
                <c:pt idx="8">
                  <c:v>17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F742-4A62-883E-BF7EA98562E5}"/>
            </c:ext>
          </c:extLst>
        </c:ser>
        <c:ser>
          <c:idx val="1"/>
          <c:order val="1"/>
          <c:tx>
            <c:strRef>
              <c:f>'DATA BASE'!$L$73</c:f>
              <c:strCache>
                <c:ptCount val="1"/>
                <c:pt idx="0">
                  <c:v>ADSL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BASE'!$A$74:$A$82</c:f>
              <c:strCache>
                <c:ptCount val="9"/>
                <c:pt idx="1">
                  <c:v>Apr</c:v>
                </c:pt>
                <c:pt idx="2">
                  <c:v>May</c:v>
                </c:pt>
                <c:pt idx="3">
                  <c:v>Jun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</c:strCache>
            </c:strRef>
          </c:cat>
          <c:val>
            <c:numRef>
              <c:f>'DATA BASE'!$L$74:$L$82</c:f>
              <c:numCache>
                <c:formatCode>General</c:formatCode>
                <c:ptCount val="9"/>
                <c:pt idx="1">
                  <c:v>1</c:v>
                </c:pt>
                <c:pt idx="2">
                  <c:v>1</c:v>
                </c:pt>
                <c:pt idx="3">
                  <c:v>12</c:v>
                </c:pt>
                <c:pt idx="4">
                  <c:v>19</c:v>
                </c:pt>
                <c:pt idx="5">
                  <c:v>42</c:v>
                </c:pt>
                <c:pt idx="6">
                  <c:v>26</c:v>
                </c:pt>
                <c:pt idx="7">
                  <c:v>19</c:v>
                </c:pt>
                <c:pt idx="8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42-4A62-883E-BF7EA98562E5}"/>
            </c:ext>
          </c:extLst>
        </c:ser>
        <c:ser>
          <c:idx val="2"/>
          <c:order val="2"/>
          <c:tx>
            <c:strRef>
              <c:f>'DATA BASE'!$M$73</c:f>
              <c:strCache>
                <c:ptCount val="1"/>
                <c:pt idx="0">
                  <c:v>ADSL PERCENTAGE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BASE'!$A$74:$A$82</c:f>
              <c:strCache>
                <c:ptCount val="9"/>
                <c:pt idx="1">
                  <c:v>Apr</c:v>
                </c:pt>
                <c:pt idx="2">
                  <c:v>May</c:v>
                </c:pt>
                <c:pt idx="3">
                  <c:v>Jun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</c:strCache>
            </c:strRef>
          </c:cat>
          <c:val>
            <c:numRef>
              <c:f>'DATA BASE'!$M$74:$M$82</c:f>
              <c:numCache>
                <c:formatCode>0%</c:formatCode>
                <c:ptCount val="9"/>
                <c:pt idx="1">
                  <c:v>1</c:v>
                </c:pt>
                <c:pt idx="2">
                  <c:v>0.16666666666666666</c:v>
                </c:pt>
                <c:pt idx="3">
                  <c:v>1.0909090909090908</c:v>
                </c:pt>
                <c:pt idx="4">
                  <c:v>2.1111111111111112</c:v>
                </c:pt>
                <c:pt idx="5">
                  <c:v>1.68</c:v>
                </c:pt>
                <c:pt idx="6">
                  <c:v>1</c:v>
                </c:pt>
                <c:pt idx="7">
                  <c:v>0.70370370370370372</c:v>
                </c:pt>
                <c:pt idx="8">
                  <c:v>0.76470588235294112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742-4A62-883E-BF7EA98562E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  <c:extLst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8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dirty="0"/>
              <a:t>TOTAL ACTUAL TARGET ACHIEVED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'[egypt bok.xlsx]DATA BASE'!$F$3</c:f>
              <c:strCache>
                <c:ptCount val="1"/>
                <c:pt idx="0">
                  <c:v>Mobile ACH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2CD1-46E9-9621-F9B837F82EF7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BASE'!$A$4:$A$16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BASE'!$F$4:$F$16</c:f>
              <c:numCache>
                <c:formatCode>General</c:formatCode>
                <c:ptCount val="1"/>
                <c:pt idx="0">
                  <c:v>2671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2BE3-4A3A-BCF4-D991A5CD5558}"/>
            </c:ext>
          </c:extLst>
        </c:ser>
        <c:ser>
          <c:idx val="1"/>
          <c:order val="1"/>
          <c:tx>
            <c:strRef>
              <c:f>'[egypt bok.xlsx]DATA BASE'!$I$3</c:f>
              <c:strCache>
                <c:ptCount val="1"/>
                <c:pt idx="0">
                  <c:v>Post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BASE'!$A$4:$A$16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BASE'!$I$4:$I$16</c:f>
              <c:numCache>
                <c:formatCode>General</c:formatCode>
                <c:ptCount val="1"/>
                <c:pt idx="0">
                  <c:v>244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2BE3-4A3A-BCF4-D991A5CD5558}"/>
            </c:ext>
          </c:extLst>
        </c:ser>
        <c:ser>
          <c:idx val="2"/>
          <c:order val="2"/>
          <c:tx>
            <c:strRef>
              <c:f>'[egypt bok.xlsx]DATA BASE'!$L$3</c:f>
              <c:strCache>
                <c:ptCount val="1"/>
                <c:pt idx="0">
                  <c:v>ADSL ACH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BASE'!$A$4:$A$16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BASE'!$L$4:$L$16</c:f>
              <c:numCache>
                <c:formatCode>General</c:formatCode>
                <c:ptCount val="1"/>
                <c:pt idx="0">
                  <c:v>252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2BE3-4A3A-BCF4-D991A5CD5558}"/>
            </c:ext>
          </c:extLst>
        </c:ser>
        <c:ser>
          <c:idx val="3"/>
          <c:order val="3"/>
          <c:tx>
            <c:strRef>
              <c:f>'[egypt bok.xlsx]DATA BASE'!$O$3</c:f>
              <c:strCache>
                <c:ptCount val="1"/>
                <c:pt idx="0">
                  <c:v>Fixed ACH</c:v>
                </c:pt>
              </c:strCache>
            </c:strRef>
          </c:tx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BASE'!$A$4:$A$16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BASE'!$O$4:$O$16</c:f>
              <c:numCache>
                <c:formatCode>General</c:formatCode>
                <c:ptCount val="1"/>
                <c:pt idx="0">
                  <c:v>199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2BE3-4A3A-BCF4-D991A5CD555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851051327"/>
        <c:axId val="1458995647"/>
      </c:barChart>
      <c:catAx>
        <c:axId val="18510513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58995647"/>
        <c:crosses val="autoZero"/>
        <c:auto val="1"/>
        <c:lblAlgn val="ctr"/>
        <c:lblOffset val="100"/>
        <c:noMultiLvlLbl val="0"/>
      </c:catAx>
      <c:valAx>
        <c:axId val="145899564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51051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400" b="1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6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510784836106E-2"/>
          <c:y val="4.1327874015748035E-2"/>
          <c:w val="0.9432644603635072"/>
          <c:h val="0.798907464566929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'DATA BASE'!$N$73</c:f>
              <c:strCache>
                <c:ptCount val="1"/>
                <c:pt idx="0">
                  <c:v>Fixed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BASE'!$A$74:$A$82</c:f>
              <c:strCache>
                <c:ptCount val="9"/>
                <c:pt idx="1">
                  <c:v>Apr</c:v>
                </c:pt>
                <c:pt idx="2">
                  <c:v>May</c:v>
                </c:pt>
                <c:pt idx="3">
                  <c:v>Jun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</c:strCache>
            </c:strRef>
          </c:cat>
          <c:val>
            <c:numRef>
              <c:f>'DATA BASE'!$N$74:$N$82</c:f>
              <c:numCache>
                <c:formatCode>General</c:formatCode>
                <c:ptCount val="9"/>
                <c:pt idx="3">
                  <c:v>9</c:v>
                </c:pt>
                <c:pt idx="4">
                  <c:v>5</c:v>
                </c:pt>
                <c:pt idx="5">
                  <c:v>10</c:v>
                </c:pt>
                <c:pt idx="6">
                  <c:v>10</c:v>
                </c:pt>
                <c:pt idx="7">
                  <c:v>19</c:v>
                </c:pt>
                <c:pt idx="8">
                  <c:v>12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B42B-4674-B02D-1E04BFB0CB42}"/>
            </c:ext>
          </c:extLst>
        </c:ser>
        <c:ser>
          <c:idx val="1"/>
          <c:order val="1"/>
          <c:tx>
            <c:strRef>
              <c:f>'DATA BASE'!$O$73</c:f>
              <c:strCache>
                <c:ptCount val="1"/>
                <c:pt idx="0">
                  <c:v>Fixed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BASE'!$A$74:$A$82</c:f>
              <c:strCache>
                <c:ptCount val="9"/>
                <c:pt idx="1">
                  <c:v>Apr</c:v>
                </c:pt>
                <c:pt idx="2">
                  <c:v>May</c:v>
                </c:pt>
                <c:pt idx="3">
                  <c:v>Jun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</c:strCache>
            </c:strRef>
          </c:cat>
          <c:val>
            <c:numRef>
              <c:f>'DATA BASE'!$O$74:$O$82</c:f>
              <c:numCache>
                <c:formatCode>General</c:formatCode>
                <c:ptCount val="9"/>
                <c:pt idx="3">
                  <c:v>9</c:v>
                </c:pt>
                <c:pt idx="4">
                  <c:v>15</c:v>
                </c:pt>
                <c:pt idx="5">
                  <c:v>53</c:v>
                </c:pt>
                <c:pt idx="6">
                  <c:v>16</c:v>
                </c:pt>
                <c:pt idx="7">
                  <c:v>20</c:v>
                </c:pt>
                <c:pt idx="8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2B-4674-B02D-1E04BFB0CB42}"/>
            </c:ext>
          </c:extLst>
        </c:ser>
        <c:ser>
          <c:idx val="2"/>
          <c:order val="2"/>
          <c:tx>
            <c:strRef>
              <c:f>'DATA BASE'!$P$73</c:f>
              <c:strCache>
                <c:ptCount val="1"/>
                <c:pt idx="0">
                  <c:v>Fixed PERCENTAGE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BASE'!$A$74:$A$82</c:f>
              <c:strCache>
                <c:ptCount val="9"/>
                <c:pt idx="1">
                  <c:v>Apr</c:v>
                </c:pt>
                <c:pt idx="2">
                  <c:v>May</c:v>
                </c:pt>
                <c:pt idx="3">
                  <c:v>Jun</c:v>
                </c:pt>
                <c:pt idx="4">
                  <c:v>Jul</c:v>
                </c:pt>
                <c:pt idx="5">
                  <c:v>Aug</c:v>
                </c:pt>
                <c:pt idx="6">
                  <c:v>Sep</c:v>
                </c:pt>
                <c:pt idx="7">
                  <c:v>Oct</c:v>
                </c:pt>
                <c:pt idx="8">
                  <c:v>Nov</c:v>
                </c:pt>
              </c:strCache>
            </c:strRef>
          </c:cat>
          <c:val>
            <c:numRef>
              <c:f>'DATA BASE'!$P$74:$P$82</c:f>
              <c:numCache>
                <c:formatCode>0%</c:formatCode>
                <c:ptCount val="9"/>
                <c:pt idx="1">
                  <c:v>0</c:v>
                </c:pt>
                <c:pt idx="2">
                  <c:v>0</c:v>
                </c:pt>
                <c:pt idx="3">
                  <c:v>1</c:v>
                </c:pt>
                <c:pt idx="4">
                  <c:v>3</c:v>
                </c:pt>
                <c:pt idx="5">
                  <c:v>5.3</c:v>
                </c:pt>
                <c:pt idx="6">
                  <c:v>1.6</c:v>
                </c:pt>
                <c:pt idx="7">
                  <c:v>1.0526315789473684</c:v>
                </c:pt>
                <c:pt idx="8">
                  <c:v>0.91666666666666663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2B-4674-B02D-1E04BFB0CB4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  <c:extLst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6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80" b="1" i="0" u="none" strike="noStrike" kern="1200" spc="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/>
              <a:t>TOTAL ACTUAL TARGET ACHIEVED</a:t>
            </a:r>
          </a:p>
        </c:rich>
      </c:tx>
      <c:layout>
        <c:manualLayout>
          <c:xMode val="edge"/>
          <c:yMode val="edge"/>
          <c:x val="0.18996272962878905"/>
          <c:y val="6.8710488087927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80" b="1" i="0" u="none" strike="noStrike" kern="1200" spc="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'[egypt bok.xlsx]DATA BASE'!$F$87</c:f>
              <c:strCache>
                <c:ptCount val="1"/>
                <c:pt idx="0">
                  <c:v>Mobile ACH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8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BASE'!$A$88:$A$100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BASE'!$F$88:$F$100</c:f>
              <c:numCache>
                <c:formatCode>General</c:formatCode>
                <c:ptCount val="1"/>
                <c:pt idx="0">
                  <c:v>5615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47FE-414F-BFCF-8877416D6FFB}"/>
            </c:ext>
          </c:extLst>
        </c:ser>
        <c:ser>
          <c:idx val="1"/>
          <c:order val="1"/>
          <c:tx>
            <c:strRef>
              <c:f>'[egypt bok.xlsx]DATA BASE'!$I$87</c:f>
              <c:strCache>
                <c:ptCount val="1"/>
                <c:pt idx="0">
                  <c:v>POST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BASE'!$A$88:$A$100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BASE'!$I$88:$I$100</c:f>
              <c:numCache>
                <c:formatCode>General</c:formatCode>
                <c:ptCount val="1"/>
                <c:pt idx="0">
                  <c:v>168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47FE-414F-BFCF-8877416D6FFB}"/>
            </c:ext>
          </c:extLst>
        </c:ser>
        <c:ser>
          <c:idx val="2"/>
          <c:order val="2"/>
          <c:tx>
            <c:strRef>
              <c:f>'[egypt bok.xlsx]DATA BASE'!$L$87</c:f>
              <c:strCache>
                <c:ptCount val="1"/>
                <c:pt idx="0">
                  <c:v>ADSL  ACH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BASE'!$A$88:$A$100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BASE'!$L$88:$L$100</c:f>
              <c:numCache>
                <c:formatCode>General</c:formatCode>
                <c:ptCount val="1"/>
                <c:pt idx="0">
                  <c:v>129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47FE-414F-BFCF-8877416D6FFB}"/>
            </c:ext>
          </c:extLst>
        </c:ser>
        <c:ser>
          <c:idx val="3"/>
          <c:order val="3"/>
          <c:tx>
            <c:strRef>
              <c:f>'[egypt bok.xlsx]DATA BASE'!$O$87</c:f>
              <c:strCache>
                <c:ptCount val="1"/>
                <c:pt idx="0">
                  <c:v>FIXED  ACH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BASE'!$A$88:$A$100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BASE'!$O$88:$O$100</c:f>
              <c:numCache>
                <c:formatCode>General</c:formatCode>
                <c:ptCount val="1"/>
                <c:pt idx="0">
                  <c:v>100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47FE-414F-BFCF-8877416D6FF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851051327"/>
        <c:axId val="1458995647"/>
      </c:barChart>
      <c:catAx>
        <c:axId val="18510513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58995647"/>
        <c:crosses val="autoZero"/>
        <c:auto val="1"/>
        <c:lblAlgn val="ctr"/>
        <c:lblOffset val="100"/>
        <c:noMultiLvlLbl val="0"/>
      </c:catAx>
      <c:valAx>
        <c:axId val="145899564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51051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400" b="1" i="0" u="none" strike="noStrike" kern="1200" baseline="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6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552790657265401E-2"/>
          <c:y val="9.1672981851055116E-2"/>
          <c:w val="0.96815585680655902"/>
          <c:h val="0.815449172119288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'[egypt bok.xlsx]DATA BASE'!$E$87</c:f>
              <c:strCache>
                <c:ptCount val="1"/>
                <c:pt idx="0">
                  <c:v>Mobile TGT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.20113558361573564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C872-4827-8AFA-388AF39C41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 rtl="0"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BASE'!$A$88:$A$100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BASE'!$E$88:$E$100</c:f>
              <c:numCache>
                <c:formatCode>General</c:formatCode>
                <c:ptCount val="1"/>
                <c:pt idx="0">
                  <c:v>3562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C872-4827-8AFA-388AF39C4130}"/>
            </c:ext>
          </c:extLst>
        </c:ser>
        <c:ser>
          <c:idx val="1"/>
          <c:order val="1"/>
          <c:tx>
            <c:strRef>
              <c:f>'[egypt bok.xlsx]DATA BASE'!$F$87</c:f>
              <c:strCache>
                <c:ptCount val="1"/>
                <c:pt idx="0">
                  <c:v>Mobile ACH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6614194499377381E-3"/>
                  <c:y val="0.19622983767388841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872-4827-8AFA-388AF39C41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BASE'!$A$88:$A$100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BASE'!$F$88:$F$100</c:f>
              <c:numCache>
                <c:formatCode>General</c:formatCode>
                <c:ptCount val="1"/>
                <c:pt idx="0">
                  <c:v>5615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C872-4827-8AFA-388AF39C41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851039807"/>
        <c:axId val="1381916527"/>
        <c:extLst/>
      </c:barChart>
      <c:catAx>
        <c:axId val="1851039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6527"/>
        <c:crosses val="autoZero"/>
        <c:auto val="1"/>
        <c:lblAlgn val="ctr"/>
        <c:lblOffset val="100"/>
        <c:noMultiLvlLbl val="0"/>
      </c:catAx>
      <c:valAx>
        <c:axId val="138191652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51039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6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100" dirty="0"/>
              <a:t>TOTAL MOBILE TGT AND MOBILE ACH</a:t>
            </a:r>
          </a:p>
        </c:rich>
      </c:tx>
      <c:layout>
        <c:manualLayout>
          <c:xMode val="edge"/>
          <c:yMode val="edge"/>
          <c:x val="0.1546713156930227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'[egypt bok.xlsx]DATA BASE'!$E$87</c:f>
              <c:strCache>
                <c:ptCount val="1"/>
                <c:pt idx="0">
                  <c:v>Mobile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BASE'!$A$88:$A$100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BASE'!$E$88:$E$100</c:f>
              <c:numCache>
                <c:formatCode>General</c:formatCode>
                <c:ptCount val="1"/>
                <c:pt idx="0">
                  <c:v>3562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F616-4215-93FC-FCAAD66D3379}"/>
            </c:ext>
          </c:extLst>
        </c:ser>
        <c:ser>
          <c:idx val="1"/>
          <c:order val="1"/>
          <c:tx>
            <c:strRef>
              <c:f>'[egypt bok.xlsx]DATA BASE'!$F$87</c:f>
              <c:strCache>
                <c:ptCount val="1"/>
                <c:pt idx="0">
                  <c:v>Mobile ACH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F616-4215-93FC-FCAAD66D3379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BASE'!$A$88:$A$100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BASE'!$F$88:$F$100</c:f>
              <c:numCache>
                <c:formatCode>General</c:formatCode>
                <c:ptCount val="1"/>
                <c:pt idx="0">
                  <c:v>5615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F616-4215-93FC-FCAAD66D337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184377708975493E-2"/>
          <c:y val="0.88584678856084353"/>
          <c:w val="0.89999990708987831"/>
          <c:h val="7.20024848394006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6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1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POST TGT AND POST ACH</a:t>
            </a:r>
          </a:p>
        </c:rich>
      </c:tx>
      <c:layout>
        <c:manualLayout>
          <c:xMode val="edge"/>
          <c:yMode val="edge"/>
          <c:x val="0.15467119572539112"/>
          <c:y val="1.71881592530323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'[egypt bok.xlsx]DATA BASE'!$H$87</c:f>
              <c:strCache>
                <c:ptCount val="1"/>
                <c:pt idx="0">
                  <c:v>Post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BASE'!$A$88:$A$100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BASE'!$H$88:$H$100</c:f>
              <c:numCache>
                <c:formatCode>General</c:formatCode>
                <c:ptCount val="1"/>
                <c:pt idx="0">
                  <c:v>122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B541-4FDE-97F2-787FB0AE65BA}"/>
            </c:ext>
          </c:extLst>
        </c:ser>
        <c:ser>
          <c:idx val="1"/>
          <c:order val="1"/>
          <c:tx>
            <c:strRef>
              <c:f>'[egypt bok.xlsx]DATA BASE'!$I$87</c:f>
              <c:strCache>
                <c:ptCount val="1"/>
                <c:pt idx="0">
                  <c:v>POST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BASE'!$A$88:$A$100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BASE'!$I$88:$I$100</c:f>
              <c:numCache>
                <c:formatCode>General</c:formatCode>
                <c:ptCount val="1"/>
                <c:pt idx="0">
                  <c:v>168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B541-4FDE-97F2-787FB0AE65B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184377708975493E-2"/>
          <c:y val="0.88584678856084353"/>
          <c:w val="0.82126909769322531"/>
          <c:h val="7.20025092014202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6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1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ADSL TGT AND ADSL ACH</a:t>
            </a:r>
          </a:p>
        </c:rich>
      </c:tx>
      <c:layout>
        <c:manualLayout>
          <c:xMode val="edge"/>
          <c:yMode val="edge"/>
          <c:x val="0.1546713156930227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'[egypt bok.xlsx]DATA BASE'!$K$87</c:f>
              <c:strCache>
                <c:ptCount val="1"/>
                <c:pt idx="0">
                  <c:v>ADSL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BASE'!$A$88:$A$100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BASE'!$K$88:$K$100</c:f>
              <c:numCache>
                <c:formatCode>General</c:formatCode>
                <c:ptCount val="1"/>
                <c:pt idx="0">
                  <c:v>112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6B61-4279-AFBD-A18CAD932D3B}"/>
            </c:ext>
          </c:extLst>
        </c:ser>
        <c:ser>
          <c:idx val="1"/>
          <c:order val="1"/>
          <c:tx>
            <c:strRef>
              <c:f>'[egypt bok.xlsx]DATA BASE'!$L$87</c:f>
              <c:strCache>
                <c:ptCount val="1"/>
                <c:pt idx="0">
                  <c:v>ADSL 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BASE'!$A$88:$A$100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BASE'!$L$88:$L$100</c:f>
              <c:numCache>
                <c:formatCode>General</c:formatCode>
                <c:ptCount val="1"/>
                <c:pt idx="0">
                  <c:v>129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6B61-4279-AFBD-A18CAD932D3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7783508267607165E-2"/>
          <c:y val="0.92799751516059936"/>
          <c:w val="0.87677330580716117"/>
          <c:h val="7.2002488964615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6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1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FIXED TGT AND FIXED ACH</a:t>
            </a:r>
          </a:p>
        </c:rich>
      </c:tx>
      <c:layout>
        <c:manualLayout>
          <c:xMode val="edge"/>
          <c:yMode val="edge"/>
          <c:x val="0.1546713156930227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'[egypt bok.xlsx]DATA BASE'!$N$87</c:f>
              <c:strCache>
                <c:ptCount val="1"/>
                <c:pt idx="0">
                  <c:v>FIXED 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BASE'!$A$88:$A$100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BASE'!$N$88:$N$100</c:f>
              <c:numCache>
                <c:formatCode>General</c:formatCode>
                <c:ptCount val="1"/>
                <c:pt idx="0">
                  <c:v>109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A96-4484-BAD4-2AE0E3E81BFB}"/>
            </c:ext>
          </c:extLst>
        </c:ser>
        <c:ser>
          <c:idx val="1"/>
          <c:order val="1"/>
          <c:tx>
            <c:strRef>
              <c:f>'[egypt bok.xlsx]DATA BASE'!$O$87</c:f>
              <c:strCache>
                <c:ptCount val="1"/>
                <c:pt idx="0">
                  <c:v>FIXED 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BASE'!$A$88:$A$100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BASE'!$O$88:$O$100</c:f>
              <c:numCache>
                <c:formatCode>General</c:formatCode>
                <c:ptCount val="1"/>
                <c:pt idx="0">
                  <c:v>100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A96-4484-BAD4-2AE0E3E81BF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184377708975493E-2"/>
          <c:y val="0.88584678856084353"/>
          <c:w val="0.89999990708987831"/>
          <c:h val="7.20024848394006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6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"/>
          <c:y val="1.293267068031830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>
        <c:manualLayout>
          <c:layoutTarget val="inner"/>
          <c:xMode val="edge"/>
          <c:yMode val="edge"/>
          <c:x val="0.24101033273047295"/>
          <c:y val="6.1671675415511953E-2"/>
          <c:w val="0.63638024041835539"/>
          <c:h val="0.93784348735818246"/>
        </c:manualLayout>
      </c:layout>
      <c:doughnutChart>
        <c:varyColors val="1"/>
        <c:ser>
          <c:idx val="0"/>
          <c:order val="0"/>
          <c:tx>
            <c:strRef>
              <c:f>'[egypt bok.xlsx]DATA BASE'!$F$87</c:f>
              <c:strCache>
                <c:ptCount val="1"/>
                <c:pt idx="0">
                  <c:v>Mobile ACH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AA5A-4CC8-B42B-08852DD1A1B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AA5A-4CC8-B42B-08852DD1A1B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AA5A-4CC8-B42B-08852DD1A1B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AA5A-4CC8-B42B-08852DD1A1B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AA5A-4CC8-B42B-08852DD1A1B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AA5A-4CC8-B42B-08852DD1A1B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AA5A-4CC8-B42B-08852DD1A1B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AA5A-4CC8-B42B-08852DD1A1B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AA5A-4CC8-B42B-08852DD1A1B6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AA5A-4CC8-B42B-08852DD1A1B6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AA5A-4CC8-B42B-08852DD1A1B6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AA5A-4CC8-B42B-08852DD1A1B6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'[egypt bok.xlsx]DATA BASE'!$A$88:$A$100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'[egypt bok.xlsx]DATA BASE'!$F$88:$F$100</c:f>
              <c:numCache>
                <c:formatCode>#,##0</c:formatCode>
                <c:ptCount val="12"/>
                <c:pt idx="1">
                  <c:v>352</c:v>
                </c:pt>
                <c:pt idx="2">
                  <c:v>326</c:v>
                </c:pt>
                <c:pt idx="3">
                  <c:v>459</c:v>
                </c:pt>
                <c:pt idx="4" formatCode="General">
                  <c:v>574</c:v>
                </c:pt>
                <c:pt idx="5" formatCode="General">
                  <c:v>560</c:v>
                </c:pt>
                <c:pt idx="6" formatCode="General">
                  <c:v>619</c:v>
                </c:pt>
                <c:pt idx="7" formatCode="General">
                  <c:v>424</c:v>
                </c:pt>
                <c:pt idx="8" formatCode="General">
                  <c:v>889</c:v>
                </c:pt>
                <c:pt idx="9" formatCode="General">
                  <c:v>584</c:v>
                </c:pt>
                <c:pt idx="10" formatCode="General">
                  <c:v>369</c:v>
                </c:pt>
                <c:pt idx="11" formatCode="General">
                  <c:v>459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18-AA5A-4CC8-B42B-08852DD1A1B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  <c:userShapes r:id="rId4"/>
</c:chartSpace>
</file>

<file path=ppt/charts/chart6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400"/>
              <a:t>Total Percentage </a:t>
            </a:r>
          </a:p>
          <a:p>
            <a:pPr>
              <a:defRPr sz="1400"/>
            </a:pPr>
            <a:r>
              <a:rPr lang="en-US" sz="1400"/>
              <a:t>distribution</a:t>
            </a:r>
          </a:p>
        </c:rich>
      </c:tx>
      <c:layout>
        <c:manualLayout>
          <c:xMode val="edge"/>
          <c:yMode val="edge"/>
          <c:x val="0"/>
          <c:y val="1.97287480110378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>
        <c:manualLayout>
          <c:layoutTarget val="inner"/>
          <c:xMode val="edge"/>
          <c:yMode val="edge"/>
          <c:x val="0.18322503636574661"/>
          <c:y val="5.1518588443861257E-2"/>
          <c:w val="0.75713780342674553"/>
          <c:h val="1"/>
        </c:manualLayout>
      </c:layout>
      <c:doughnutChart>
        <c:varyColors val="1"/>
        <c:ser>
          <c:idx val="12"/>
          <c:order val="12"/>
          <c:tx>
            <c:strRef>
              <c:f>'[egypt bok.xlsx]DATA BASE'!$A$100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9196-43A1-A796-A5F69C6E72E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9196-43A1-A796-A5F69C6E72E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9196-43A1-A796-A5F69C6E72E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9196-43A1-A796-A5F69C6E72EA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'[egypt bok.xlsx]DATA BASE'!$G$87,'[egypt bok.xlsx]DATA BASE'!$J$87,'[egypt bok.xlsx]DATA BASE'!$M$87,'[egypt bok.xlsx]DATA BASE'!$P$87</c:f>
              <c:strCache>
                <c:ptCount val="4"/>
                <c:pt idx="0">
                  <c:v>Mobile PERCENTAGE</c:v>
                </c:pt>
                <c:pt idx="1">
                  <c:v>Mobile PERCENTAGE2</c:v>
                </c:pt>
                <c:pt idx="2">
                  <c:v>ADSL  PERCENTAGE</c:v>
                </c:pt>
                <c:pt idx="3">
                  <c:v>FIXED PERCENTAGE</c:v>
                </c:pt>
              </c:strCache>
            </c:strRef>
          </c:cat>
          <c:val>
            <c:numRef>
              <c:f>'[egypt bok.xlsx]DATA BASE'!$G$100,'[egypt bok.xlsx]DATA BASE'!$J$100,'[egypt bok.xlsx]DATA BASE'!$M$100,'[egypt bok.xlsx]DATA BASE'!$P$100</c:f>
              <c:numCache>
                <c:formatCode>0%</c:formatCode>
                <c:ptCount val="4"/>
                <c:pt idx="0">
                  <c:v>1.5763615946097698</c:v>
                </c:pt>
                <c:pt idx="1">
                  <c:v>1.3770491803278688</c:v>
                </c:pt>
                <c:pt idx="2">
                  <c:v>1.1517857142857142</c:v>
                </c:pt>
                <c:pt idx="3">
                  <c:v>0.91743119266055051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96-43A1-A796-A5F69C6E72E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'[egypt bok.xlsx]DATA BASE'!$A$88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A-9196-43A1-A796-A5F69C6E72EA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C-9196-43A1-A796-A5F69C6E72EA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E-9196-43A1-A796-A5F69C6E72EA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0-9196-43A1-A796-A5F69C6E72EA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'[egypt bok.xlsx]DATA BASE'!$G$87,'[egypt bok.xlsx]DATA BASE'!$J$87,'[egypt bok.xlsx]DATA BASE'!$M$87,'[egypt bok.xlsx]DATA BASE'!$P$87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Mobile PERCENTAGE2</c:v>
                      </c:pt>
                      <c:pt idx="2">
                        <c:v>ADSL 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'[egypt bok.xlsx]DATA BASE'!$G$88,'[egypt bok.xlsx]DATA BASE'!$J$88,'[egypt bok.xlsx]DATA BASE'!$M$88,'[egypt bok.xlsx]DATA BASE'!$P$88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1-9196-43A1-A796-A5F69C6E72EA}"/>
                  </c:ext>
                </c:extLst>
              </c15:ser>
            </c15:filteredPieSeries>
            <c15:filteredPi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BASE'!$A$89</c15:sqref>
                        </c15:formulaRef>
                      </c:ext>
                    </c:extLst>
                    <c:strCache>
                      <c:ptCount val="1"/>
                      <c:pt idx="0">
                        <c:v>Jan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3-9196-43A1-A796-A5F69C6E72EA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5-9196-43A1-A796-A5F69C6E72EA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7-9196-43A1-A796-A5F69C6E72EA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9-9196-43A1-A796-A5F69C6E72EA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BASE'!$G$87,'[egypt bok.xlsx]DATA BASE'!$J$87,'[egypt bok.xlsx]DATA BASE'!$M$87,'[egypt bok.xlsx]DATA BASE'!$P$87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Mobile PERCENTAGE2</c:v>
                      </c:pt>
                      <c:pt idx="2">
                        <c:v>ADSL 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BASE'!$G$89,'[egypt bok.xlsx]DATA BASE'!$J$89,'[egypt bok.xlsx]DATA BASE'!$M$89,'[egypt bok.xlsx]DATA BASE'!$P$89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1.0864197530864197</c:v>
                      </c:pt>
                      <c:pt idx="1">
                        <c:v>1.2222222222222223</c:v>
                      </c:pt>
                      <c:pt idx="2">
                        <c:v>1.2</c:v>
                      </c:pt>
                      <c:pt idx="3">
                        <c:v>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1A-9196-43A1-A796-A5F69C6E72EA}"/>
                  </c:ext>
                </c:extLst>
              </c15:ser>
            </c15:filteredPieSeries>
            <c15:filteredPi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BASE'!$A$90</c15:sqref>
                        </c15:formulaRef>
                      </c:ext>
                    </c:extLst>
                    <c:strCache>
                      <c:ptCount val="1"/>
                      <c:pt idx="0">
                        <c:v>Feb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C-9196-43A1-A796-A5F69C6E72EA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E-9196-43A1-A796-A5F69C6E72EA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20-9196-43A1-A796-A5F69C6E72EA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22-9196-43A1-A796-A5F69C6E72EA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BASE'!$G$87,'[egypt bok.xlsx]DATA BASE'!$J$87,'[egypt bok.xlsx]DATA BASE'!$M$87,'[egypt bok.xlsx]DATA BASE'!$P$87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Mobile PERCENTAGE2</c:v>
                      </c:pt>
                      <c:pt idx="2">
                        <c:v>ADSL 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BASE'!$G$90,'[egypt bok.xlsx]DATA BASE'!$J$90,'[egypt bok.xlsx]DATA BASE'!$M$90,'[egypt bok.xlsx]DATA BASE'!$P$90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1.034920634920635</c:v>
                      </c:pt>
                      <c:pt idx="1">
                        <c:v>1.1000000000000001</c:v>
                      </c:pt>
                      <c:pt idx="2">
                        <c:v>1.1666666666666667</c:v>
                      </c:pt>
                      <c:pt idx="3">
                        <c:v>1.2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3-9196-43A1-A796-A5F69C6E72EA}"/>
                  </c:ext>
                </c:extLst>
              </c15:ser>
            </c15:filteredPieSeries>
            <c15:filteredPi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BASE'!$A$91</c15:sqref>
                        </c15:formulaRef>
                      </c:ext>
                    </c:extLst>
                    <c:strCache>
                      <c:ptCount val="1"/>
                      <c:pt idx="0">
                        <c:v>Mar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25-9196-43A1-A796-A5F69C6E72EA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27-9196-43A1-A796-A5F69C6E72EA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29-9196-43A1-A796-A5F69C6E72EA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2B-9196-43A1-A796-A5F69C6E72EA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BASE'!$G$87,'[egypt bok.xlsx]DATA BASE'!$J$87,'[egypt bok.xlsx]DATA BASE'!$M$87,'[egypt bok.xlsx]DATA BASE'!$P$87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Mobile PERCENTAGE2</c:v>
                      </c:pt>
                      <c:pt idx="2">
                        <c:v>ADSL 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BASE'!$G$91,'[egypt bok.xlsx]DATA BASE'!$J$91,'[egypt bok.xlsx]DATA BASE'!$M$91,'[egypt bok.xlsx]DATA BASE'!$P$91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1.571917808219178</c:v>
                      </c:pt>
                      <c:pt idx="1">
                        <c:v>1.1538461538461537</c:v>
                      </c:pt>
                      <c:pt idx="2">
                        <c:v>0.8571428571428571</c:v>
                      </c:pt>
                      <c:pt idx="3">
                        <c:v>0.5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2C-9196-43A1-A796-A5F69C6E72EA}"/>
                  </c:ext>
                </c:extLst>
              </c15:ser>
            </c15:filteredPieSeries>
            <c15:filteredPi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BASE'!$A$92</c15:sqref>
                        </c15:formulaRef>
                      </c:ext>
                    </c:extLst>
                    <c:strCache>
                      <c:ptCount val="1"/>
                      <c:pt idx="0">
                        <c:v>Apr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2E-9196-43A1-A796-A5F69C6E72EA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30-9196-43A1-A796-A5F69C6E72EA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32-9196-43A1-A796-A5F69C6E72EA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34-9196-43A1-A796-A5F69C6E72EA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BASE'!$G$87,'[egypt bok.xlsx]DATA BASE'!$J$87,'[egypt bok.xlsx]DATA BASE'!$M$87,'[egypt bok.xlsx]DATA BASE'!$P$87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Mobile PERCENTAGE2</c:v>
                      </c:pt>
                      <c:pt idx="2">
                        <c:v>ADSL 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BASE'!$G$92,'[egypt bok.xlsx]DATA BASE'!$J$92,'[egypt bok.xlsx]DATA BASE'!$M$92,'[egypt bok.xlsx]DATA BASE'!$P$92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2.064748201438849</c:v>
                      </c:pt>
                      <c:pt idx="1">
                        <c:v>1</c:v>
                      </c:pt>
                      <c:pt idx="2">
                        <c:v>1.1666666666666667</c:v>
                      </c:pt>
                      <c:pt idx="3">
                        <c:v>0.6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5-9196-43A1-A796-A5F69C6E72EA}"/>
                  </c:ext>
                </c:extLst>
              </c15:ser>
            </c15:filteredPieSeries>
            <c15:filteredPi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BASE'!$A$93</c15:sqref>
                        </c15:formulaRef>
                      </c:ext>
                    </c:extLst>
                    <c:strCache>
                      <c:ptCount val="1"/>
                      <c:pt idx="0">
                        <c:v>May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37-9196-43A1-A796-A5F69C6E72EA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39-9196-43A1-A796-A5F69C6E72EA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3B-9196-43A1-A796-A5F69C6E72EA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3D-9196-43A1-A796-A5F69C6E72EA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BASE'!$G$87,'[egypt bok.xlsx]DATA BASE'!$J$87,'[egypt bok.xlsx]DATA BASE'!$M$87,'[egypt bok.xlsx]DATA BASE'!$P$87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Mobile PERCENTAGE2</c:v>
                      </c:pt>
                      <c:pt idx="2">
                        <c:v>ADSL 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BASE'!$G$93,'[egypt bok.xlsx]DATA BASE'!$J$93,'[egypt bok.xlsx]DATA BASE'!$M$93,'[egypt bok.xlsx]DATA BASE'!$P$93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1.2756264236902051</c:v>
                      </c:pt>
                      <c:pt idx="1">
                        <c:v>1.7</c:v>
                      </c:pt>
                      <c:pt idx="2">
                        <c:v>0.9</c:v>
                      </c:pt>
                      <c:pt idx="3">
                        <c:v>1.6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3E-9196-43A1-A796-A5F69C6E72EA}"/>
                  </c:ext>
                </c:extLst>
              </c15:ser>
            </c15:filteredPieSeries>
            <c15:filteredPi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BASE'!$A$94</c15:sqref>
                        </c15:formulaRef>
                      </c:ext>
                    </c:extLst>
                    <c:strCache>
                      <c:ptCount val="1"/>
                      <c:pt idx="0">
                        <c:v>Jun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40-9196-43A1-A796-A5F69C6E72EA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42-9196-43A1-A796-A5F69C6E72EA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44-9196-43A1-A796-A5F69C6E72EA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46-9196-43A1-A796-A5F69C6E72EA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BASE'!$G$87,'[egypt bok.xlsx]DATA BASE'!$J$87,'[egypt bok.xlsx]DATA BASE'!$M$87,'[egypt bok.xlsx]DATA BASE'!$P$87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Mobile PERCENTAGE2</c:v>
                      </c:pt>
                      <c:pt idx="2">
                        <c:v>ADSL 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BASE'!$G$94,'[egypt bok.xlsx]DATA BASE'!$J$94,'[egypt bok.xlsx]DATA BASE'!$M$94,'[egypt bok.xlsx]DATA BASE'!$P$94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1.5436408977556109</c:v>
                      </c:pt>
                      <c:pt idx="1">
                        <c:v>1.3888888888888888</c:v>
                      </c:pt>
                      <c:pt idx="2">
                        <c:v>0.75</c:v>
                      </c:pt>
                      <c:pt idx="3">
                        <c:v>0.33333333333333331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47-9196-43A1-A796-A5F69C6E72EA}"/>
                  </c:ext>
                </c:extLst>
              </c15:ser>
            </c15:filteredPieSeries>
            <c15:filteredPi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BASE'!$A$95</c15:sqref>
                        </c15:formulaRef>
                      </c:ext>
                    </c:extLst>
                    <c:strCache>
                      <c:ptCount val="1"/>
                      <c:pt idx="0">
                        <c:v>Jul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49-9196-43A1-A796-A5F69C6E72EA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4B-9196-43A1-A796-A5F69C6E72EA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4D-9196-43A1-A796-A5F69C6E72EA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4F-9196-43A1-A796-A5F69C6E72EA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BASE'!$G$87,'[egypt bok.xlsx]DATA BASE'!$J$87,'[egypt bok.xlsx]DATA BASE'!$M$87,'[egypt bok.xlsx]DATA BASE'!$P$87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Mobile PERCENTAGE2</c:v>
                      </c:pt>
                      <c:pt idx="2">
                        <c:v>ADSL 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BASE'!$G$95,'[egypt bok.xlsx]DATA BASE'!$J$95,'[egypt bok.xlsx]DATA BASE'!$M$95,'[egypt bok.xlsx]DATA BASE'!$P$95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1.5088967971530249</c:v>
                      </c:pt>
                      <c:pt idx="1">
                        <c:v>1.2857142857142858</c:v>
                      </c:pt>
                      <c:pt idx="2">
                        <c:v>1.3333333333333333</c:v>
                      </c:pt>
                      <c:pt idx="3">
                        <c:v>1.0833333333333333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0-9196-43A1-A796-A5F69C6E72EA}"/>
                  </c:ext>
                </c:extLst>
              </c15:ser>
            </c15:filteredPieSeries>
            <c15:filteredPi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BASE'!$A$96</c15:sqref>
                        </c15:formulaRef>
                      </c:ext>
                    </c:extLst>
                    <c:strCache>
                      <c:ptCount val="1"/>
                      <c:pt idx="0">
                        <c:v>Aug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52-9196-43A1-A796-A5F69C6E72EA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54-9196-43A1-A796-A5F69C6E72EA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56-9196-43A1-A796-A5F69C6E72EA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58-9196-43A1-A796-A5F69C6E72EA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BASE'!$G$87,'[egypt bok.xlsx]DATA BASE'!$J$87,'[egypt bok.xlsx]DATA BASE'!$M$87,'[egypt bok.xlsx]DATA BASE'!$P$87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Mobile PERCENTAGE2</c:v>
                      </c:pt>
                      <c:pt idx="2">
                        <c:v>ADSL 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BASE'!$G$96,'[egypt bok.xlsx]DATA BASE'!$J$96,'[egypt bok.xlsx]DATA BASE'!$M$96,'[egypt bok.xlsx]DATA BASE'!$P$96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2.9339933993399341</c:v>
                      </c:pt>
                      <c:pt idx="1">
                        <c:v>1.2</c:v>
                      </c:pt>
                      <c:pt idx="2">
                        <c:v>1.6428571428571428</c:v>
                      </c:pt>
                      <c:pt idx="3">
                        <c:v>1.5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59-9196-43A1-A796-A5F69C6E72EA}"/>
                  </c:ext>
                </c:extLst>
              </c15:ser>
            </c15:filteredPieSeries>
            <c15:filteredPi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BASE'!$A$97</c15:sqref>
                        </c15:formulaRef>
                      </c:ext>
                    </c:extLst>
                    <c:strCache>
                      <c:ptCount val="1"/>
                      <c:pt idx="0">
                        <c:v>Sep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5B-9196-43A1-A796-A5F69C6E72EA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5D-9196-43A1-A796-A5F69C6E72EA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5F-9196-43A1-A796-A5F69C6E72EA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61-9196-43A1-A796-A5F69C6E72EA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BASE'!$G$87,'[egypt bok.xlsx]DATA BASE'!$J$87,'[egypt bok.xlsx]DATA BASE'!$M$87,'[egypt bok.xlsx]DATA BASE'!$P$87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Mobile PERCENTAGE2</c:v>
                      </c:pt>
                      <c:pt idx="2">
                        <c:v>ADSL 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BASE'!$G$97,'[egypt bok.xlsx]DATA BASE'!$J$97,'[egypt bok.xlsx]DATA BASE'!$M$97,'[egypt bok.xlsx]DATA BASE'!$P$97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1.9273927392739274</c:v>
                      </c:pt>
                      <c:pt idx="1">
                        <c:v>1.5</c:v>
                      </c:pt>
                      <c:pt idx="2">
                        <c:v>1.2</c:v>
                      </c:pt>
                      <c:pt idx="3">
                        <c:v>1.3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2-9196-43A1-A796-A5F69C6E72EA}"/>
                  </c:ext>
                </c:extLst>
              </c15:ser>
            </c15:filteredPieSeries>
            <c15:filteredPi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BASE'!$A$98</c15:sqref>
                        </c15:formulaRef>
                      </c:ext>
                    </c:extLst>
                    <c:strCache>
                      <c:ptCount val="1"/>
                      <c:pt idx="0">
                        <c:v>Oct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64-9196-43A1-A796-A5F69C6E72EA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66-9196-43A1-A796-A5F69C6E72EA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68-9196-43A1-A796-A5F69C6E72EA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6A-9196-43A1-A796-A5F69C6E72EA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BASE'!$G$87,'[egypt bok.xlsx]DATA BASE'!$J$87,'[egypt bok.xlsx]DATA BASE'!$M$87,'[egypt bok.xlsx]DATA BASE'!$P$87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Mobile PERCENTAGE2</c:v>
                      </c:pt>
                      <c:pt idx="2">
                        <c:v>ADSL 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BASE'!$G$98,'[egypt bok.xlsx]DATA BASE'!$J$98,'[egypt bok.xlsx]DATA BASE'!$M$98,'[egypt bok.xlsx]DATA BASE'!$P$98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1.1319018404907975</c:v>
                      </c:pt>
                      <c:pt idx="1">
                        <c:v>1.8</c:v>
                      </c:pt>
                      <c:pt idx="2">
                        <c:v>1</c:v>
                      </c:pt>
                      <c:pt idx="3">
                        <c:v>0.73333333333333328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6B-9196-43A1-A796-A5F69C6E72EA}"/>
                  </c:ext>
                </c:extLst>
              </c15:ser>
            </c15:filteredPieSeries>
            <c15:filteredPi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BASE'!$A$99</c15:sqref>
                        </c15:formulaRef>
                      </c:ext>
                    </c:extLst>
                    <c:strCache>
                      <c:ptCount val="1"/>
                      <c:pt idx="0">
                        <c:v>Nov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6D-9196-43A1-A796-A5F69C6E72EA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6F-9196-43A1-A796-A5F69C6E72EA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71-9196-43A1-A796-A5F69C6E72EA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73-9196-43A1-A796-A5F69C6E72EA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BASE'!$G$87,'[egypt bok.xlsx]DATA BASE'!$J$87,'[egypt bok.xlsx]DATA BASE'!$M$87,'[egypt bok.xlsx]DATA BASE'!$P$87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Mobile PERCENTAGE2</c:v>
                      </c:pt>
                      <c:pt idx="2">
                        <c:v>ADSL 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BASE'!$G$99,'[egypt bok.xlsx]DATA BASE'!$J$99,'[egypt bok.xlsx]DATA BASE'!$M$99,'[egypt bok.xlsx]DATA BASE'!$P$99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1.53</c:v>
                      </c:pt>
                      <c:pt idx="1">
                        <c:v>2.4</c:v>
                      </c:pt>
                      <c:pt idx="2">
                        <c:v>1.3</c:v>
                      </c:pt>
                      <c:pt idx="3">
                        <c:v>0.69230769230769229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74-9196-43A1-A796-A5F69C6E72EA}"/>
                  </c:ext>
                </c:extLst>
              </c15:ser>
            </c15:filteredPieSeries>
          </c:ext>
        </c:extLst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3.2490829950604018E-2"/>
          <c:y val="0.69659674261644611"/>
          <c:w val="0.30776144305881148"/>
          <c:h val="0.2277320807261585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24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6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51078120828073E-2"/>
          <c:y val="4.5153702618074859E-2"/>
          <c:w val="0.9432644603635072"/>
          <c:h val="0.798907464566929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'[egypt bok.xlsx]DATA BASE'!$E$87</c:f>
              <c:strCache>
                <c:ptCount val="1"/>
                <c:pt idx="0">
                  <c:v>Mobile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BASE'!$A$88:$A$99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'[egypt bok.xlsx]DATA BASE'!$E$88:$E$99</c:f>
              <c:numCache>
                <c:formatCode>#,##0</c:formatCode>
                <c:ptCount val="12"/>
                <c:pt idx="1">
                  <c:v>324</c:v>
                </c:pt>
                <c:pt idx="2">
                  <c:v>315</c:v>
                </c:pt>
                <c:pt idx="3">
                  <c:v>292</c:v>
                </c:pt>
                <c:pt idx="4">
                  <c:v>278</c:v>
                </c:pt>
                <c:pt idx="5">
                  <c:v>439</c:v>
                </c:pt>
                <c:pt idx="6">
                  <c:v>401</c:v>
                </c:pt>
                <c:pt idx="7">
                  <c:v>281</c:v>
                </c:pt>
                <c:pt idx="8" formatCode="General">
                  <c:v>303</c:v>
                </c:pt>
                <c:pt idx="9" formatCode="General">
                  <c:v>303</c:v>
                </c:pt>
                <c:pt idx="10" formatCode="General">
                  <c:v>326</c:v>
                </c:pt>
                <c:pt idx="11" formatCode="General">
                  <c:v>300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C743-4A8E-A0B1-E60D66C116C2}"/>
            </c:ext>
          </c:extLst>
        </c:ser>
        <c:ser>
          <c:idx val="1"/>
          <c:order val="1"/>
          <c:tx>
            <c:strRef>
              <c:f>'[egypt bok.xlsx]DATA BASE'!$F$87</c:f>
              <c:strCache>
                <c:ptCount val="1"/>
                <c:pt idx="0">
                  <c:v>Mobile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BASE'!$A$88:$A$99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'[egypt bok.xlsx]DATA BASE'!$F$88:$F$99</c:f>
              <c:numCache>
                <c:formatCode>#,##0</c:formatCode>
                <c:ptCount val="12"/>
                <c:pt idx="1">
                  <c:v>352</c:v>
                </c:pt>
                <c:pt idx="2">
                  <c:v>326</c:v>
                </c:pt>
                <c:pt idx="3">
                  <c:v>459</c:v>
                </c:pt>
                <c:pt idx="4" formatCode="General">
                  <c:v>574</c:v>
                </c:pt>
                <c:pt idx="5" formatCode="General">
                  <c:v>560</c:v>
                </c:pt>
                <c:pt idx="6" formatCode="General">
                  <c:v>619</c:v>
                </c:pt>
                <c:pt idx="7" formatCode="General">
                  <c:v>424</c:v>
                </c:pt>
                <c:pt idx="8" formatCode="General">
                  <c:v>889</c:v>
                </c:pt>
                <c:pt idx="9" formatCode="General">
                  <c:v>584</c:v>
                </c:pt>
                <c:pt idx="10" formatCode="General">
                  <c:v>369</c:v>
                </c:pt>
                <c:pt idx="11" formatCode="General">
                  <c:v>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43-4A8E-A0B1-E60D66C116C2}"/>
            </c:ext>
          </c:extLst>
        </c:ser>
        <c:ser>
          <c:idx val="2"/>
          <c:order val="2"/>
          <c:tx>
            <c:strRef>
              <c:f>'[egypt bok.xlsx]DATA BASE'!$G$87</c:f>
              <c:strCache>
                <c:ptCount val="1"/>
                <c:pt idx="0">
                  <c:v>Mobile PERCENTAGE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BASE'!$A$88:$A$99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'[egypt bok.xlsx]DATA BASE'!$G$88:$G$99</c:f>
              <c:numCache>
                <c:formatCode>0%</c:formatCode>
                <c:ptCount val="12"/>
                <c:pt idx="1">
                  <c:v>1.0864197530864197</c:v>
                </c:pt>
                <c:pt idx="2">
                  <c:v>1.034920634920635</c:v>
                </c:pt>
                <c:pt idx="3">
                  <c:v>1.571917808219178</c:v>
                </c:pt>
                <c:pt idx="4">
                  <c:v>2.064748201438849</c:v>
                </c:pt>
                <c:pt idx="5">
                  <c:v>1.2756264236902051</c:v>
                </c:pt>
                <c:pt idx="6">
                  <c:v>1.5436408977556109</c:v>
                </c:pt>
                <c:pt idx="7">
                  <c:v>1.5088967971530249</c:v>
                </c:pt>
                <c:pt idx="8">
                  <c:v>2.9339933993399341</c:v>
                </c:pt>
                <c:pt idx="9">
                  <c:v>1.9273927392739274</c:v>
                </c:pt>
                <c:pt idx="10">
                  <c:v>1.1319018404907975</c:v>
                </c:pt>
                <c:pt idx="11">
                  <c:v>1.53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43-4A8E-A0B1-E60D66C116C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  <c:extLst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1844312143908843E-2"/>
          <c:y val="9.1672955777539103E-2"/>
          <c:w val="0.96815585680655902"/>
          <c:h val="0.815449172119288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'[egypt bok.xlsx]DATA BASE'!$E$3</c:f>
              <c:strCache>
                <c:ptCount val="1"/>
                <c:pt idx="0">
                  <c:v>Mobile TGT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5.0925337632079971E-17"/>
                  <c:y val="0.15740740740740741"/>
                </c:manualLayout>
              </c:layout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 algn="ctr" rtl="0">
                    <a:defRPr sz="2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haroni" panose="02010803020104030203" pitchFamily="2" charset="-79"/>
                      <a:ea typeface="+mn-ea"/>
                      <a:cs typeface="Aharoni" panose="02010803020104030203" pitchFamily="2" charset="-79"/>
                    </a:defRPr>
                  </a:pPr>
                  <a:endParaRPr lang="en-PK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914-48DF-85E4-32A2260AAE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 rtl="0"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BASE'!$A$4:$A$16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BASE'!$E$4:$E$16</c:f>
              <c:numCache>
                <c:formatCode>General</c:formatCode>
                <c:ptCount val="1"/>
                <c:pt idx="0">
                  <c:v>2330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1914-48DF-85E4-32A2260AAE4F}"/>
            </c:ext>
          </c:extLst>
        </c:ser>
        <c:ser>
          <c:idx val="1"/>
          <c:order val="1"/>
          <c:tx>
            <c:strRef>
              <c:f>'[egypt bok.xlsx]DATA BASE'!$F$3</c:f>
              <c:strCache>
                <c:ptCount val="1"/>
                <c:pt idx="0">
                  <c:v>Mobile ACH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0185067526415994E-16"/>
                  <c:y val="0.14351851851851852"/>
                </c:manualLayout>
              </c:layout>
              <c:spPr>
                <a:solidFill>
                  <a:schemeClr val="bg1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8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Aharoni" panose="02010803020104030203" pitchFamily="2" charset="-79"/>
                      <a:ea typeface="+mn-ea"/>
                      <a:cs typeface="Aharoni" panose="02010803020104030203" pitchFamily="2" charset="-79"/>
                    </a:defRPr>
                  </a:pPr>
                  <a:endParaRPr lang="en-PK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914-48DF-85E4-32A2260AAE4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BASE'!$A$4:$A$16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BASE'!$F$4:$F$16</c:f>
              <c:numCache>
                <c:formatCode>General</c:formatCode>
                <c:ptCount val="1"/>
                <c:pt idx="0">
                  <c:v>2671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1914-48DF-85E4-32A2260AAE4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851039807"/>
        <c:axId val="1381916527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'[egypt bok.xlsx]DATA BASE'!$G$3</c15:sqref>
                        </c15:formulaRef>
                      </c:ext>
                    </c:extLst>
                    <c:strCache>
                      <c:ptCount val="1"/>
                      <c:pt idx="0">
                        <c:v>Mobile PERCENTAGE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'[egypt bok.xlsx]DATA BASE'!$A$4:$A$16</c15:sqref>
                        </c15:formulaRef>
                      </c:ext>
                    </c:extLst>
                    <c:strCache>
                      <c:ptCount val="1"/>
                      <c:pt idx="0">
                        <c:v>Total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'[egypt bok.xlsx]DATA BASE'!$G$4:$G$16</c15:sqref>
                        </c15:formulaRef>
                      </c:ext>
                    </c:extLst>
                    <c:numCache>
                      <c:formatCode>0%</c:formatCode>
                      <c:ptCount val="1"/>
                      <c:pt idx="0">
                        <c:v>1.1463519313304722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4-1914-48DF-85E4-32A2260AAE4F}"/>
                  </c:ext>
                </c:extLst>
              </c15:ser>
            </c15:filteredBarSeries>
          </c:ext>
        </c:extLst>
      </c:barChart>
      <c:catAx>
        <c:axId val="1851039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6527"/>
        <c:crosses val="autoZero"/>
        <c:auto val="1"/>
        <c:lblAlgn val="ctr"/>
        <c:lblOffset val="100"/>
        <c:noMultiLvlLbl val="0"/>
      </c:catAx>
      <c:valAx>
        <c:axId val="138191652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51039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7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51078120828073E-2"/>
          <c:y val="4.5153702618074859E-2"/>
          <c:w val="0.9432644603635072"/>
          <c:h val="0.798907464566929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'[egypt bok.xlsx]DATA BASE'!$H$87</c:f>
              <c:strCache>
                <c:ptCount val="1"/>
                <c:pt idx="0">
                  <c:v>Post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BASE'!$A$88:$A$99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'[egypt bok.xlsx]DATA BASE'!$H$88:$H$99</c:f>
              <c:numCache>
                <c:formatCode>General</c:formatCode>
                <c:ptCount val="12"/>
                <c:pt idx="1">
                  <c:v>9</c:v>
                </c:pt>
                <c:pt idx="2" formatCode="#,##0">
                  <c:v>10</c:v>
                </c:pt>
                <c:pt idx="3" formatCode="#,##0">
                  <c:v>13</c:v>
                </c:pt>
                <c:pt idx="4">
                  <c:v>15</c:v>
                </c:pt>
                <c:pt idx="5">
                  <c:v>20</c:v>
                </c:pt>
                <c:pt idx="6">
                  <c:v>18</c:v>
                </c:pt>
                <c:pt idx="7">
                  <c:v>7</c:v>
                </c:pt>
                <c:pt idx="8">
                  <c:v>10</c:v>
                </c:pt>
                <c:pt idx="9">
                  <c:v>10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92EE-4735-94CF-2DAA1AAF1AAA}"/>
            </c:ext>
          </c:extLst>
        </c:ser>
        <c:ser>
          <c:idx val="1"/>
          <c:order val="1"/>
          <c:tx>
            <c:strRef>
              <c:f>'[egypt bok.xlsx]DATA BASE'!$I$87</c:f>
              <c:strCache>
                <c:ptCount val="1"/>
                <c:pt idx="0">
                  <c:v>POST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BASE'!$A$88:$A$99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'[egypt bok.xlsx]DATA BASE'!$I$88:$I$99</c:f>
              <c:numCache>
                <c:formatCode>General</c:formatCode>
                <c:ptCount val="12"/>
                <c:pt idx="1">
                  <c:v>11</c:v>
                </c:pt>
                <c:pt idx="2">
                  <c:v>11</c:v>
                </c:pt>
                <c:pt idx="3">
                  <c:v>15</c:v>
                </c:pt>
                <c:pt idx="4">
                  <c:v>15</c:v>
                </c:pt>
                <c:pt idx="5">
                  <c:v>34</c:v>
                </c:pt>
                <c:pt idx="6">
                  <c:v>25</c:v>
                </c:pt>
                <c:pt idx="7">
                  <c:v>9</c:v>
                </c:pt>
                <c:pt idx="8">
                  <c:v>12</c:v>
                </c:pt>
                <c:pt idx="9">
                  <c:v>15</c:v>
                </c:pt>
                <c:pt idx="10">
                  <c:v>9</c:v>
                </c:pt>
                <c:pt idx="11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EE-4735-94CF-2DAA1AAF1AAA}"/>
            </c:ext>
          </c:extLst>
        </c:ser>
        <c:ser>
          <c:idx val="2"/>
          <c:order val="2"/>
          <c:tx>
            <c:strRef>
              <c:f>'[egypt bok.xlsx]DATA BASE'!$J$87</c:f>
              <c:strCache>
                <c:ptCount val="1"/>
                <c:pt idx="0">
                  <c:v>Mobile PERCENTAGE2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BASE'!$A$88:$A$99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'[egypt bok.xlsx]DATA BASE'!$J$88:$J$99</c:f>
              <c:numCache>
                <c:formatCode>0%</c:formatCode>
                <c:ptCount val="12"/>
                <c:pt idx="1">
                  <c:v>1.2222222222222223</c:v>
                </c:pt>
                <c:pt idx="2">
                  <c:v>1.1000000000000001</c:v>
                </c:pt>
                <c:pt idx="3">
                  <c:v>1.1538461538461537</c:v>
                </c:pt>
                <c:pt idx="4">
                  <c:v>1</c:v>
                </c:pt>
                <c:pt idx="5">
                  <c:v>1.7</c:v>
                </c:pt>
                <c:pt idx="6">
                  <c:v>1.3888888888888888</c:v>
                </c:pt>
                <c:pt idx="7">
                  <c:v>1.2857142857142858</c:v>
                </c:pt>
                <c:pt idx="8">
                  <c:v>1.2</c:v>
                </c:pt>
                <c:pt idx="9">
                  <c:v>1.5</c:v>
                </c:pt>
                <c:pt idx="10">
                  <c:v>1.8</c:v>
                </c:pt>
                <c:pt idx="11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EE-4735-94CF-2DAA1AAF1AA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  <c:extLst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7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51078120828073E-2"/>
          <c:y val="4.5153702618074859E-2"/>
          <c:w val="0.9432644603635072"/>
          <c:h val="0.798907464566929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'[egypt bok.xlsx]DATA BASE'!$K$87</c:f>
              <c:strCache>
                <c:ptCount val="1"/>
                <c:pt idx="0">
                  <c:v>ADSL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BASE'!$A$88:$A$99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'[egypt bok.xlsx]DATA BASE'!$K$88:$K$99</c:f>
              <c:numCache>
                <c:formatCode>General</c:formatCode>
                <c:ptCount val="12"/>
                <c:pt idx="1">
                  <c:v>5</c:v>
                </c:pt>
                <c:pt idx="2" formatCode="#,##0">
                  <c:v>6</c:v>
                </c:pt>
                <c:pt idx="3" formatCode="#,##0">
                  <c:v>7</c:v>
                </c:pt>
                <c:pt idx="4">
                  <c:v>6</c:v>
                </c:pt>
                <c:pt idx="5">
                  <c:v>10</c:v>
                </c:pt>
                <c:pt idx="6">
                  <c:v>12</c:v>
                </c:pt>
                <c:pt idx="7">
                  <c:v>12</c:v>
                </c:pt>
                <c:pt idx="8">
                  <c:v>14</c:v>
                </c:pt>
                <c:pt idx="9">
                  <c:v>15</c:v>
                </c:pt>
                <c:pt idx="10">
                  <c:v>15</c:v>
                </c:pt>
                <c:pt idx="11">
                  <c:v>10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25BD-40C8-A9B2-6668A4C9D002}"/>
            </c:ext>
          </c:extLst>
        </c:ser>
        <c:ser>
          <c:idx val="1"/>
          <c:order val="1"/>
          <c:tx>
            <c:strRef>
              <c:f>'[egypt bok.xlsx]DATA BASE'!$L$87</c:f>
              <c:strCache>
                <c:ptCount val="1"/>
                <c:pt idx="0">
                  <c:v>ADSL 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BASE'!$A$88:$A$99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'[egypt bok.xlsx]DATA BASE'!$L$88:$L$99</c:f>
              <c:numCache>
                <c:formatCode>General</c:formatCode>
                <c:ptCount val="12"/>
                <c:pt idx="1">
                  <c:v>6</c:v>
                </c:pt>
                <c:pt idx="2" formatCode="#,##0">
                  <c:v>7</c:v>
                </c:pt>
                <c:pt idx="3" formatCode="#,##0">
                  <c:v>6</c:v>
                </c:pt>
                <c:pt idx="4">
                  <c:v>7</c:v>
                </c:pt>
                <c:pt idx="5">
                  <c:v>9</c:v>
                </c:pt>
                <c:pt idx="6">
                  <c:v>9</c:v>
                </c:pt>
                <c:pt idx="7">
                  <c:v>16</c:v>
                </c:pt>
                <c:pt idx="8">
                  <c:v>23</c:v>
                </c:pt>
                <c:pt idx="9">
                  <c:v>18</c:v>
                </c:pt>
                <c:pt idx="10">
                  <c:v>15</c:v>
                </c:pt>
                <c:pt idx="11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BD-40C8-A9B2-6668A4C9D002}"/>
            </c:ext>
          </c:extLst>
        </c:ser>
        <c:ser>
          <c:idx val="2"/>
          <c:order val="2"/>
          <c:tx>
            <c:strRef>
              <c:f>'[egypt bok.xlsx]DATA BASE'!$M$87</c:f>
              <c:strCache>
                <c:ptCount val="1"/>
                <c:pt idx="0">
                  <c:v>ADSL  PERCENTAGE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BASE'!$A$88:$A$99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'[egypt bok.xlsx]DATA BASE'!$M$88:$M$99</c:f>
              <c:numCache>
                <c:formatCode>0%</c:formatCode>
                <c:ptCount val="12"/>
                <c:pt idx="1">
                  <c:v>1.2</c:v>
                </c:pt>
                <c:pt idx="2">
                  <c:v>1.1666666666666667</c:v>
                </c:pt>
                <c:pt idx="3">
                  <c:v>0.8571428571428571</c:v>
                </c:pt>
                <c:pt idx="4">
                  <c:v>1.1666666666666667</c:v>
                </c:pt>
                <c:pt idx="5">
                  <c:v>0.9</c:v>
                </c:pt>
                <c:pt idx="6">
                  <c:v>0.75</c:v>
                </c:pt>
                <c:pt idx="7">
                  <c:v>1.3333333333333333</c:v>
                </c:pt>
                <c:pt idx="8">
                  <c:v>1.6428571428571428</c:v>
                </c:pt>
                <c:pt idx="9">
                  <c:v>1.2</c:v>
                </c:pt>
                <c:pt idx="10">
                  <c:v>1</c:v>
                </c:pt>
                <c:pt idx="11">
                  <c:v>1.3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D-40C8-A9B2-6668A4C9D00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  <c:extLst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7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51078120828073E-2"/>
          <c:y val="4.5153702618074859E-2"/>
          <c:w val="0.9432644603635072"/>
          <c:h val="0.798907464566929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'[egypt bok.xlsx]DATA BASE'!$N$87</c:f>
              <c:strCache>
                <c:ptCount val="1"/>
                <c:pt idx="0">
                  <c:v>FIXED 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BASE'!$A$88:$A$99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'[egypt bok.xlsx]DATA BASE'!$N$88:$N$99</c:f>
              <c:numCache>
                <c:formatCode>General</c:formatCode>
                <c:ptCount val="12"/>
                <c:pt idx="1">
                  <c:v>5</c:v>
                </c:pt>
                <c:pt idx="2" formatCode="#,##0">
                  <c:v>5</c:v>
                </c:pt>
                <c:pt idx="3" formatCode="#,##0">
                  <c:v>6</c:v>
                </c:pt>
                <c:pt idx="4">
                  <c:v>5</c:v>
                </c:pt>
                <c:pt idx="5">
                  <c:v>10</c:v>
                </c:pt>
                <c:pt idx="6">
                  <c:v>18</c:v>
                </c:pt>
                <c:pt idx="7">
                  <c:v>12</c:v>
                </c:pt>
                <c:pt idx="8">
                  <c:v>10</c:v>
                </c:pt>
                <c:pt idx="9">
                  <c:v>10</c:v>
                </c:pt>
                <c:pt idx="10">
                  <c:v>15</c:v>
                </c:pt>
                <c:pt idx="11">
                  <c:v>13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9A5E-4038-AF51-15917851BAC0}"/>
            </c:ext>
          </c:extLst>
        </c:ser>
        <c:ser>
          <c:idx val="1"/>
          <c:order val="1"/>
          <c:tx>
            <c:strRef>
              <c:f>'[egypt bok.xlsx]DATA BASE'!$O$87</c:f>
              <c:strCache>
                <c:ptCount val="1"/>
                <c:pt idx="0">
                  <c:v>FIXED 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BASE'!$A$88:$A$99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'[egypt bok.xlsx]DATA BASE'!$O$88:$O$99</c:f>
              <c:numCache>
                <c:formatCode>General</c:formatCode>
                <c:ptCount val="12"/>
                <c:pt idx="1">
                  <c:v>5</c:v>
                </c:pt>
                <c:pt idx="2" formatCode="#,##0">
                  <c:v>6</c:v>
                </c:pt>
                <c:pt idx="3" formatCode="#,##0">
                  <c:v>3</c:v>
                </c:pt>
                <c:pt idx="4">
                  <c:v>3</c:v>
                </c:pt>
                <c:pt idx="5">
                  <c:v>16</c:v>
                </c:pt>
                <c:pt idx="6">
                  <c:v>6</c:v>
                </c:pt>
                <c:pt idx="7">
                  <c:v>13</c:v>
                </c:pt>
                <c:pt idx="8">
                  <c:v>15</c:v>
                </c:pt>
                <c:pt idx="9">
                  <c:v>13</c:v>
                </c:pt>
                <c:pt idx="10">
                  <c:v>11</c:v>
                </c:pt>
                <c:pt idx="11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A5E-4038-AF51-15917851BAC0}"/>
            </c:ext>
          </c:extLst>
        </c:ser>
        <c:ser>
          <c:idx val="2"/>
          <c:order val="2"/>
          <c:tx>
            <c:strRef>
              <c:f>'[egypt bok.xlsx]DATA BASE'!$P$87</c:f>
              <c:strCache>
                <c:ptCount val="1"/>
                <c:pt idx="0">
                  <c:v>FIXED PERCENTAGE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BASE'!$A$88:$A$99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'[egypt bok.xlsx]DATA BASE'!$P$88:$P$99</c:f>
              <c:numCache>
                <c:formatCode>0%</c:formatCode>
                <c:ptCount val="12"/>
                <c:pt idx="1">
                  <c:v>1</c:v>
                </c:pt>
                <c:pt idx="2">
                  <c:v>1.2</c:v>
                </c:pt>
                <c:pt idx="3">
                  <c:v>0.5</c:v>
                </c:pt>
                <c:pt idx="4">
                  <c:v>0.6</c:v>
                </c:pt>
                <c:pt idx="5">
                  <c:v>1.6</c:v>
                </c:pt>
                <c:pt idx="6">
                  <c:v>0.33333333333333331</c:v>
                </c:pt>
                <c:pt idx="7">
                  <c:v>1.0833333333333333</c:v>
                </c:pt>
                <c:pt idx="8">
                  <c:v>1.5</c:v>
                </c:pt>
                <c:pt idx="9">
                  <c:v>1.3</c:v>
                </c:pt>
                <c:pt idx="10">
                  <c:v>0.73333333333333328</c:v>
                </c:pt>
                <c:pt idx="11">
                  <c:v>0.69230769230769229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A5E-4038-AF51-15917851BAC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  <c:extLst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7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680" b="1" i="0" u="none" strike="noStrike" kern="1200" spc="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/>
              <a:t>TOTAL ACTUAL TARGET ACHIEVED</a:t>
            </a:r>
          </a:p>
        </c:rich>
      </c:tx>
      <c:layout>
        <c:manualLayout>
          <c:xMode val="edge"/>
          <c:yMode val="edge"/>
          <c:x val="0.18996272962878905"/>
          <c:y val="6.8710488087927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680" b="1" i="0" u="none" strike="noStrike" kern="1200" spc="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'[egypt bok.xlsx]DATA BASE'!$F$104</c:f>
              <c:strCache>
                <c:ptCount val="1"/>
                <c:pt idx="0">
                  <c:v>Mobile ACH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8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BASE'!$A$105:$A$117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BASE'!$F$105:$F$117</c:f>
              <c:numCache>
                <c:formatCode>General</c:formatCode>
                <c:ptCount val="1"/>
                <c:pt idx="0">
                  <c:v>4006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557F-4B4F-BD39-F66AB824A993}"/>
            </c:ext>
          </c:extLst>
        </c:ser>
        <c:ser>
          <c:idx val="1"/>
          <c:order val="1"/>
          <c:tx>
            <c:strRef>
              <c:f>'[egypt bok.xlsx]DATA BASE'!$I$104</c:f>
              <c:strCache>
                <c:ptCount val="1"/>
                <c:pt idx="0">
                  <c:v>Post ACH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BASE'!$A$105:$A$117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BASE'!$I$105:$I$117</c:f>
              <c:numCache>
                <c:formatCode>General</c:formatCode>
                <c:ptCount val="1"/>
                <c:pt idx="0">
                  <c:v>81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557F-4B4F-BD39-F66AB824A993}"/>
            </c:ext>
          </c:extLst>
        </c:ser>
        <c:ser>
          <c:idx val="2"/>
          <c:order val="2"/>
          <c:tx>
            <c:strRef>
              <c:f>'[egypt bok.xlsx]DATA BASE'!$L$104</c:f>
              <c:strCache>
                <c:ptCount val="1"/>
                <c:pt idx="0">
                  <c:v>ADSL ACH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BASE'!$A$105:$A$117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BASE'!$L$105:$L$117</c:f>
              <c:numCache>
                <c:formatCode>General</c:formatCode>
                <c:ptCount val="1"/>
                <c:pt idx="0">
                  <c:v>140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2-557F-4B4F-BD39-F66AB824A993}"/>
            </c:ext>
          </c:extLst>
        </c:ser>
        <c:ser>
          <c:idx val="3"/>
          <c:order val="3"/>
          <c:tx>
            <c:strRef>
              <c:f>'[egypt bok.xlsx]DATA BASE'!$O$104</c:f>
              <c:strCache>
                <c:ptCount val="1"/>
                <c:pt idx="0">
                  <c:v>Fixed ACH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en-US" sz="14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BASE'!$A$105:$A$117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BASE'!$O$105:$O$117</c:f>
              <c:numCache>
                <c:formatCode>General</c:formatCode>
                <c:ptCount val="1"/>
                <c:pt idx="0">
                  <c:v>124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3-557F-4B4F-BD39-F66AB824A99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851051327"/>
        <c:axId val="1458995647"/>
      </c:barChart>
      <c:catAx>
        <c:axId val="18510513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58995647"/>
        <c:crosses val="autoZero"/>
        <c:auto val="1"/>
        <c:lblAlgn val="ctr"/>
        <c:lblOffset val="100"/>
        <c:noMultiLvlLbl val="0"/>
      </c:catAx>
      <c:valAx>
        <c:axId val="1458995647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510513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lang="en-US" sz="1400" b="1" i="0" u="none" strike="noStrike" kern="1200" baseline="0">
          <a:solidFill>
            <a:schemeClr val="tx1"/>
          </a:solidFill>
          <a:latin typeface="Aharoni" panose="02010803020104030203" pitchFamily="2" charset="-79"/>
          <a:ea typeface="+mn-ea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7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552790657265401E-2"/>
          <c:y val="9.1672981851055116E-2"/>
          <c:w val="0.96815585680655902"/>
          <c:h val="0.8154491721192884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'[egypt bok.xlsx]DATA BASE'!$E$104</c:f>
              <c:strCache>
                <c:ptCount val="1"/>
                <c:pt idx="0">
                  <c:v>Mobile TGT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4.6614194499378231E-3"/>
                  <c:y val="0.16679536202280515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009-45CD-8D89-D25F9EF3A1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ctr" rtl="0"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BASE'!$A$105:$A$117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BASE'!$E$105:$E$117</c:f>
              <c:numCache>
                <c:formatCode>General</c:formatCode>
                <c:ptCount val="1"/>
                <c:pt idx="0">
                  <c:v>2566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E009-45CD-8D89-D25F9EF3A130}"/>
            </c:ext>
          </c:extLst>
        </c:ser>
        <c:ser>
          <c:idx val="1"/>
          <c:order val="1"/>
          <c:tx>
            <c:strRef>
              <c:f>'[egypt bok.xlsx]DATA BASE'!$F$104</c:f>
              <c:strCache>
                <c:ptCount val="1"/>
                <c:pt idx="0">
                  <c:v>Mobile ACH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1.3984258349813556E-2"/>
                  <c:y val="0.20113558361573566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009-45CD-8D89-D25F9EF3A13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BASE'!$A$105:$A$117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BASE'!$F$105:$F$117</c:f>
              <c:numCache>
                <c:formatCode>General</c:formatCode>
                <c:ptCount val="1"/>
                <c:pt idx="0">
                  <c:v>4006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E009-45CD-8D89-D25F9EF3A13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1851039807"/>
        <c:axId val="1381916527"/>
        <c:extLst/>
      </c:barChart>
      <c:catAx>
        <c:axId val="1851039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6527"/>
        <c:crosses val="autoZero"/>
        <c:auto val="1"/>
        <c:lblAlgn val="ctr"/>
        <c:lblOffset val="100"/>
        <c:noMultiLvlLbl val="0"/>
      </c:catAx>
      <c:valAx>
        <c:axId val="1381916527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851039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7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100" dirty="0"/>
              <a:t>TOTAL MOBILE TGT AND MOBILE ACH</a:t>
            </a:r>
          </a:p>
        </c:rich>
      </c:tx>
      <c:layout>
        <c:manualLayout>
          <c:xMode val="edge"/>
          <c:yMode val="edge"/>
          <c:x val="0.1546713156930227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'[egypt bok.xlsx]DATA BASE'!$E$104</c:f>
              <c:strCache>
                <c:ptCount val="1"/>
                <c:pt idx="0">
                  <c:v>Mobile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6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BASE'!$A$105:$A$117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BASE'!$E$105:$E$117</c:f>
              <c:numCache>
                <c:formatCode>General</c:formatCode>
                <c:ptCount val="1"/>
                <c:pt idx="0">
                  <c:v>2566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4E3C-4112-AFA1-21EE91AD2535}"/>
            </c:ext>
          </c:extLst>
        </c:ser>
        <c:ser>
          <c:idx val="1"/>
          <c:order val="1"/>
          <c:tx>
            <c:strRef>
              <c:f>'[egypt bok.xlsx]DATA BASE'!$F$104</c:f>
              <c:strCache>
                <c:ptCount val="1"/>
                <c:pt idx="0">
                  <c:v>Mobile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BASE'!$A$105:$A$117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BASE'!$F$105:$F$117</c:f>
              <c:numCache>
                <c:formatCode>General</c:formatCode>
                <c:ptCount val="1"/>
                <c:pt idx="0">
                  <c:v>4006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4E3C-4112-AFA1-21EE91AD253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184377708975493E-2"/>
          <c:y val="0.88584678856084353"/>
          <c:w val="0.89999990708987831"/>
          <c:h val="7.20024848394006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7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1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POST TGT AND POST ACH</a:t>
            </a:r>
          </a:p>
        </c:rich>
      </c:tx>
      <c:layout>
        <c:manualLayout>
          <c:xMode val="edge"/>
          <c:yMode val="edge"/>
          <c:x val="0.15467119572539112"/>
          <c:y val="1.71881592530323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'[egypt bok.xlsx]DATA BASE'!$H$104</c:f>
              <c:strCache>
                <c:ptCount val="1"/>
                <c:pt idx="0">
                  <c:v>Post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BASE'!$A$105:$A$117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BASE'!$H$105:$H$117</c:f>
              <c:numCache>
                <c:formatCode>General</c:formatCode>
                <c:ptCount val="1"/>
                <c:pt idx="0">
                  <c:v>64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9FE3-4D87-9138-EDAD27DCFAE1}"/>
            </c:ext>
          </c:extLst>
        </c:ser>
        <c:ser>
          <c:idx val="1"/>
          <c:order val="1"/>
          <c:tx>
            <c:strRef>
              <c:f>'[egypt bok.xlsx]DATA BASE'!$I$104</c:f>
              <c:strCache>
                <c:ptCount val="1"/>
                <c:pt idx="0">
                  <c:v>Post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BASE'!$A$105:$A$117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BASE'!$I$105:$I$117</c:f>
              <c:numCache>
                <c:formatCode>General</c:formatCode>
                <c:ptCount val="1"/>
                <c:pt idx="0">
                  <c:v>81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9FE3-4D87-9138-EDAD27DCFAE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184377708975493E-2"/>
          <c:y val="0.88584678856084353"/>
          <c:w val="0.78526825035212955"/>
          <c:h val="7.20025092014202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7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1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ADSL TGT AND ADSL ACH</a:t>
            </a:r>
          </a:p>
        </c:rich>
      </c:tx>
      <c:layout>
        <c:manualLayout>
          <c:xMode val="edge"/>
          <c:yMode val="edge"/>
          <c:x val="0.1546713156930227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'[egypt bok.xlsx]DATA BASE'!$K$104</c:f>
              <c:strCache>
                <c:ptCount val="1"/>
                <c:pt idx="0">
                  <c:v>ADSL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BASE'!$A$105:$A$117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BASE'!$K$105:$K$117</c:f>
              <c:numCache>
                <c:formatCode>General</c:formatCode>
                <c:ptCount val="1"/>
                <c:pt idx="0">
                  <c:v>148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C80B-4FC2-A908-E138C5F8541A}"/>
            </c:ext>
          </c:extLst>
        </c:ser>
        <c:ser>
          <c:idx val="1"/>
          <c:order val="1"/>
          <c:tx>
            <c:strRef>
              <c:f>'[egypt bok.xlsx]DATA BASE'!$L$104</c:f>
              <c:strCache>
                <c:ptCount val="1"/>
                <c:pt idx="0">
                  <c:v>ADSL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BASE'!$A$105:$A$117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BASE'!$L$105:$L$117</c:f>
              <c:numCache>
                <c:formatCode>General</c:formatCode>
                <c:ptCount val="1"/>
                <c:pt idx="0">
                  <c:v>140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C80B-4FC2-A908-E138C5F8541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6.7783508267607165E-2"/>
          <c:y val="0.92799751516059936"/>
          <c:w val="0.85521537030722605"/>
          <c:h val="7.20024889646157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7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100" b="0" i="0" u="none" strike="noStrike" kern="1200" spc="0" baseline="0" dirty="0">
                <a:solidFill>
                  <a:srgbClr val="000000">
                    <a:lumMod val="65000"/>
                    <a:lumOff val="35000"/>
                  </a:srgb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TOTAL FIXED TGT AND FIXED ACH</a:t>
            </a:r>
          </a:p>
        </c:rich>
      </c:tx>
      <c:layout>
        <c:manualLayout>
          <c:xMode val="edge"/>
          <c:yMode val="edge"/>
          <c:x val="0.1546713156930227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'[egypt bok.xlsx]DATA BASE'!$N$104</c:f>
              <c:strCache>
                <c:ptCount val="1"/>
                <c:pt idx="0">
                  <c:v>Fixed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BASE'!$A$105:$A$117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BASE'!$N$105:$N$117</c:f>
              <c:numCache>
                <c:formatCode>General</c:formatCode>
                <c:ptCount val="1"/>
                <c:pt idx="0">
                  <c:v>135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0631-41F8-A453-0CDEDE3046AB}"/>
            </c:ext>
          </c:extLst>
        </c:ser>
        <c:ser>
          <c:idx val="1"/>
          <c:order val="1"/>
          <c:tx>
            <c:strRef>
              <c:f>'[egypt bok.xlsx]DATA BASE'!$O$104</c:f>
              <c:strCache>
                <c:ptCount val="1"/>
                <c:pt idx="0">
                  <c:v>Fixed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BASE'!$A$105:$A$117</c:f>
              <c:strCache>
                <c:ptCount val="1"/>
                <c:pt idx="0">
                  <c:v>Total</c:v>
                </c:pt>
              </c:strCache>
              <c:extLst/>
            </c:strRef>
          </c:cat>
          <c:val>
            <c:numRef>
              <c:f>'[egypt bok.xlsx]DATA BASE'!$O$105:$O$117</c:f>
              <c:numCache>
                <c:formatCode>General</c:formatCode>
                <c:ptCount val="1"/>
                <c:pt idx="0">
                  <c:v>124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0631-41F8-A453-0CDEDE3046AB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100"/>
        <c:axId val="1443785359"/>
        <c:axId val="1381915039"/>
      </c:barChart>
      <c:catAx>
        <c:axId val="14437853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81915039"/>
        <c:crosses val="autoZero"/>
        <c:auto val="1"/>
        <c:lblAlgn val="ctr"/>
        <c:lblOffset val="100"/>
        <c:noMultiLvlLbl val="0"/>
      </c:catAx>
      <c:valAx>
        <c:axId val="138191503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14437853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4184377708975493E-2"/>
          <c:y val="0.88584678856084353"/>
          <c:w val="0.87971112385012096"/>
          <c:h val="7.200248483940066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6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7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"/>
          <c:y val="1.293267068031830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>
        <c:manualLayout>
          <c:layoutTarget val="inner"/>
          <c:xMode val="edge"/>
          <c:yMode val="edge"/>
          <c:x val="0.1948425666510569"/>
          <c:y val="6.1671675415511953E-2"/>
          <c:w val="0.63638024041835539"/>
          <c:h val="0.93784348735818246"/>
        </c:manualLayout>
      </c:layout>
      <c:doughnutChart>
        <c:varyColors val="1"/>
        <c:ser>
          <c:idx val="0"/>
          <c:order val="0"/>
          <c:tx>
            <c:strRef>
              <c:f>'[egypt bok.xlsx]DATA BASE'!$F$104</c:f>
              <c:strCache>
                <c:ptCount val="1"/>
                <c:pt idx="0">
                  <c:v>Mobile ACH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5073-4249-AD02-2AF5D3F9633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5073-4249-AD02-2AF5D3F9633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5073-4249-AD02-2AF5D3F9633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5073-4249-AD02-2AF5D3F9633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5073-4249-AD02-2AF5D3F9633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5073-4249-AD02-2AF5D3F9633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5073-4249-AD02-2AF5D3F96330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5073-4249-AD02-2AF5D3F96330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5073-4249-AD02-2AF5D3F96330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5073-4249-AD02-2AF5D3F96330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5073-4249-AD02-2AF5D3F96330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5073-4249-AD02-2AF5D3F96330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'[egypt bok.xlsx]DATA BASE'!$A$105:$A$117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'[egypt bok.xlsx]DATA BASE'!$F$105:$F$117</c:f>
              <c:numCache>
                <c:formatCode>#,##0</c:formatCode>
                <c:ptCount val="12"/>
                <c:pt idx="1">
                  <c:v>271</c:v>
                </c:pt>
                <c:pt idx="2">
                  <c:v>243</c:v>
                </c:pt>
                <c:pt idx="3">
                  <c:v>301</c:v>
                </c:pt>
                <c:pt idx="4" formatCode="General">
                  <c:v>460</c:v>
                </c:pt>
                <c:pt idx="5" formatCode="General">
                  <c:v>379</c:v>
                </c:pt>
                <c:pt idx="6" formatCode="General">
                  <c:v>270</c:v>
                </c:pt>
                <c:pt idx="7" formatCode="General">
                  <c:v>414</c:v>
                </c:pt>
                <c:pt idx="8" formatCode="General">
                  <c:v>583</c:v>
                </c:pt>
                <c:pt idx="9" formatCode="General">
                  <c:v>593</c:v>
                </c:pt>
                <c:pt idx="10" formatCode="General">
                  <c:v>263</c:v>
                </c:pt>
                <c:pt idx="11" formatCode="General">
                  <c:v>229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18-5073-4249-AD02-2AF5D3F9633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  <c:userShapes r:id="rId4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"/>
          <c:y val="4.18476391712025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title>
    <c:autoTitleDeleted val="0"/>
    <c:plotArea>
      <c:layout>
        <c:manualLayout>
          <c:layoutTarget val="inner"/>
          <c:xMode val="edge"/>
          <c:yMode val="edge"/>
          <c:x val="0.22694813449706572"/>
          <c:y val="4.6463647952616607E-2"/>
          <c:w val="0.63638024041835539"/>
          <c:h val="0.93784348735818246"/>
        </c:manualLayout>
      </c:layout>
      <c:doughnutChart>
        <c:varyColors val="1"/>
        <c:ser>
          <c:idx val="0"/>
          <c:order val="0"/>
          <c:tx>
            <c:strRef>
              <c:f>'[egypt bok.xlsx]DATA BASE'!$F$3</c:f>
              <c:strCache>
                <c:ptCount val="1"/>
                <c:pt idx="0">
                  <c:v>Mobile ACH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D0E-4952-9571-FA901B0BFE6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D0E-4952-9571-FA901B0BFE6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D0E-4952-9571-FA901B0BFE6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D0E-4952-9571-FA901B0BFE6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D0E-4952-9571-FA901B0BFE6B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8D0E-4952-9571-FA901B0BFE6B}"/>
              </c:ext>
            </c:extLst>
          </c:dPt>
          <c:dPt>
            <c:idx val="6"/>
            <c:bubble3D val="0"/>
            <c:spPr>
              <a:solidFill>
                <a:srgbClr val="7030A0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D-8D0E-4952-9571-FA901B0BFE6B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8D0E-4952-9571-FA901B0BFE6B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1-8D0E-4952-9571-FA901B0BFE6B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8D0E-4952-9571-FA901B0BFE6B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5-8D0E-4952-9571-FA901B0BFE6B}"/>
              </c:ext>
            </c:extLst>
          </c:dPt>
          <c:dPt>
            <c:idx val="11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7-8D0E-4952-9571-FA901B0BFE6B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'[egypt bok.xlsx]DATA BASE'!$A$4:$A$15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'[egypt bok.xlsx]DATA BASE'!$F$4:$F$15</c:f>
              <c:numCache>
                <c:formatCode>#,##0</c:formatCode>
                <c:ptCount val="12"/>
                <c:pt idx="1">
                  <c:v>197</c:v>
                </c:pt>
                <c:pt idx="2">
                  <c:v>208</c:v>
                </c:pt>
                <c:pt idx="3">
                  <c:v>251</c:v>
                </c:pt>
                <c:pt idx="4" formatCode="General">
                  <c:v>159</c:v>
                </c:pt>
                <c:pt idx="5" formatCode="General">
                  <c:v>292</c:v>
                </c:pt>
                <c:pt idx="6" formatCode="General">
                  <c:v>287</c:v>
                </c:pt>
                <c:pt idx="7" formatCode="General">
                  <c:v>251</c:v>
                </c:pt>
                <c:pt idx="8" formatCode="General">
                  <c:v>301</c:v>
                </c:pt>
                <c:pt idx="9" formatCode="General">
                  <c:v>237</c:v>
                </c:pt>
                <c:pt idx="10" formatCode="General">
                  <c:v>240</c:v>
                </c:pt>
                <c:pt idx="11" formatCode="General">
                  <c:v>248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8D0E-4952-9571-FA901B0BFE6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  <c:userShapes r:id="rId4"/>
</c:chartSpace>
</file>

<file path=ppt/charts/chart8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r>
              <a:rPr lang="en-US" sz="1400"/>
              <a:t>Total Percentage </a:t>
            </a:r>
          </a:p>
          <a:p>
            <a:pPr>
              <a:defRPr sz="1400"/>
            </a:pPr>
            <a:r>
              <a:rPr lang="en-US" sz="1400"/>
              <a:t>distribution</a:t>
            </a:r>
          </a:p>
        </c:rich>
      </c:tx>
      <c:layout>
        <c:manualLayout>
          <c:xMode val="edge"/>
          <c:yMode val="edge"/>
          <c:x val="0"/>
          <c:y val="1.97287480110378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title>
    <c:autoTitleDeleted val="0"/>
    <c:plotArea>
      <c:layout>
        <c:manualLayout>
          <c:layoutTarget val="inner"/>
          <c:xMode val="edge"/>
          <c:yMode val="edge"/>
          <c:x val="0.18322503636574661"/>
          <c:y val="5.1518588443861257E-2"/>
          <c:w val="0.75713780342674553"/>
          <c:h val="1"/>
        </c:manualLayout>
      </c:layout>
      <c:doughnutChart>
        <c:varyColors val="1"/>
        <c:ser>
          <c:idx val="12"/>
          <c:order val="12"/>
          <c:tx>
            <c:strRef>
              <c:f>'[egypt bok.xlsx]DATA BASE'!$A$117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0E2-40DF-A71D-3E435D5EF3B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0E2-40DF-A71D-3E435D5EF3B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0E2-40DF-A71D-3E435D5EF3B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20E2-40DF-A71D-3E435D5EF3B2}"/>
              </c:ext>
            </c:extLst>
          </c:dPt>
          <c:dLbls>
            <c:spPr>
              <a:pattFill prst="pct75">
                <a:fgClr>
                  <a:sysClr val="windowText" lastClr="000000">
                    <a:lumMod val="75000"/>
                    <a:lumOff val="25000"/>
                  </a:sysClr>
                </a:fgClr>
                <a:bgClr>
                  <a:sysClr val="windowText" lastClr="000000">
                    <a:lumMod val="65000"/>
                    <a:lumOff val="35000"/>
                  </a:sys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dk1">
                      <a:lumMod val="50000"/>
                      <a:lumOff val="50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'[egypt bok.xlsx]DATA BASE'!$G$104,'[egypt bok.xlsx]DATA BASE'!$J$104,'[egypt bok.xlsx]DATA BASE'!$M$104,'[egypt bok.xlsx]DATA BASE'!$P$104</c:f>
              <c:strCache>
                <c:ptCount val="4"/>
                <c:pt idx="0">
                  <c:v>Mobile PERCENTAGE</c:v>
                </c:pt>
                <c:pt idx="1">
                  <c:v>Post PERCENTAGE</c:v>
                </c:pt>
                <c:pt idx="2">
                  <c:v>ADSL PERCENTAGE</c:v>
                </c:pt>
                <c:pt idx="3">
                  <c:v>Fixed PERCENTAGE</c:v>
                </c:pt>
              </c:strCache>
            </c:strRef>
          </c:cat>
          <c:val>
            <c:numRef>
              <c:f>'[egypt bok.xlsx]DATA BASE'!$G$117,'[egypt bok.xlsx]DATA BASE'!$J$117,'[egypt bok.xlsx]DATA BASE'!$M$117,'[egypt bok.xlsx]DATA BASE'!$P$117</c:f>
              <c:numCache>
                <c:formatCode>0%</c:formatCode>
                <c:ptCount val="4"/>
                <c:pt idx="0">
                  <c:v>1.56</c:v>
                </c:pt>
                <c:pt idx="1">
                  <c:v>1.265625</c:v>
                </c:pt>
                <c:pt idx="2">
                  <c:v>0.94594594594594594</c:v>
                </c:pt>
                <c:pt idx="3">
                  <c:v>0.91851851851851851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0E2-40DF-A71D-3E435D5EF3B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'[egypt bok.xlsx]DATA BASE'!$A$105</c15:sqref>
                        </c15:formulaRef>
                      </c:ext>
                    </c:extLst>
                    <c:strCache>
                      <c:ptCount val="1"/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A-20E2-40DF-A71D-3E435D5EF3B2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C-20E2-40DF-A71D-3E435D5EF3B2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0E-20E2-40DF-A71D-3E435D5EF3B2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0-20E2-40DF-A71D-3E435D5EF3B2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>
                    <c:ext uri="{CE6537A1-D6FC-4f65-9D91-7224C49458BB}"/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'[egypt bok.xlsx]DATA BASE'!$G$104,'[egypt bok.xlsx]DATA BASE'!$J$104,'[egypt bok.xlsx]DATA BASE'!$M$104,'[egypt bok.xlsx]DATA BASE'!$P$104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'[egypt bok.xlsx]DATA BASE'!$G$105,'[egypt bok.xlsx]DATA BASE'!$J$105,'[egypt bok.xlsx]DATA BASE'!$M$105,'[egypt bok.xlsx]DATA BASE'!$P$105</c15:sqref>
                        </c15:formulaRef>
                      </c:ext>
                    </c:extLst>
                    <c:numCache>
                      <c:formatCode>General</c:formatCode>
                      <c:ptCount val="4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1-20E2-40DF-A71D-3E435D5EF3B2}"/>
                  </c:ext>
                </c:extLst>
              </c15:ser>
            </c15:filteredPieSeries>
            <c15:filteredPieSeries>
              <c15:ser>
                <c:idx val="1"/>
                <c:order val="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BASE'!$A$106</c15:sqref>
                        </c15:formulaRef>
                      </c:ext>
                    </c:extLst>
                    <c:strCache>
                      <c:ptCount val="1"/>
                      <c:pt idx="0">
                        <c:v>Jan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3-20E2-40DF-A71D-3E435D5EF3B2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5-20E2-40DF-A71D-3E435D5EF3B2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7-20E2-40DF-A71D-3E435D5EF3B2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9-20E2-40DF-A71D-3E435D5EF3B2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BASE'!$G$104,'[egypt bok.xlsx]DATA BASE'!$J$104,'[egypt bok.xlsx]DATA BASE'!$M$104,'[egypt bok.xlsx]DATA BASE'!$P$104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BASE'!$G$106,'[egypt bok.xlsx]DATA BASE'!$J$106,'[egypt bok.xlsx]DATA BASE'!$M$106,'[egypt bok.xlsx]DATA BASE'!$P$106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1.17</c:v>
                      </c:pt>
                      <c:pt idx="1">
                        <c:v>1</c:v>
                      </c:pt>
                      <c:pt idx="2">
                        <c:v>0.9</c:v>
                      </c:pt>
                      <c:pt idx="3">
                        <c:v>0.5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1A-20E2-40DF-A71D-3E435D5EF3B2}"/>
                  </c:ext>
                </c:extLst>
              </c15:ser>
            </c15:filteredPieSeries>
            <c15:filteredPi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BASE'!$A$107</c15:sqref>
                        </c15:formulaRef>
                      </c:ext>
                    </c:extLst>
                    <c:strCache>
                      <c:ptCount val="1"/>
                      <c:pt idx="0">
                        <c:v>Feb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C-20E2-40DF-A71D-3E435D5EF3B2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1E-20E2-40DF-A71D-3E435D5EF3B2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20-20E2-40DF-A71D-3E435D5EF3B2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22-20E2-40DF-A71D-3E435D5EF3B2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BASE'!$G$104,'[egypt bok.xlsx]DATA BASE'!$J$104,'[egypt bok.xlsx]DATA BASE'!$M$104,'[egypt bok.xlsx]DATA BASE'!$P$104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BASE'!$G$107,'[egypt bok.xlsx]DATA BASE'!$J$107,'[egypt bok.xlsx]DATA BASE'!$M$107,'[egypt bok.xlsx]DATA BASE'!$P$107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1.29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2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3-20E2-40DF-A71D-3E435D5EF3B2}"/>
                  </c:ext>
                </c:extLst>
              </c15:ser>
            </c15:filteredPieSeries>
            <c15:filteredPieSeries>
              <c15:ser>
                <c:idx val="3"/>
                <c:order val="3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BASE'!$A$108</c15:sqref>
                        </c15:formulaRef>
                      </c:ext>
                    </c:extLst>
                    <c:strCache>
                      <c:ptCount val="1"/>
                      <c:pt idx="0">
                        <c:v>Mar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25-20E2-40DF-A71D-3E435D5EF3B2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27-20E2-40DF-A71D-3E435D5EF3B2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29-20E2-40DF-A71D-3E435D5EF3B2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2B-20E2-40DF-A71D-3E435D5EF3B2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BASE'!$G$104,'[egypt bok.xlsx]DATA BASE'!$J$104,'[egypt bok.xlsx]DATA BASE'!$M$104,'[egypt bok.xlsx]DATA BASE'!$P$104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BASE'!$G$108,'[egypt bok.xlsx]DATA BASE'!$J$108,'[egypt bok.xlsx]DATA BASE'!$M$108,'[egypt bok.xlsx]DATA BASE'!$P$108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1.53</c:v>
                      </c:pt>
                      <c:pt idx="1">
                        <c:v>2.5</c:v>
                      </c:pt>
                      <c:pt idx="2">
                        <c:v>1.2</c:v>
                      </c:pt>
                      <c:pt idx="3">
                        <c:v>0.5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2C-20E2-40DF-A71D-3E435D5EF3B2}"/>
                  </c:ext>
                </c:extLst>
              </c15:ser>
            </c15:filteredPieSeries>
            <c15:filteredPieSeries>
              <c15:ser>
                <c:idx val="4"/>
                <c:order val="4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BASE'!$A$109</c15:sqref>
                        </c15:formulaRef>
                      </c:ext>
                    </c:extLst>
                    <c:strCache>
                      <c:ptCount val="1"/>
                      <c:pt idx="0">
                        <c:v>Apr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2E-20E2-40DF-A71D-3E435D5EF3B2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30-20E2-40DF-A71D-3E435D5EF3B2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32-20E2-40DF-A71D-3E435D5EF3B2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34-20E2-40DF-A71D-3E435D5EF3B2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BASE'!$G$104,'[egypt bok.xlsx]DATA BASE'!$J$104,'[egypt bok.xlsx]DATA BASE'!$M$104,'[egypt bok.xlsx]DATA BASE'!$P$104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BASE'!$G$109,'[egypt bok.xlsx]DATA BASE'!$J$109,'[egypt bok.xlsx]DATA BASE'!$M$109,'[egypt bok.xlsx]DATA BASE'!$P$109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2.4500000000000002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0.8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35-20E2-40DF-A71D-3E435D5EF3B2}"/>
                  </c:ext>
                </c:extLst>
              </c15:ser>
            </c15:filteredPieSeries>
            <c15:filteredPieSeries>
              <c15:ser>
                <c:idx val="5"/>
                <c:order val="5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BASE'!$A$110</c15:sqref>
                        </c15:formulaRef>
                      </c:ext>
                    </c:extLst>
                    <c:strCache>
                      <c:ptCount val="1"/>
                      <c:pt idx="0">
                        <c:v>May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37-20E2-40DF-A71D-3E435D5EF3B2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39-20E2-40DF-A71D-3E435D5EF3B2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3B-20E2-40DF-A71D-3E435D5EF3B2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3D-20E2-40DF-A71D-3E435D5EF3B2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BASE'!$G$104,'[egypt bok.xlsx]DATA BASE'!$J$104,'[egypt bok.xlsx]DATA BASE'!$M$104,'[egypt bok.xlsx]DATA BASE'!$P$104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BASE'!$G$110,'[egypt bok.xlsx]DATA BASE'!$J$110,'[egypt bok.xlsx]DATA BASE'!$M$110,'[egypt bok.xlsx]DATA BASE'!$P$110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1.1299999999999999</c:v>
                      </c:pt>
                      <c:pt idx="1">
                        <c:v>1</c:v>
                      </c:pt>
                      <c:pt idx="2">
                        <c:v>1</c:v>
                      </c:pt>
                      <c:pt idx="3">
                        <c:v>1.3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3E-20E2-40DF-A71D-3E435D5EF3B2}"/>
                  </c:ext>
                </c:extLst>
              </c15:ser>
            </c15:filteredPieSeries>
            <c15:filteredPieSeries>
              <c15:ser>
                <c:idx val="6"/>
                <c:order val="6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BASE'!$A$111</c15:sqref>
                        </c15:formulaRef>
                      </c:ext>
                    </c:extLst>
                    <c:strCache>
                      <c:ptCount val="1"/>
                      <c:pt idx="0">
                        <c:v>Jun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40-20E2-40DF-A71D-3E435D5EF3B2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42-20E2-40DF-A71D-3E435D5EF3B2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44-20E2-40DF-A71D-3E435D5EF3B2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46-20E2-40DF-A71D-3E435D5EF3B2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BASE'!$G$104,'[egypt bok.xlsx]DATA BASE'!$J$104,'[egypt bok.xlsx]DATA BASE'!$M$104,'[egypt bok.xlsx]DATA BASE'!$P$104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BASE'!$G$111,'[egypt bok.xlsx]DATA BASE'!$J$111,'[egypt bok.xlsx]DATA BASE'!$M$111,'[egypt bok.xlsx]DATA BASE'!$P$111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0.88</c:v>
                      </c:pt>
                      <c:pt idx="1">
                        <c:v>0.9</c:v>
                      </c:pt>
                      <c:pt idx="2">
                        <c:v>0.41176470588235292</c:v>
                      </c:pt>
                      <c:pt idx="3">
                        <c:v>0.22727272727272727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47-20E2-40DF-A71D-3E435D5EF3B2}"/>
                  </c:ext>
                </c:extLst>
              </c15:ser>
            </c15:filteredPieSeries>
            <c15:filteredPieSeries>
              <c15:ser>
                <c:idx val="7"/>
                <c:order val="7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BASE'!$A$112</c15:sqref>
                        </c15:formulaRef>
                      </c:ext>
                    </c:extLst>
                    <c:strCache>
                      <c:ptCount val="1"/>
                      <c:pt idx="0">
                        <c:v>Jul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49-20E2-40DF-A71D-3E435D5EF3B2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4B-20E2-40DF-A71D-3E435D5EF3B2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4D-20E2-40DF-A71D-3E435D5EF3B2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4F-20E2-40DF-A71D-3E435D5EF3B2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BASE'!$G$104,'[egypt bok.xlsx]DATA BASE'!$J$104,'[egypt bok.xlsx]DATA BASE'!$M$104,'[egypt bok.xlsx]DATA BASE'!$P$104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BASE'!$G$112,'[egypt bok.xlsx]DATA BASE'!$J$112,'[egypt bok.xlsx]DATA BASE'!$M$112,'[egypt bok.xlsx]DATA BASE'!$P$112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1.79</c:v>
                      </c:pt>
                      <c:pt idx="1">
                        <c:v>1.3333333333333333</c:v>
                      </c:pt>
                      <c:pt idx="2">
                        <c:v>1.1666666666666667</c:v>
                      </c:pt>
                      <c:pt idx="3">
                        <c:v>1.4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50-20E2-40DF-A71D-3E435D5EF3B2}"/>
                  </c:ext>
                </c:extLst>
              </c15:ser>
            </c15:filteredPieSeries>
            <c15:filteredPieSeries>
              <c15:ser>
                <c:idx val="8"/>
                <c:order val="8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BASE'!$A$113</c15:sqref>
                        </c15:formulaRef>
                      </c:ext>
                    </c:extLst>
                    <c:strCache>
                      <c:ptCount val="1"/>
                      <c:pt idx="0">
                        <c:v>Aug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52-20E2-40DF-A71D-3E435D5EF3B2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54-20E2-40DF-A71D-3E435D5EF3B2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56-20E2-40DF-A71D-3E435D5EF3B2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58-20E2-40DF-A71D-3E435D5EF3B2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BASE'!$G$104,'[egypt bok.xlsx]DATA BASE'!$J$104,'[egypt bok.xlsx]DATA BASE'!$M$104,'[egypt bok.xlsx]DATA BASE'!$P$104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BASE'!$G$113,'[egypt bok.xlsx]DATA BASE'!$J$113,'[egypt bok.xlsx]DATA BASE'!$M$113,'[egypt bok.xlsx]DATA BASE'!$P$113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2.5</c:v>
                      </c:pt>
                      <c:pt idx="1">
                        <c:v>3.2</c:v>
                      </c:pt>
                      <c:pt idx="2">
                        <c:v>1.1333333333333333</c:v>
                      </c:pt>
                      <c:pt idx="3">
                        <c:v>1.6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59-20E2-40DF-A71D-3E435D5EF3B2}"/>
                  </c:ext>
                </c:extLst>
              </c15:ser>
            </c15:filteredPieSeries>
            <c15:filteredPieSeries>
              <c15:ser>
                <c:idx val="9"/>
                <c:order val="9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BASE'!$A$114</c15:sqref>
                        </c15:formulaRef>
                      </c:ext>
                    </c:extLst>
                    <c:strCache>
                      <c:ptCount val="1"/>
                      <c:pt idx="0">
                        <c:v>Sep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5B-20E2-40DF-A71D-3E435D5EF3B2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5D-20E2-40DF-A71D-3E435D5EF3B2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5F-20E2-40DF-A71D-3E435D5EF3B2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61-20E2-40DF-A71D-3E435D5EF3B2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BASE'!$G$104,'[egypt bok.xlsx]DATA BASE'!$J$104,'[egypt bok.xlsx]DATA BASE'!$M$104,'[egypt bok.xlsx]DATA BASE'!$P$104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BASE'!$G$114,'[egypt bok.xlsx]DATA BASE'!$J$114,'[egypt bok.xlsx]DATA BASE'!$M$114,'[egypt bok.xlsx]DATA BASE'!$P$114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2.37</c:v>
                      </c:pt>
                      <c:pt idx="1">
                        <c:v>0.7</c:v>
                      </c:pt>
                      <c:pt idx="2">
                        <c:v>0.61904761904761907</c:v>
                      </c:pt>
                      <c:pt idx="3">
                        <c:v>1.1000000000000001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62-20E2-40DF-A71D-3E435D5EF3B2}"/>
                  </c:ext>
                </c:extLst>
              </c15:ser>
            </c15:filteredPieSeries>
            <c15:filteredPieSeries>
              <c15:ser>
                <c:idx val="10"/>
                <c:order val="10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BASE'!$A$115</c15:sqref>
                        </c15:formulaRef>
                      </c:ext>
                    </c:extLst>
                    <c:strCache>
                      <c:ptCount val="1"/>
                      <c:pt idx="0">
                        <c:v>Oct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64-20E2-40DF-A71D-3E435D5EF3B2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66-20E2-40DF-A71D-3E435D5EF3B2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68-20E2-40DF-A71D-3E435D5EF3B2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6A-20E2-40DF-A71D-3E435D5EF3B2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BASE'!$G$104,'[egypt bok.xlsx]DATA BASE'!$J$104,'[egypt bok.xlsx]DATA BASE'!$M$104,'[egypt bok.xlsx]DATA BASE'!$P$104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BASE'!$G$115,'[egypt bok.xlsx]DATA BASE'!$J$115,'[egypt bok.xlsx]DATA BASE'!$M$115,'[egypt bok.xlsx]DATA BASE'!$P$115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1.25</c:v>
                      </c:pt>
                      <c:pt idx="1">
                        <c:v>2.2000000000000002</c:v>
                      </c:pt>
                      <c:pt idx="2">
                        <c:v>0.93333333333333335</c:v>
                      </c:pt>
                      <c:pt idx="3">
                        <c:v>0.65217391304347827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6B-20E2-40DF-A71D-3E435D5EF3B2}"/>
                  </c:ext>
                </c:extLst>
              </c15:ser>
            </c15:filteredPieSeries>
            <c15:filteredPieSeries>
              <c15:ser>
                <c:idx val="11"/>
                <c:order val="11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BASE'!$A$116</c15:sqref>
                        </c15:formulaRef>
                      </c:ext>
                    </c:extLst>
                    <c:strCache>
                      <c:ptCount val="1"/>
                      <c:pt idx="0">
                        <c:v>Nov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6D-20E2-40DF-A71D-3E435D5EF3B2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6F-20E2-40DF-A71D-3E435D5EF3B2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71-20E2-40DF-A71D-3E435D5EF3B2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>
                      <a:outerShdw blurRad="254000" sx="102000" sy="102000" algn="ctr" rotWithShape="0">
                        <a:prstClr val="black">
                          <a:alpha val="20000"/>
                        </a:prstClr>
                      </a:outerShdw>
                    </a:effectLst>
                  </c:spPr>
                  <c:extLst>
                    <c:ext xmlns:c16="http://schemas.microsoft.com/office/drawing/2014/chart" uri="{C3380CC4-5D6E-409C-BE32-E72D297353CC}">
                      <c16:uniqueId val="{00000073-20E2-40DF-A71D-3E435D5EF3B2}"/>
                    </c:ext>
                  </c:extLst>
                </c:dPt>
                <c:dLbls>
                  <c:spPr>
                    <a:pattFill prst="pct75">
                      <a:fgClr>
                        <a:sysClr val="windowText" lastClr="000000">
                          <a:lumMod val="75000"/>
                          <a:lumOff val="25000"/>
                        </a:sysClr>
                      </a:fgClr>
                      <a:bgClr>
                        <a:sysClr val="windowText" lastClr="000000">
                          <a:lumMod val="65000"/>
                          <a:lumOff val="35000"/>
                        </a:sysClr>
                      </a:bgClr>
                    </a:pattFill>
                    <a:ln>
                      <a:noFill/>
                    </a:ln>
                    <a:effectLst>
                      <a:outerShdw blurRad="50800" dist="38100" dir="2700000" algn="tl" rotWithShape="0">
                        <a:prstClr val="black">
                          <a:alpha val="40000"/>
                        </a:prstClr>
                      </a:outerShdw>
                    </a:effectLst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2400" b="1" i="0" u="none" strike="noStrike" kern="1200" baseline="0">
                          <a:solidFill>
                            <a:schemeClr val="lt1"/>
                          </a:solidFill>
                          <a:latin typeface="Aharoni" panose="02010803020104030203" pitchFamily="2" charset="-79"/>
                          <a:ea typeface="+mn-ea"/>
                          <a:cs typeface="Aharoni" panose="02010803020104030203" pitchFamily="2" charset="-79"/>
                        </a:defRPr>
                      </a:pPr>
                      <a:endParaRPr lang="en-PK"/>
                    </a:p>
                  </c:txPr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1"/>
                  <c:leaderLines>
                    <c:spPr>
                      <a:ln w="9525">
                        <a:solidFill>
                          <a:schemeClr val="dk1">
                            <a:lumMod val="50000"/>
                            <a:lumOff val="50000"/>
                          </a:schemeClr>
                        </a:solidFill>
                      </a:ln>
                      <a:effectLst/>
                    </c:spPr>
                  </c:leaderLines>
                  <c:extLst xmlns:c15="http://schemas.microsoft.com/office/drawing/2012/chart">
                    <c:ext xmlns:c15="http://schemas.microsoft.com/office/drawing/2012/chart" uri="{CE6537A1-D6FC-4f65-9D91-7224C49458BB}"/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BASE'!$G$104,'[egypt bok.xlsx]DATA BASE'!$J$104,'[egypt bok.xlsx]DATA BASE'!$M$104,'[egypt bok.xlsx]DATA BASE'!$P$104</c15:sqref>
                        </c15:formulaRef>
                      </c:ext>
                    </c:extLst>
                    <c:strCache>
                      <c:ptCount val="4"/>
                      <c:pt idx="0">
                        <c:v>Mobile PERCENTAGE</c:v>
                      </c:pt>
                      <c:pt idx="1">
                        <c:v>Post PERCENTAGE</c:v>
                      </c:pt>
                      <c:pt idx="2">
                        <c:v>ADSL PERCENTAGE</c:v>
                      </c:pt>
                      <c:pt idx="3">
                        <c:v>Fixed PERCENTAGE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'[egypt bok.xlsx]DATA BASE'!$G$116,'[egypt bok.xlsx]DATA BASE'!$J$116,'[egypt bok.xlsx]DATA BASE'!$M$116,'[egypt bok.xlsx]DATA BASE'!$P$116</c15:sqref>
                        </c15:formulaRef>
                      </c:ext>
                    </c:extLst>
                    <c:numCache>
                      <c:formatCode>0%</c:formatCode>
                      <c:ptCount val="4"/>
                      <c:pt idx="0">
                        <c:v>1.17</c:v>
                      </c:pt>
                      <c:pt idx="1">
                        <c:v>1</c:v>
                      </c:pt>
                      <c:pt idx="2">
                        <c:v>1.75</c:v>
                      </c:pt>
                      <c:pt idx="3">
                        <c:v>1.3333333333333333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74-20E2-40DF-A71D-3E435D5EF3B2}"/>
                  </c:ext>
                </c:extLst>
              </c15:ser>
            </c15:filteredPieSeries>
          </c:ext>
        </c:extLst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3.2490829950604018E-2"/>
          <c:y val="0.69659674261644611"/>
          <c:w val="0.29689325467687949"/>
          <c:h val="0.22773208072615853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 sz="2400"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8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51078120828073E-2"/>
          <c:y val="4.5153702618074859E-2"/>
          <c:w val="0.9432644603635072"/>
          <c:h val="0.798907464566929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'[egypt bok.xlsx]DATA BASE'!$E$104</c:f>
              <c:strCache>
                <c:ptCount val="1"/>
                <c:pt idx="0">
                  <c:v>Mobile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BASE'!$A$105:$A$116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'[egypt bok.xlsx]DATA BASE'!$E$105:$E$116</c:f>
              <c:numCache>
                <c:formatCode>#,##0</c:formatCode>
                <c:ptCount val="12"/>
                <c:pt idx="1">
                  <c:v>231</c:v>
                </c:pt>
                <c:pt idx="2">
                  <c:v>188</c:v>
                </c:pt>
                <c:pt idx="3">
                  <c:v>197</c:v>
                </c:pt>
                <c:pt idx="4">
                  <c:v>188</c:v>
                </c:pt>
                <c:pt idx="5">
                  <c:v>335</c:v>
                </c:pt>
                <c:pt idx="6">
                  <c:v>308</c:v>
                </c:pt>
                <c:pt idx="7">
                  <c:v>231</c:v>
                </c:pt>
                <c:pt idx="8" formatCode="General">
                  <c:v>233</c:v>
                </c:pt>
                <c:pt idx="9" formatCode="General">
                  <c:v>250</c:v>
                </c:pt>
                <c:pt idx="10" formatCode="General">
                  <c:v>210</c:v>
                </c:pt>
                <c:pt idx="11" formatCode="General">
                  <c:v>195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9E91-401A-8D50-48FA928D9846}"/>
            </c:ext>
          </c:extLst>
        </c:ser>
        <c:ser>
          <c:idx val="1"/>
          <c:order val="1"/>
          <c:tx>
            <c:strRef>
              <c:f>'[egypt bok.xlsx]DATA BASE'!$F$104</c:f>
              <c:strCache>
                <c:ptCount val="1"/>
                <c:pt idx="0">
                  <c:v>Mobile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BASE'!$A$105:$A$116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'[egypt bok.xlsx]DATA BASE'!$F$105:$F$116</c:f>
              <c:numCache>
                <c:formatCode>#,##0</c:formatCode>
                <c:ptCount val="12"/>
                <c:pt idx="1">
                  <c:v>271</c:v>
                </c:pt>
                <c:pt idx="2">
                  <c:v>243</c:v>
                </c:pt>
                <c:pt idx="3">
                  <c:v>301</c:v>
                </c:pt>
                <c:pt idx="4" formatCode="General">
                  <c:v>460</c:v>
                </c:pt>
                <c:pt idx="5" formatCode="General">
                  <c:v>379</c:v>
                </c:pt>
                <c:pt idx="6" formatCode="General">
                  <c:v>270</c:v>
                </c:pt>
                <c:pt idx="7" formatCode="General">
                  <c:v>414</c:v>
                </c:pt>
                <c:pt idx="8" formatCode="General">
                  <c:v>583</c:v>
                </c:pt>
                <c:pt idx="9" formatCode="General">
                  <c:v>593</c:v>
                </c:pt>
                <c:pt idx="10" formatCode="General">
                  <c:v>263</c:v>
                </c:pt>
                <c:pt idx="11" formatCode="General">
                  <c:v>229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E91-401A-8D50-48FA928D9846}"/>
            </c:ext>
          </c:extLst>
        </c:ser>
        <c:ser>
          <c:idx val="2"/>
          <c:order val="2"/>
          <c:tx>
            <c:strRef>
              <c:f>'[egypt bok.xlsx]DATA BASE'!$G$104</c:f>
              <c:strCache>
                <c:ptCount val="1"/>
                <c:pt idx="0">
                  <c:v>Mobile PERCENTAGE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BASE'!$A$105:$A$116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'[egypt bok.xlsx]DATA BASE'!$G$105:$G$116</c:f>
              <c:numCache>
                <c:formatCode>0%</c:formatCode>
                <c:ptCount val="12"/>
                <c:pt idx="1">
                  <c:v>1.17</c:v>
                </c:pt>
                <c:pt idx="2">
                  <c:v>1.29</c:v>
                </c:pt>
                <c:pt idx="3">
                  <c:v>1.53</c:v>
                </c:pt>
                <c:pt idx="4">
                  <c:v>2.4500000000000002</c:v>
                </c:pt>
                <c:pt idx="5">
                  <c:v>1.1299999999999999</c:v>
                </c:pt>
                <c:pt idx="6">
                  <c:v>0.88</c:v>
                </c:pt>
                <c:pt idx="7">
                  <c:v>1.79</c:v>
                </c:pt>
                <c:pt idx="8">
                  <c:v>2.5</c:v>
                </c:pt>
                <c:pt idx="9">
                  <c:v>2.37</c:v>
                </c:pt>
                <c:pt idx="10">
                  <c:v>1.25</c:v>
                </c:pt>
                <c:pt idx="11">
                  <c:v>1.17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E91-401A-8D50-48FA928D984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  <c:extLst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8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51078120828073E-2"/>
          <c:y val="4.5153702618074859E-2"/>
          <c:w val="0.9432644603635072"/>
          <c:h val="0.798907464566929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'[egypt bok.xlsx]DATA BASE'!$H$104</c:f>
              <c:strCache>
                <c:ptCount val="1"/>
                <c:pt idx="0">
                  <c:v>Post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BASE'!$A$105:$A$116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'[egypt bok.xlsx]DATA BASE'!$H$105:$H$116</c:f>
              <c:numCache>
                <c:formatCode>General</c:formatCode>
                <c:ptCount val="12"/>
                <c:pt idx="1">
                  <c:v>6</c:v>
                </c:pt>
                <c:pt idx="2" formatCode="#,##0">
                  <c:v>5</c:v>
                </c:pt>
                <c:pt idx="3" formatCode="#,##0">
                  <c:v>2</c:v>
                </c:pt>
                <c:pt idx="4">
                  <c:v>5</c:v>
                </c:pt>
                <c:pt idx="5">
                  <c:v>8</c:v>
                </c:pt>
                <c:pt idx="6">
                  <c:v>10</c:v>
                </c:pt>
                <c:pt idx="7">
                  <c:v>3</c:v>
                </c:pt>
                <c:pt idx="8">
                  <c:v>5</c:v>
                </c:pt>
                <c:pt idx="9">
                  <c:v>10</c:v>
                </c:pt>
                <c:pt idx="10">
                  <c:v>5</c:v>
                </c:pt>
                <c:pt idx="11">
                  <c:v>5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492D-4D32-B8D8-156710A9AA12}"/>
            </c:ext>
          </c:extLst>
        </c:ser>
        <c:ser>
          <c:idx val="1"/>
          <c:order val="1"/>
          <c:tx>
            <c:strRef>
              <c:f>'[egypt bok.xlsx]DATA BASE'!$I$104</c:f>
              <c:strCache>
                <c:ptCount val="1"/>
                <c:pt idx="0">
                  <c:v>Post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BASE'!$A$105:$A$116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'[egypt bok.xlsx]DATA BASE'!$I$105:$I$116</c:f>
              <c:numCache>
                <c:formatCode>General</c:formatCode>
                <c:ptCount val="12"/>
                <c:pt idx="1">
                  <c:v>6</c:v>
                </c:pt>
                <c:pt idx="2">
                  <c:v>5</c:v>
                </c:pt>
                <c:pt idx="3">
                  <c:v>5</c:v>
                </c:pt>
                <c:pt idx="4">
                  <c:v>5</c:v>
                </c:pt>
                <c:pt idx="5">
                  <c:v>8</c:v>
                </c:pt>
                <c:pt idx="6">
                  <c:v>9</c:v>
                </c:pt>
                <c:pt idx="7">
                  <c:v>4</c:v>
                </c:pt>
                <c:pt idx="8">
                  <c:v>16</c:v>
                </c:pt>
                <c:pt idx="9">
                  <c:v>7</c:v>
                </c:pt>
                <c:pt idx="10">
                  <c:v>11</c:v>
                </c:pt>
                <c:pt idx="11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2D-4D32-B8D8-156710A9AA12}"/>
            </c:ext>
          </c:extLst>
        </c:ser>
        <c:ser>
          <c:idx val="2"/>
          <c:order val="2"/>
          <c:tx>
            <c:strRef>
              <c:f>'[egypt bok.xlsx]DATA BASE'!$J$104</c:f>
              <c:strCache>
                <c:ptCount val="1"/>
                <c:pt idx="0">
                  <c:v>Post PERCENTAGE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BASE'!$A$105:$A$116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'[egypt bok.xlsx]DATA BASE'!$J$105:$J$116</c:f>
              <c:numCache>
                <c:formatCode>0%</c:formatCode>
                <c:ptCount val="12"/>
                <c:pt idx="1">
                  <c:v>1</c:v>
                </c:pt>
                <c:pt idx="2">
                  <c:v>1</c:v>
                </c:pt>
                <c:pt idx="3">
                  <c:v>2.5</c:v>
                </c:pt>
                <c:pt idx="4">
                  <c:v>1</c:v>
                </c:pt>
                <c:pt idx="5">
                  <c:v>1</c:v>
                </c:pt>
                <c:pt idx="6">
                  <c:v>0.9</c:v>
                </c:pt>
                <c:pt idx="7">
                  <c:v>1.3333333333333333</c:v>
                </c:pt>
                <c:pt idx="8">
                  <c:v>3.2</c:v>
                </c:pt>
                <c:pt idx="9">
                  <c:v>0.7</c:v>
                </c:pt>
                <c:pt idx="10">
                  <c:v>2.2000000000000002</c:v>
                </c:pt>
                <c:pt idx="1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92D-4D32-B8D8-156710A9AA12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  <c:extLst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8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51078120828073E-2"/>
          <c:y val="4.5153702618074859E-2"/>
          <c:w val="0.9432644603635072"/>
          <c:h val="0.798907464566929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'[egypt bok.xlsx]DATA BASE'!$K$104</c:f>
              <c:strCache>
                <c:ptCount val="1"/>
                <c:pt idx="0">
                  <c:v>ADSL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BASE'!$A$105:$A$116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'[egypt bok.xlsx]DATA BASE'!$K$105:$K$116</c:f>
              <c:numCache>
                <c:formatCode>General</c:formatCode>
                <c:ptCount val="12"/>
                <c:pt idx="1">
                  <c:v>10</c:v>
                </c:pt>
                <c:pt idx="2" formatCode="#,##0">
                  <c:v>15</c:v>
                </c:pt>
                <c:pt idx="3" formatCode="#,##0">
                  <c:v>10</c:v>
                </c:pt>
                <c:pt idx="4">
                  <c:v>10</c:v>
                </c:pt>
                <c:pt idx="5">
                  <c:v>15</c:v>
                </c:pt>
                <c:pt idx="6">
                  <c:v>17</c:v>
                </c:pt>
                <c:pt idx="7">
                  <c:v>12</c:v>
                </c:pt>
                <c:pt idx="8">
                  <c:v>15</c:v>
                </c:pt>
                <c:pt idx="9">
                  <c:v>21</c:v>
                </c:pt>
                <c:pt idx="10">
                  <c:v>15</c:v>
                </c:pt>
                <c:pt idx="11">
                  <c:v>8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7B65-41C5-9794-7AC32B29D9E6}"/>
            </c:ext>
          </c:extLst>
        </c:ser>
        <c:ser>
          <c:idx val="1"/>
          <c:order val="1"/>
          <c:tx>
            <c:strRef>
              <c:f>'[egypt bok.xlsx]DATA BASE'!$L$104</c:f>
              <c:strCache>
                <c:ptCount val="1"/>
                <c:pt idx="0">
                  <c:v>ADSL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BASE'!$A$105:$A$116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'[egypt bok.xlsx]DATA BASE'!$L$105:$L$116</c:f>
              <c:numCache>
                <c:formatCode>General</c:formatCode>
                <c:ptCount val="12"/>
                <c:pt idx="1">
                  <c:v>9</c:v>
                </c:pt>
                <c:pt idx="2" formatCode="#,##0">
                  <c:v>15</c:v>
                </c:pt>
                <c:pt idx="3" formatCode="#,##0">
                  <c:v>12</c:v>
                </c:pt>
                <c:pt idx="4">
                  <c:v>10</c:v>
                </c:pt>
                <c:pt idx="5">
                  <c:v>15</c:v>
                </c:pt>
                <c:pt idx="6">
                  <c:v>7</c:v>
                </c:pt>
                <c:pt idx="7">
                  <c:v>14</c:v>
                </c:pt>
                <c:pt idx="8">
                  <c:v>17</c:v>
                </c:pt>
                <c:pt idx="9">
                  <c:v>13</c:v>
                </c:pt>
                <c:pt idx="10">
                  <c:v>14</c:v>
                </c:pt>
                <c:pt idx="11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B65-41C5-9794-7AC32B29D9E6}"/>
            </c:ext>
          </c:extLst>
        </c:ser>
        <c:ser>
          <c:idx val="2"/>
          <c:order val="2"/>
          <c:tx>
            <c:strRef>
              <c:f>'[egypt bok.xlsx]DATA BASE'!$M$104</c:f>
              <c:strCache>
                <c:ptCount val="1"/>
                <c:pt idx="0">
                  <c:v>ADSL PERCENTAGE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BASE'!$A$105:$A$116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'[egypt bok.xlsx]DATA BASE'!$M$105:$M$116</c:f>
              <c:numCache>
                <c:formatCode>0%</c:formatCode>
                <c:ptCount val="12"/>
                <c:pt idx="1">
                  <c:v>0.9</c:v>
                </c:pt>
                <c:pt idx="2">
                  <c:v>1</c:v>
                </c:pt>
                <c:pt idx="3">
                  <c:v>1.2</c:v>
                </c:pt>
                <c:pt idx="4">
                  <c:v>1</c:v>
                </c:pt>
                <c:pt idx="5">
                  <c:v>1</c:v>
                </c:pt>
                <c:pt idx="6">
                  <c:v>0.41176470588235292</c:v>
                </c:pt>
                <c:pt idx="7">
                  <c:v>1.1666666666666667</c:v>
                </c:pt>
                <c:pt idx="8">
                  <c:v>1.1333333333333333</c:v>
                </c:pt>
                <c:pt idx="9">
                  <c:v>0.61904761904761907</c:v>
                </c:pt>
                <c:pt idx="10">
                  <c:v>0.93333333333333335</c:v>
                </c:pt>
                <c:pt idx="11">
                  <c:v>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B65-41C5-9794-7AC32B29D9E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  <c:extLst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8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51078120828073E-2"/>
          <c:y val="4.5153702618074859E-2"/>
          <c:w val="0.9432644603635072"/>
          <c:h val="0.798907464566929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'[egypt bok.xlsx]DATA BASE'!$N$104</c:f>
              <c:strCache>
                <c:ptCount val="1"/>
                <c:pt idx="0">
                  <c:v>Fixed TGT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BASE'!$A$105:$A$116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'[egypt bok.xlsx]DATA BASE'!$N$105:$N$116</c:f>
              <c:numCache>
                <c:formatCode>General</c:formatCode>
                <c:ptCount val="12"/>
                <c:pt idx="1">
                  <c:v>10</c:v>
                </c:pt>
                <c:pt idx="2" formatCode="#,##0">
                  <c:v>8</c:v>
                </c:pt>
                <c:pt idx="3" formatCode="#,##0">
                  <c:v>10</c:v>
                </c:pt>
                <c:pt idx="4">
                  <c:v>10</c:v>
                </c:pt>
                <c:pt idx="5">
                  <c:v>10</c:v>
                </c:pt>
                <c:pt idx="6">
                  <c:v>22</c:v>
                </c:pt>
                <c:pt idx="7">
                  <c:v>10</c:v>
                </c:pt>
                <c:pt idx="8">
                  <c:v>10</c:v>
                </c:pt>
                <c:pt idx="9">
                  <c:v>10</c:v>
                </c:pt>
                <c:pt idx="10">
                  <c:v>23</c:v>
                </c:pt>
                <c:pt idx="11">
                  <c:v>12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5961-4F89-829B-8848DFB21E94}"/>
            </c:ext>
          </c:extLst>
        </c:ser>
        <c:ser>
          <c:idx val="1"/>
          <c:order val="1"/>
          <c:tx>
            <c:strRef>
              <c:f>'[egypt bok.xlsx]DATA BASE'!$O$104</c:f>
              <c:strCache>
                <c:ptCount val="1"/>
                <c:pt idx="0">
                  <c:v>Fixed ACH</c:v>
                </c:pt>
              </c:strCache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BASE'!$A$105:$A$116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'[egypt bok.xlsx]DATA BASE'!$O$105:$O$116</c:f>
              <c:numCache>
                <c:formatCode>General</c:formatCode>
                <c:ptCount val="12"/>
                <c:pt idx="1">
                  <c:v>5</c:v>
                </c:pt>
                <c:pt idx="2" formatCode="#,##0">
                  <c:v>16</c:v>
                </c:pt>
                <c:pt idx="3" formatCode="#,##0">
                  <c:v>5</c:v>
                </c:pt>
                <c:pt idx="4">
                  <c:v>8</c:v>
                </c:pt>
                <c:pt idx="5">
                  <c:v>13</c:v>
                </c:pt>
                <c:pt idx="6">
                  <c:v>5</c:v>
                </c:pt>
                <c:pt idx="7">
                  <c:v>14</c:v>
                </c:pt>
                <c:pt idx="8">
                  <c:v>16</c:v>
                </c:pt>
                <c:pt idx="9">
                  <c:v>11</c:v>
                </c:pt>
                <c:pt idx="10">
                  <c:v>15</c:v>
                </c:pt>
                <c:pt idx="1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961-4F89-829B-8848DFB21E94}"/>
            </c:ext>
          </c:extLst>
        </c:ser>
        <c:ser>
          <c:idx val="2"/>
          <c:order val="2"/>
          <c:tx>
            <c:strRef>
              <c:f>'[egypt bok.xlsx]DATA BASE'!$P$104</c:f>
              <c:strCache>
                <c:ptCount val="1"/>
                <c:pt idx="0">
                  <c:v>Fixed PERCENTAGE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-5.7388817826503277E-2"/>
                </c:manualLayout>
              </c:layout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5961-4F89-829B-8848DFB21E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BASE'!$A$105:$A$116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</c:strRef>
          </c:cat>
          <c:val>
            <c:numRef>
              <c:f>'[egypt bok.xlsx]DATA BASE'!$P$105:$P$116</c:f>
              <c:numCache>
                <c:formatCode>0%</c:formatCode>
                <c:ptCount val="12"/>
                <c:pt idx="1">
                  <c:v>0.5</c:v>
                </c:pt>
                <c:pt idx="2">
                  <c:v>2</c:v>
                </c:pt>
                <c:pt idx="3">
                  <c:v>0.5</c:v>
                </c:pt>
                <c:pt idx="4">
                  <c:v>0.8</c:v>
                </c:pt>
                <c:pt idx="5">
                  <c:v>1.3</c:v>
                </c:pt>
                <c:pt idx="6">
                  <c:v>0.22727272727272727</c:v>
                </c:pt>
                <c:pt idx="7">
                  <c:v>1.4</c:v>
                </c:pt>
                <c:pt idx="8">
                  <c:v>1.6</c:v>
                </c:pt>
                <c:pt idx="9">
                  <c:v>1.1000000000000001</c:v>
                </c:pt>
                <c:pt idx="10">
                  <c:v>0.65217391304347827</c:v>
                </c:pt>
                <c:pt idx="11">
                  <c:v>1.3333333333333333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961-4F89-829B-8848DFB21E9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  <c:extLst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</c:chartSpace>
</file>

<file path=ppt/charts/chart8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14200504130374"/>
          <c:y val="6.3833034349209186E-2"/>
          <c:w val="0.7946993609935904"/>
          <c:h val="0.768350055425533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'[egypt bok.xlsx]DATA BASE'!$B$121</c:f>
              <c:strCache>
                <c:ptCount val="1"/>
                <c:pt idx="0">
                  <c:v>MOBILE TGT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7000"/>
                    <a:satMod val="115000"/>
                    <a:lumMod val="114000"/>
                  </a:schemeClr>
                </a:gs>
                <a:gs pos="60000">
                  <a:schemeClr val="accent1">
                    <a:tint val="100000"/>
                    <a:shade val="96000"/>
                    <a:satMod val="100000"/>
                    <a:lumMod val="108000"/>
                  </a:schemeClr>
                </a:gs>
                <a:gs pos="100000">
                  <a:schemeClr val="accent1">
                    <a:shade val="91000"/>
                    <a:satMod val="100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BASE'!$A$122:$A$128</c:f>
              <c:strCache>
                <c:ptCount val="7"/>
                <c:pt idx="0">
                  <c:v>ميدان الخضر- السويس</c:v>
                </c:pt>
                <c:pt idx="1">
                  <c:v>ش الجيش - السويس</c:v>
                </c:pt>
                <c:pt idx="2">
                  <c:v>حى الكويت</c:v>
                </c:pt>
                <c:pt idx="3">
                  <c:v>ش المنشية- الطور</c:v>
                </c:pt>
                <c:pt idx="4">
                  <c:v>حى النور</c:v>
                </c:pt>
                <c:pt idx="5">
                  <c:v> شرم الشيخ – السوق القديم</c:v>
                </c:pt>
                <c:pt idx="6">
                  <c:v>دهب - جنوب سيناء</c:v>
                </c:pt>
              </c:strCache>
            </c:strRef>
          </c:cat>
          <c:val>
            <c:numRef>
              <c:f>'[egypt bok.xlsx]DATA BASE'!$B$122:$B$128</c:f>
              <c:numCache>
                <c:formatCode>General</c:formatCode>
                <c:ptCount val="7"/>
                <c:pt idx="0">
                  <c:v>2330</c:v>
                </c:pt>
                <c:pt idx="1">
                  <c:v>2465</c:v>
                </c:pt>
                <c:pt idx="2">
                  <c:v>1907</c:v>
                </c:pt>
                <c:pt idx="3">
                  <c:v>1737</c:v>
                </c:pt>
                <c:pt idx="4">
                  <c:v>1359</c:v>
                </c:pt>
                <c:pt idx="5">
                  <c:v>3562</c:v>
                </c:pt>
                <c:pt idx="6">
                  <c:v>2566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33-4D05-92C8-593421AE6563}"/>
            </c:ext>
          </c:extLst>
        </c:ser>
        <c:ser>
          <c:idx val="1"/>
          <c:order val="1"/>
          <c:tx>
            <c:strRef>
              <c:f>'[egypt bok.xlsx]DATA BASE'!$C$121</c:f>
              <c:strCache>
                <c:ptCount val="1"/>
                <c:pt idx="0">
                  <c:v>MOBILE ACH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7000"/>
                    <a:satMod val="115000"/>
                    <a:lumMod val="114000"/>
                  </a:schemeClr>
                </a:gs>
                <a:gs pos="60000">
                  <a:schemeClr val="accent2">
                    <a:tint val="100000"/>
                    <a:shade val="96000"/>
                    <a:satMod val="100000"/>
                    <a:lumMod val="108000"/>
                  </a:schemeClr>
                </a:gs>
                <a:gs pos="100000">
                  <a:schemeClr val="accent2">
                    <a:shade val="91000"/>
                    <a:satMod val="100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BASE'!$A$122:$A$128</c:f>
              <c:strCache>
                <c:ptCount val="7"/>
                <c:pt idx="0">
                  <c:v>ميدان الخضر- السويس</c:v>
                </c:pt>
                <c:pt idx="1">
                  <c:v>ش الجيش - السويس</c:v>
                </c:pt>
                <c:pt idx="2">
                  <c:v>حى الكويت</c:v>
                </c:pt>
                <c:pt idx="3">
                  <c:v>ش المنشية- الطور</c:v>
                </c:pt>
                <c:pt idx="4">
                  <c:v>حى النور</c:v>
                </c:pt>
                <c:pt idx="5">
                  <c:v> شرم الشيخ – السوق القديم</c:v>
                </c:pt>
                <c:pt idx="6">
                  <c:v>دهب - جنوب سيناء</c:v>
                </c:pt>
              </c:strCache>
            </c:strRef>
          </c:cat>
          <c:val>
            <c:numRef>
              <c:f>'[egypt bok.xlsx]DATA BASE'!$C$122:$C$128</c:f>
              <c:numCache>
                <c:formatCode>General</c:formatCode>
                <c:ptCount val="7"/>
                <c:pt idx="0">
                  <c:v>2671</c:v>
                </c:pt>
                <c:pt idx="1">
                  <c:v>2361</c:v>
                </c:pt>
                <c:pt idx="2">
                  <c:v>2193</c:v>
                </c:pt>
                <c:pt idx="3">
                  <c:v>2367</c:v>
                </c:pt>
                <c:pt idx="4">
                  <c:v>2405</c:v>
                </c:pt>
                <c:pt idx="5">
                  <c:v>5615</c:v>
                </c:pt>
                <c:pt idx="6">
                  <c:v>4006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33-4D05-92C8-593421AE6563}"/>
            </c:ext>
          </c:extLst>
        </c:ser>
        <c:ser>
          <c:idx val="2"/>
          <c:order val="2"/>
          <c:tx>
            <c:strRef>
              <c:f>'[egypt bok.xlsx]DATA BASE'!$J$121</c:f>
              <c:strCache>
                <c:ptCount val="1"/>
                <c:pt idx="0">
                  <c:v>MOBILE PERCENT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7000"/>
                    <a:satMod val="115000"/>
                    <a:lumMod val="114000"/>
                  </a:schemeClr>
                </a:gs>
                <a:gs pos="60000">
                  <a:schemeClr val="accent3">
                    <a:tint val="100000"/>
                    <a:shade val="96000"/>
                    <a:satMod val="100000"/>
                    <a:lumMod val="108000"/>
                  </a:schemeClr>
                </a:gs>
                <a:gs pos="100000">
                  <a:schemeClr val="accent3">
                    <a:shade val="91000"/>
                    <a:satMod val="100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BASE'!$A$122:$A$128</c:f>
              <c:strCache>
                <c:ptCount val="7"/>
                <c:pt idx="0">
                  <c:v>ميدان الخضر- السويس</c:v>
                </c:pt>
                <c:pt idx="1">
                  <c:v>ش الجيش - السويس</c:v>
                </c:pt>
                <c:pt idx="2">
                  <c:v>حى الكويت</c:v>
                </c:pt>
                <c:pt idx="3">
                  <c:v>ش المنشية- الطور</c:v>
                </c:pt>
                <c:pt idx="4">
                  <c:v>حى النور</c:v>
                </c:pt>
                <c:pt idx="5">
                  <c:v> شرم الشيخ – السوق القديم</c:v>
                </c:pt>
                <c:pt idx="6">
                  <c:v>دهب - جنوب سيناء</c:v>
                </c:pt>
              </c:strCache>
            </c:strRef>
          </c:cat>
          <c:val>
            <c:numRef>
              <c:f>'[egypt bok.xlsx]DATA BASE'!$J$122:$J$128</c:f>
              <c:numCache>
                <c:formatCode>0%</c:formatCode>
                <c:ptCount val="7"/>
                <c:pt idx="0">
                  <c:v>1.1499999999999999</c:v>
                </c:pt>
                <c:pt idx="1">
                  <c:v>0.96</c:v>
                </c:pt>
                <c:pt idx="2">
                  <c:v>1.1499999999999999</c:v>
                </c:pt>
                <c:pt idx="3">
                  <c:v>1.3626943005181347</c:v>
                </c:pt>
                <c:pt idx="4">
                  <c:v>1.7696835908756439</c:v>
                </c:pt>
                <c:pt idx="5">
                  <c:v>1.5763615946097698</c:v>
                </c:pt>
                <c:pt idx="6">
                  <c:v>1.56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33-4D05-92C8-593421AE656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06713535"/>
        <c:axId val="36977775"/>
      </c:barChart>
      <c:catAx>
        <c:axId val="4067135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36977775"/>
        <c:crosses val="autoZero"/>
        <c:auto val="1"/>
        <c:lblAlgn val="ctr"/>
        <c:lblOffset val="100"/>
        <c:noMultiLvlLbl val="0"/>
      </c:catAx>
      <c:valAx>
        <c:axId val="369777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40671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8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14200504130374"/>
          <c:y val="6.3833034349209186E-2"/>
          <c:w val="0.7946993609935904"/>
          <c:h val="0.768350055425533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'[egypt bok.xlsx]DATA BASE'!$D$121</c:f>
              <c:strCache>
                <c:ptCount val="1"/>
                <c:pt idx="0">
                  <c:v>POST TGT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7000"/>
                    <a:satMod val="115000"/>
                    <a:lumMod val="114000"/>
                  </a:schemeClr>
                </a:gs>
                <a:gs pos="60000">
                  <a:schemeClr val="accent1">
                    <a:tint val="100000"/>
                    <a:shade val="96000"/>
                    <a:satMod val="100000"/>
                    <a:lumMod val="108000"/>
                  </a:schemeClr>
                </a:gs>
                <a:gs pos="100000">
                  <a:schemeClr val="accent1">
                    <a:shade val="91000"/>
                    <a:satMod val="100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BASE'!$A$122:$A$128</c:f>
              <c:strCache>
                <c:ptCount val="7"/>
                <c:pt idx="0">
                  <c:v>ميدان الخضر- السويس</c:v>
                </c:pt>
                <c:pt idx="1">
                  <c:v>ش الجيش - السويس</c:v>
                </c:pt>
                <c:pt idx="2">
                  <c:v>حى الكويت</c:v>
                </c:pt>
                <c:pt idx="3">
                  <c:v>ش المنشية- الطور</c:v>
                </c:pt>
                <c:pt idx="4">
                  <c:v>حى النور</c:v>
                </c:pt>
                <c:pt idx="5">
                  <c:v> شرم الشيخ – السوق القديم</c:v>
                </c:pt>
                <c:pt idx="6">
                  <c:v>دهب - جنوب سيناء</c:v>
                </c:pt>
              </c:strCache>
            </c:strRef>
          </c:cat>
          <c:val>
            <c:numRef>
              <c:f>'[egypt bok.xlsx]DATA BASE'!$D$122:$D$128</c:f>
              <c:numCache>
                <c:formatCode>General</c:formatCode>
                <c:ptCount val="7"/>
                <c:pt idx="0">
                  <c:v>241</c:v>
                </c:pt>
                <c:pt idx="1">
                  <c:v>213</c:v>
                </c:pt>
                <c:pt idx="2">
                  <c:v>219</c:v>
                </c:pt>
                <c:pt idx="3">
                  <c:v>155</c:v>
                </c:pt>
                <c:pt idx="4">
                  <c:v>53</c:v>
                </c:pt>
                <c:pt idx="5">
                  <c:v>122</c:v>
                </c:pt>
                <c:pt idx="6">
                  <c:v>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8E-43B7-B1A0-3948F5821EAC}"/>
            </c:ext>
          </c:extLst>
        </c:ser>
        <c:ser>
          <c:idx val="1"/>
          <c:order val="1"/>
          <c:tx>
            <c:strRef>
              <c:f>'[egypt bok.xlsx]DATA BASE'!$E$121</c:f>
              <c:strCache>
                <c:ptCount val="1"/>
                <c:pt idx="0">
                  <c:v>POST ACH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7000"/>
                    <a:satMod val="115000"/>
                    <a:lumMod val="114000"/>
                  </a:schemeClr>
                </a:gs>
                <a:gs pos="60000">
                  <a:schemeClr val="accent2">
                    <a:tint val="100000"/>
                    <a:shade val="96000"/>
                    <a:satMod val="100000"/>
                    <a:lumMod val="108000"/>
                  </a:schemeClr>
                </a:gs>
                <a:gs pos="100000">
                  <a:schemeClr val="accent2">
                    <a:shade val="91000"/>
                    <a:satMod val="100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BASE'!$A$122:$A$128</c:f>
              <c:strCache>
                <c:ptCount val="7"/>
                <c:pt idx="0">
                  <c:v>ميدان الخضر- السويس</c:v>
                </c:pt>
                <c:pt idx="1">
                  <c:v>ش الجيش - السويس</c:v>
                </c:pt>
                <c:pt idx="2">
                  <c:v>حى الكويت</c:v>
                </c:pt>
                <c:pt idx="3">
                  <c:v>ش المنشية- الطور</c:v>
                </c:pt>
                <c:pt idx="4">
                  <c:v>حى النور</c:v>
                </c:pt>
                <c:pt idx="5">
                  <c:v> شرم الشيخ – السوق القديم</c:v>
                </c:pt>
                <c:pt idx="6">
                  <c:v>دهب - جنوب سيناء</c:v>
                </c:pt>
              </c:strCache>
            </c:strRef>
          </c:cat>
          <c:val>
            <c:numRef>
              <c:f>'[egypt bok.xlsx]DATA BASE'!$E$122:$E$128</c:f>
              <c:numCache>
                <c:formatCode>General</c:formatCode>
                <c:ptCount val="7"/>
                <c:pt idx="0">
                  <c:v>244</c:v>
                </c:pt>
                <c:pt idx="1">
                  <c:v>165</c:v>
                </c:pt>
                <c:pt idx="2">
                  <c:v>265</c:v>
                </c:pt>
                <c:pt idx="3">
                  <c:v>180</c:v>
                </c:pt>
                <c:pt idx="4">
                  <c:v>56</c:v>
                </c:pt>
                <c:pt idx="5">
                  <c:v>129</c:v>
                </c:pt>
                <c:pt idx="6">
                  <c:v>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8E-43B7-B1A0-3948F5821EAC}"/>
            </c:ext>
          </c:extLst>
        </c:ser>
        <c:ser>
          <c:idx val="2"/>
          <c:order val="2"/>
          <c:tx>
            <c:strRef>
              <c:f>'[egypt bok.xlsx]DATA BASE'!$K$121</c:f>
              <c:strCache>
                <c:ptCount val="1"/>
                <c:pt idx="0">
                  <c:v>POST PERCENT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7000"/>
                    <a:satMod val="115000"/>
                    <a:lumMod val="114000"/>
                  </a:schemeClr>
                </a:gs>
                <a:gs pos="60000">
                  <a:schemeClr val="accent3">
                    <a:tint val="100000"/>
                    <a:shade val="96000"/>
                    <a:satMod val="100000"/>
                    <a:lumMod val="108000"/>
                  </a:schemeClr>
                </a:gs>
                <a:gs pos="100000">
                  <a:schemeClr val="accent3">
                    <a:shade val="91000"/>
                    <a:satMod val="100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BASE'!$A$122:$A$128</c:f>
              <c:strCache>
                <c:ptCount val="7"/>
                <c:pt idx="0">
                  <c:v>ميدان الخضر- السويس</c:v>
                </c:pt>
                <c:pt idx="1">
                  <c:v>ش الجيش - السويس</c:v>
                </c:pt>
                <c:pt idx="2">
                  <c:v>حى الكويت</c:v>
                </c:pt>
                <c:pt idx="3">
                  <c:v>ش المنشية- الطور</c:v>
                </c:pt>
                <c:pt idx="4">
                  <c:v>حى النور</c:v>
                </c:pt>
                <c:pt idx="5">
                  <c:v> شرم الشيخ – السوق القديم</c:v>
                </c:pt>
                <c:pt idx="6">
                  <c:v>دهب - جنوب سيناء</c:v>
                </c:pt>
              </c:strCache>
            </c:strRef>
          </c:cat>
          <c:val>
            <c:numRef>
              <c:f>'[egypt bok.xlsx]DATA BASE'!$K$122:$K$128</c:f>
              <c:numCache>
                <c:formatCode>0%</c:formatCode>
                <c:ptCount val="7"/>
                <c:pt idx="0">
                  <c:v>1.01</c:v>
                </c:pt>
                <c:pt idx="1">
                  <c:v>0.77</c:v>
                </c:pt>
                <c:pt idx="2">
                  <c:v>1.21</c:v>
                </c:pt>
                <c:pt idx="3">
                  <c:v>1.1612903225806452</c:v>
                </c:pt>
                <c:pt idx="4">
                  <c:v>1.0566037735849056</c:v>
                </c:pt>
                <c:pt idx="5">
                  <c:v>1.3770491803278688</c:v>
                </c:pt>
                <c:pt idx="6">
                  <c:v>1.265625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8E-43B7-B1A0-3948F5821EA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06713535"/>
        <c:axId val="36977775"/>
      </c:barChart>
      <c:catAx>
        <c:axId val="4067135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36977775"/>
        <c:crosses val="autoZero"/>
        <c:auto val="1"/>
        <c:lblAlgn val="ctr"/>
        <c:lblOffset val="100"/>
        <c:noMultiLvlLbl val="0"/>
      </c:catAx>
      <c:valAx>
        <c:axId val="369777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40671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8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14200504130374"/>
          <c:y val="6.3833034349209186E-2"/>
          <c:w val="0.7946993609935904"/>
          <c:h val="0.768350055425533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'[egypt bok.xlsx]DATA BASE'!$F$121</c:f>
              <c:strCache>
                <c:ptCount val="1"/>
                <c:pt idx="0">
                  <c:v>ADSL TGT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7000"/>
                    <a:satMod val="115000"/>
                    <a:lumMod val="114000"/>
                  </a:schemeClr>
                </a:gs>
                <a:gs pos="60000">
                  <a:schemeClr val="accent1">
                    <a:tint val="100000"/>
                    <a:shade val="96000"/>
                    <a:satMod val="100000"/>
                    <a:lumMod val="108000"/>
                  </a:schemeClr>
                </a:gs>
                <a:gs pos="100000">
                  <a:schemeClr val="accent1">
                    <a:shade val="91000"/>
                    <a:satMod val="100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BASE'!$A$122:$A$128</c:f>
              <c:strCache>
                <c:ptCount val="7"/>
                <c:pt idx="0">
                  <c:v>ميدان الخضر- السويس</c:v>
                </c:pt>
                <c:pt idx="1">
                  <c:v>ش الجيش - السويس</c:v>
                </c:pt>
                <c:pt idx="2">
                  <c:v>حى الكويت</c:v>
                </c:pt>
                <c:pt idx="3">
                  <c:v>ش المنشية- الطور</c:v>
                </c:pt>
                <c:pt idx="4">
                  <c:v>حى النور</c:v>
                </c:pt>
                <c:pt idx="5">
                  <c:v> شرم الشيخ – السوق القديم</c:v>
                </c:pt>
                <c:pt idx="6">
                  <c:v>دهب - جنوب سيناء</c:v>
                </c:pt>
              </c:strCache>
            </c:strRef>
          </c:cat>
          <c:val>
            <c:numRef>
              <c:f>'[egypt bok.xlsx]DATA BASE'!$F$122:$F$128</c:f>
              <c:numCache>
                <c:formatCode>General</c:formatCode>
                <c:ptCount val="7"/>
                <c:pt idx="0">
                  <c:v>238</c:v>
                </c:pt>
                <c:pt idx="1">
                  <c:v>204</c:v>
                </c:pt>
                <c:pt idx="2">
                  <c:v>285</c:v>
                </c:pt>
                <c:pt idx="3">
                  <c:v>147</c:v>
                </c:pt>
                <c:pt idx="4">
                  <c:v>122</c:v>
                </c:pt>
                <c:pt idx="5">
                  <c:v>112</c:v>
                </c:pt>
                <c:pt idx="6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6E9-4A93-BD36-6384CFFDC9D6}"/>
            </c:ext>
          </c:extLst>
        </c:ser>
        <c:ser>
          <c:idx val="1"/>
          <c:order val="1"/>
          <c:tx>
            <c:strRef>
              <c:f>'[egypt bok.xlsx]DATA BASE'!$G$121</c:f>
              <c:strCache>
                <c:ptCount val="1"/>
                <c:pt idx="0">
                  <c:v>ADSL ACH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7000"/>
                    <a:satMod val="115000"/>
                    <a:lumMod val="114000"/>
                  </a:schemeClr>
                </a:gs>
                <a:gs pos="60000">
                  <a:schemeClr val="accent2">
                    <a:tint val="100000"/>
                    <a:shade val="96000"/>
                    <a:satMod val="100000"/>
                    <a:lumMod val="108000"/>
                  </a:schemeClr>
                </a:gs>
                <a:gs pos="100000">
                  <a:schemeClr val="accent2">
                    <a:shade val="91000"/>
                    <a:satMod val="100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BASE'!$A$122:$A$128</c:f>
              <c:strCache>
                <c:ptCount val="7"/>
                <c:pt idx="0">
                  <c:v>ميدان الخضر- السويس</c:v>
                </c:pt>
                <c:pt idx="1">
                  <c:v>ش الجيش - السويس</c:v>
                </c:pt>
                <c:pt idx="2">
                  <c:v>حى الكويت</c:v>
                </c:pt>
                <c:pt idx="3">
                  <c:v>ش المنشية- الطور</c:v>
                </c:pt>
                <c:pt idx="4">
                  <c:v>حى النور</c:v>
                </c:pt>
                <c:pt idx="5">
                  <c:v> شرم الشيخ – السوق القديم</c:v>
                </c:pt>
                <c:pt idx="6">
                  <c:v>دهب - جنوب سيناء</c:v>
                </c:pt>
              </c:strCache>
            </c:strRef>
          </c:cat>
          <c:val>
            <c:numRef>
              <c:f>'[egypt bok.xlsx]DATA BASE'!$G$122:$G$128</c:f>
              <c:numCache>
                <c:formatCode>General</c:formatCode>
                <c:ptCount val="7"/>
                <c:pt idx="0">
                  <c:v>252</c:v>
                </c:pt>
                <c:pt idx="1">
                  <c:v>189</c:v>
                </c:pt>
                <c:pt idx="2">
                  <c:v>372</c:v>
                </c:pt>
                <c:pt idx="3">
                  <c:v>152</c:v>
                </c:pt>
                <c:pt idx="4">
                  <c:v>133</c:v>
                </c:pt>
                <c:pt idx="5">
                  <c:v>129</c:v>
                </c:pt>
                <c:pt idx="6">
                  <c:v>140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6E9-4A93-BD36-6384CFFDC9D6}"/>
            </c:ext>
          </c:extLst>
        </c:ser>
        <c:ser>
          <c:idx val="2"/>
          <c:order val="2"/>
          <c:tx>
            <c:strRef>
              <c:f>'[egypt bok.xlsx]DATA BASE'!$L$121</c:f>
              <c:strCache>
                <c:ptCount val="1"/>
                <c:pt idx="0">
                  <c:v> ADSL PERCENT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7000"/>
                    <a:satMod val="115000"/>
                    <a:lumMod val="114000"/>
                  </a:schemeClr>
                </a:gs>
                <a:gs pos="60000">
                  <a:schemeClr val="accent3">
                    <a:tint val="100000"/>
                    <a:shade val="96000"/>
                    <a:satMod val="100000"/>
                    <a:lumMod val="108000"/>
                  </a:schemeClr>
                </a:gs>
                <a:gs pos="100000">
                  <a:schemeClr val="accent3">
                    <a:shade val="91000"/>
                    <a:satMod val="100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BASE'!$A$122:$A$128</c:f>
              <c:strCache>
                <c:ptCount val="7"/>
                <c:pt idx="0">
                  <c:v>ميدان الخضر- السويس</c:v>
                </c:pt>
                <c:pt idx="1">
                  <c:v>ش الجيش - السويس</c:v>
                </c:pt>
                <c:pt idx="2">
                  <c:v>حى الكويت</c:v>
                </c:pt>
                <c:pt idx="3">
                  <c:v>ش المنشية- الطور</c:v>
                </c:pt>
                <c:pt idx="4">
                  <c:v>حى النور</c:v>
                </c:pt>
                <c:pt idx="5">
                  <c:v> شرم الشيخ – السوق القديم</c:v>
                </c:pt>
                <c:pt idx="6">
                  <c:v>دهب - جنوب سيناء</c:v>
                </c:pt>
              </c:strCache>
            </c:strRef>
          </c:cat>
          <c:val>
            <c:numRef>
              <c:f>'[egypt bok.xlsx]DATA BASE'!$L$122:$L$128</c:f>
              <c:numCache>
                <c:formatCode>0%</c:formatCode>
                <c:ptCount val="7"/>
                <c:pt idx="0">
                  <c:v>1.06</c:v>
                </c:pt>
                <c:pt idx="1">
                  <c:v>0.93</c:v>
                </c:pt>
                <c:pt idx="2">
                  <c:v>1.31</c:v>
                </c:pt>
                <c:pt idx="3">
                  <c:v>1.0340136054421769</c:v>
                </c:pt>
                <c:pt idx="4">
                  <c:v>1.0901639344262295</c:v>
                </c:pt>
                <c:pt idx="5">
                  <c:v>1.1517857142857142</c:v>
                </c:pt>
                <c:pt idx="6">
                  <c:v>0.94594594594594594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6E9-4A93-BD36-6384CFFDC9D6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06713535"/>
        <c:axId val="36977775"/>
      </c:barChart>
      <c:catAx>
        <c:axId val="4067135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36977775"/>
        <c:crosses val="autoZero"/>
        <c:auto val="1"/>
        <c:lblAlgn val="ctr"/>
        <c:lblOffset val="100"/>
        <c:noMultiLvlLbl val="0"/>
      </c:catAx>
      <c:valAx>
        <c:axId val="369777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40671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8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014200504130374"/>
          <c:y val="6.3833034349209186E-2"/>
          <c:w val="0.7946993609935904"/>
          <c:h val="0.768350055425533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'[egypt bok.xlsx]DATA BASE'!$H$121</c:f>
              <c:strCache>
                <c:ptCount val="1"/>
                <c:pt idx="0">
                  <c:v>FIXED TGT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7000"/>
                    <a:satMod val="115000"/>
                    <a:lumMod val="114000"/>
                  </a:schemeClr>
                </a:gs>
                <a:gs pos="60000">
                  <a:schemeClr val="accent1">
                    <a:tint val="100000"/>
                    <a:shade val="96000"/>
                    <a:satMod val="100000"/>
                    <a:lumMod val="108000"/>
                  </a:schemeClr>
                </a:gs>
                <a:gs pos="100000">
                  <a:schemeClr val="accent1">
                    <a:shade val="91000"/>
                    <a:satMod val="100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BASE'!$A$122:$A$128</c:f>
              <c:strCache>
                <c:ptCount val="7"/>
                <c:pt idx="0">
                  <c:v>ميدان الخضر- السويس</c:v>
                </c:pt>
                <c:pt idx="1">
                  <c:v>ش الجيش - السويس</c:v>
                </c:pt>
                <c:pt idx="2">
                  <c:v>حى الكويت</c:v>
                </c:pt>
                <c:pt idx="3">
                  <c:v>ش المنشية- الطور</c:v>
                </c:pt>
                <c:pt idx="4">
                  <c:v>حى النور</c:v>
                </c:pt>
                <c:pt idx="5">
                  <c:v> شرم الشيخ – السوق القديم</c:v>
                </c:pt>
                <c:pt idx="6">
                  <c:v>دهب - جنوب سيناء</c:v>
                </c:pt>
              </c:strCache>
            </c:strRef>
          </c:cat>
          <c:val>
            <c:numRef>
              <c:f>'[egypt bok.xlsx]DATA BASE'!$H$122:$H$128</c:f>
              <c:numCache>
                <c:formatCode>General</c:formatCode>
                <c:ptCount val="7"/>
                <c:pt idx="0">
                  <c:v>161</c:v>
                </c:pt>
                <c:pt idx="1">
                  <c:v>162</c:v>
                </c:pt>
                <c:pt idx="2">
                  <c:v>192</c:v>
                </c:pt>
                <c:pt idx="3">
                  <c:v>121</c:v>
                </c:pt>
                <c:pt idx="4">
                  <c:v>65</c:v>
                </c:pt>
                <c:pt idx="5">
                  <c:v>109</c:v>
                </c:pt>
                <c:pt idx="6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33-4896-8E94-0641D85BB690}"/>
            </c:ext>
          </c:extLst>
        </c:ser>
        <c:ser>
          <c:idx val="1"/>
          <c:order val="1"/>
          <c:tx>
            <c:strRef>
              <c:f>'[egypt bok.xlsx]DATA BASE'!$I$121</c:f>
              <c:strCache>
                <c:ptCount val="1"/>
                <c:pt idx="0">
                  <c:v>FIXED ACH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7000"/>
                    <a:satMod val="115000"/>
                    <a:lumMod val="114000"/>
                  </a:schemeClr>
                </a:gs>
                <a:gs pos="60000">
                  <a:schemeClr val="accent2">
                    <a:tint val="100000"/>
                    <a:shade val="96000"/>
                    <a:satMod val="100000"/>
                    <a:lumMod val="108000"/>
                  </a:schemeClr>
                </a:gs>
                <a:gs pos="100000">
                  <a:schemeClr val="accent2">
                    <a:shade val="91000"/>
                    <a:satMod val="100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BASE'!$A$122:$A$128</c:f>
              <c:strCache>
                <c:ptCount val="7"/>
                <c:pt idx="0">
                  <c:v>ميدان الخضر- السويس</c:v>
                </c:pt>
                <c:pt idx="1">
                  <c:v>ش الجيش - السويس</c:v>
                </c:pt>
                <c:pt idx="2">
                  <c:v>حى الكويت</c:v>
                </c:pt>
                <c:pt idx="3">
                  <c:v>ش المنشية- الطور</c:v>
                </c:pt>
                <c:pt idx="4">
                  <c:v>حى النور</c:v>
                </c:pt>
                <c:pt idx="5">
                  <c:v> شرم الشيخ – السوق القديم</c:v>
                </c:pt>
                <c:pt idx="6">
                  <c:v>دهب - جنوب سيناء</c:v>
                </c:pt>
              </c:strCache>
            </c:strRef>
          </c:cat>
          <c:val>
            <c:numRef>
              <c:f>'[egypt bok.xlsx]DATA BASE'!$I$122:$I$128</c:f>
              <c:numCache>
                <c:formatCode>General</c:formatCode>
                <c:ptCount val="7"/>
                <c:pt idx="0">
                  <c:v>199</c:v>
                </c:pt>
                <c:pt idx="1">
                  <c:v>153</c:v>
                </c:pt>
                <c:pt idx="2">
                  <c:v>304</c:v>
                </c:pt>
                <c:pt idx="3">
                  <c:v>118</c:v>
                </c:pt>
                <c:pt idx="4">
                  <c:v>124</c:v>
                </c:pt>
                <c:pt idx="5">
                  <c:v>100</c:v>
                </c:pt>
                <c:pt idx="6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33-4896-8E94-0641D85BB690}"/>
            </c:ext>
          </c:extLst>
        </c:ser>
        <c:ser>
          <c:idx val="2"/>
          <c:order val="2"/>
          <c:tx>
            <c:strRef>
              <c:f>'[egypt bok.xlsx]DATA BASE'!$M$121</c:f>
              <c:strCache>
                <c:ptCount val="1"/>
                <c:pt idx="0">
                  <c:v>FIXED PERCENT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7000"/>
                    <a:satMod val="115000"/>
                    <a:lumMod val="114000"/>
                  </a:schemeClr>
                </a:gs>
                <a:gs pos="60000">
                  <a:schemeClr val="accent3">
                    <a:tint val="100000"/>
                    <a:shade val="96000"/>
                    <a:satMod val="100000"/>
                    <a:lumMod val="108000"/>
                  </a:schemeClr>
                </a:gs>
                <a:gs pos="100000">
                  <a:schemeClr val="accent3">
                    <a:shade val="91000"/>
                    <a:satMod val="100000"/>
                  </a:schemeClr>
                </a:gs>
              </a:gsLst>
              <a:lin ang="5400000" scaled="0"/>
            </a:gra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4800000"/>
              </a:lightRig>
            </a:scene3d>
            <a:sp3d>
              <a:bevelT w="508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+mn-lt"/>
                    <a:ea typeface="+mn-ea"/>
                    <a:cs typeface="+mn-cs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'[egypt bok.xlsx]DATA BASE'!$A$122:$A$128</c:f>
              <c:strCache>
                <c:ptCount val="7"/>
                <c:pt idx="0">
                  <c:v>ميدان الخضر- السويس</c:v>
                </c:pt>
                <c:pt idx="1">
                  <c:v>ش الجيش - السويس</c:v>
                </c:pt>
                <c:pt idx="2">
                  <c:v>حى الكويت</c:v>
                </c:pt>
                <c:pt idx="3">
                  <c:v>ش المنشية- الطور</c:v>
                </c:pt>
                <c:pt idx="4">
                  <c:v>حى النور</c:v>
                </c:pt>
                <c:pt idx="5">
                  <c:v> شرم الشيخ – السوق القديم</c:v>
                </c:pt>
                <c:pt idx="6">
                  <c:v>دهب - جنوب سيناء</c:v>
                </c:pt>
              </c:strCache>
            </c:strRef>
          </c:cat>
          <c:val>
            <c:numRef>
              <c:f>'[egypt bok.xlsx]DATA BASE'!$M$122:$M$128</c:f>
              <c:numCache>
                <c:formatCode>0%</c:formatCode>
                <c:ptCount val="7"/>
                <c:pt idx="0">
                  <c:v>1.24</c:v>
                </c:pt>
                <c:pt idx="1">
                  <c:v>0.94</c:v>
                </c:pt>
                <c:pt idx="2">
                  <c:v>1.58</c:v>
                </c:pt>
                <c:pt idx="3">
                  <c:v>0.97520661157024791</c:v>
                </c:pt>
                <c:pt idx="4">
                  <c:v>1.9076923076923078</c:v>
                </c:pt>
                <c:pt idx="5">
                  <c:v>0.91743119266055051</c:v>
                </c:pt>
                <c:pt idx="6">
                  <c:v>0.91851851851851851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033-4896-8E94-0641D85BB690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406713535"/>
        <c:axId val="36977775"/>
      </c:barChart>
      <c:catAx>
        <c:axId val="40671353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36977775"/>
        <c:crosses val="autoZero"/>
        <c:auto val="1"/>
        <c:lblAlgn val="ctr"/>
        <c:lblOffset val="100"/>
        <c:noMultiLvlLbl val="0"/>
      </c:catAx>
      <c:valAx>
        <c:axId val="369777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PK"/>
          </a:p>
        </c:txPr>
        <c:crossAx val="4067135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PK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PK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29510784836106E-2"/>
          <c:y val="4.1327874015748035E-2"/>
          <c:w val="0.9432644603635072"/>
          <c:h val="0.79890746456692918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'DATA BASE'!$E$3</c:f>
              <c:strCache>
                <c:ptCount val="1"/>
                <c:pt idx="0">
                  <c:v>Mobile TGT</c:v>
                </c:pt>
              </c:strCache>
              <c:extLst xmlns:c15="http://schemas.microsoft.com/office/drawing/2012/chart"/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BASE'!$A$4:$A$16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BASE'!$E$4:$E$16</c:f>
              <c:numCache>
                <c:formatCode>#,##0</c:formatCode>
                <c:ptCount val="12"/>
                <c:pt idx="1">
                  <c:v>213</c:v>
                </c:pt>
                <c:pt idx="2">
                  <c:v>171</c:v>
                </c:pt>
                <c:pt idx="3">
                  <c:v>240</c:v>
                </c:pt>
                <c:pt idx="4">
                  <c:v>146</c:v>
                </c:pt>
                <c:pt idx="5" formatCode="General">
                  <c:v>293</c:v>
                </c:pt>
                <c:pt idx="6" formatCode="General">
                  <c:v>251</c:v>
                </c:pt>
                <c:pt idx="7" formatCode="General">
                  <c:v>160</c:v>
                </c:pt>
                <c:pt idx="8" formatCode="General">
                  <c:v>187</c:v>
                </c:pt>
                <c:pt idx="9" formatCode="General">
                  <c:v>223</c:v>
                </c:pt>
                <c:pt idx="10" formatCode="General">
                  <c:v>221</c:v>
                </c:pt>
                <c:pt idx="11" formatCode="General">
                  <c:v>225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7F8E-4DAE-949F-3EAE49525F6A}"/>
            </c:ext>
          </c:extLst>
        </c:ser>
        <c:ser>
          <c:idx val="1"/>
          <c:order val="1"/>
          <c:tx>
            <c:strRef>
              <c:f>'DATA BASE'!$F$3</c:f>
              <c:strCache>
                <c:ptCount val="1"/>
                <c:pt idx="0">
                  <c:v>Mobile ACH</c:v>
                </c:pt>
              </c:strCache>
              <c:extLst xmlns:c15="http://schemas.microsoft.com/office/drawing/2012/chart"/>
            </c:strRef>
          </c:tx>
          <c:spPr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tx1"/>
                    </a:solidFill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BASE'!$A$4:$A$16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BASE'!$F$4:$F$16</c:f>
              <c:numCache>
                <c:formatCode>#,##0</c:formatCode>
                <c:ptCount val="12"/>
                <c:pt idx="1">
                  <c:v>197</c:v>
                </c:pt>
                <c:pt idx="2">
                  <c:v>208</c:v>
                </c:pt>
                <c:pt idx="3">
                  <c:v>251</c:v>
                </c:pt>
                <c:pt idx="4" formatCode="General">
                  <c:v>159</c:v>
                </c:pt>
                <c:pt idx="5" formatCode="General">
                  <c:v>292</c:v>
                </c:pt>
                <c:pt idx="6" formatCode="General">
                  <c:v>287</c:v>
                </c:pt>
                <c:pt idx="7" formatCode="General">
                  <c:v>251</c:v>
                </c:pt>
                <c:pt idx="8" formatCode="General">
                  <c:v>301</c:v>
                </c:pt>
                <c:pt idx="9" formatCode="General">
                  <c:v>237</c:v>
                </c:pt>
                <c:pt idx="10" formatCode="General">
                  <c:v>240</c:v>
                </c:pt>
                <c:pt idx="11" formatCode="General">
                  <c:v>248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7F8E-4DAE-949F-3EAE49525F6A}"/>
            </c:ext>
          </c:extLst>
        </c:ser>
        <c:ser>
          <c:idx val="2"/>
          <c:order val="2"/>
          <c:tx>
            <c:strRef>
              <c:f>'DATA BASE'!$G$3</c:f>
              <c:strCache>
                <c:ptCount val="1"/>
                <c:pt idx="0">
                  <c:v>Mobile PERCENTAGE</c:v>
                </c:pt>
              </c:strCache>
              <c:extLst xmlns:c15="http://schemas.microsoft.com/office/drawing/2012/chart"/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800" b="1" i="0" u="none" strike="noStrike" kern="1200" baseline="0">
                    <a:solidFill>
                      <a:schemeClr val="tx1"/>
                    </a:solidFill>
                    <a:highlight>
                      <a:srgbClr val="C0C0C0"/>
                    </a:highlight>
                    <a:latin typeface="Aharoni" panose="02010803020104030203" pitchFamily="2" charset="-79"/>
                    <a:ea typeface="+mn-ea"/>
                    <a:cs typeface="Aharoni" panose="02010803020104030203" pitchFamily="2" charset="-79"/>
                  </a:defRPr>
                </a:pPr>
                <a:endParaRPr lang="en-PK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5="http://schemas.microsoft.com/office/drawing/2012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'DATA BASE'!$A$4:$A$16</c:f>
              <c:strCache>
                <c:ptCount val="12"/>
                <c:pt idx="1">
                  <c:v>Jan</c:v>
                </c:pt>
                <c:pt idx="2">
                  <c:v>Feb</c:v>
                </c:pt>
                <c:pt idx="3">
                  <c:v>Mar</c:v>
                </c:pt>
                <c:pt idx="4">
                  <c:v>Apr</c:v>
                </c:pt>
                <c:pt idx="5">
                  <c:v>May</c:v>
                </c:pt>
                <c:pt idx="6">
                  <c:v>Jun</c:v>
                </c:pt>
                <c:pt idx="7">
                  <c:v>Jul</c:v>
                </c:pt>
                <c:pt idx="8">
                  <c:v>Aug</c:v>
                </c:pt>
                <c:pt idx="9">
                  <c:v>Sep</c:v>
                </c:pt>
                <c:pt idx="10">
                  <c:v>Oct</c:v>
                </c:pt>
                <c:pt idx="11">
                  <c:v>Nov</c:v>
                </c:pt>
              </c:strCache>
              <c:extLst/>
            </c:strRef>
          </c:cat>
          <c:val>
            <c:numRef>
              <c:f>'DATA BASE'!$G$4:$G$16</c:f>
              <c:numCache>
                <c:formatCode>0%</c:formatCode>
                <c:ptCount val="12"/>
                <c:pt idx="1">
                  <c:v>0.92488262910798125</c:v>
                </c:pt>
                <c:pt idx="2">
                  <c:v>1.2163742690058479</c:v>
                </c:pt>
                <c:pt idx="3">
                  <c:v>1.0458333333333334</c:v>
                </c:pt>
                <c:pt idx="4">
                  <c:v>1.0890410958904109</c:v>
                </c:pt>
                <c:pt idx="5">
                  <c:v>0.9965870307167235</c:v>
                </c:pt>
                <c:pt idx="6">
                  <c:v>1.1434262948207172</c:v>
                </c:pt>
                <c:pt idx="7">
                  <c:v>1.5687500000000001</c:v>
                </c:pt>
                <c:pt idx="8">
                  <c:v>1.6096256684491979</c:v>
                </c:pt>
                <c:pt idx="9">
                  <c:v>1.0627802690582959</c:v>
                </c:pt>
                <c:pt idx="10">
                  <c:v>1.0859728506787329</c:v>
                </c:pt>
                <c:pt idx="11">
                  <c:v>1.1022222222222222</c:v>
                </c:pt>
              </c:numCache>
              <c:extLst/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2-7F8E-4DAE-949F-3EAE49525F6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43784879"/>
        <c:axId val="1381916031"/>
        <c:extLst/>
      </c:barChart>
      <c:catAx>
        <c:axId val="1443784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381916031"/>
        <c:crosses val="autoZero"/>
        <c:auto val="1"/>
        <c:lblAlgn val="ctr"/>
        <c:lblOffset val="100"/>
        <c:noMultiLvlLbl val="0"/>
      </c:catAx>
      <c:valAx>
        <c:axId val="138191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PK"/>
          </a:p>
        </c:txPr>
        <c:crossAx val="1443784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P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tx1"/>
          </a:solidFill>
          <a:latin typeface="Aharoni" panose="02010803020104030203" pitchFamily="2" charset="-79"/>
          <a:cs typeface="Aharoni" panose="02010803020104030203" pitchFamily="2" charset="-79"/>
        </a:defRPr>
      </a:pPr>
      <a:endParaRPr lang="en-PK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3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4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5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6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7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9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0.xml><?xml version="1.0" encoding="utf-8"?>
<cs:chartStyle xmlns:cs="http://schemas.microsoft.com/office/drawing/2012/chartStyle" xmlns:a="http://schemas.openxmlformats.org/drawingml/2006/main" id="253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00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5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6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7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88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0.44693</cdr:x>
      <cdr:y>0.46027</cdr:y>
    </cdr:from>
    <cdr:to>
      <cdr:x>0.62608</cdr:x>
      <cdr:y>0.65286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F39A7A1-865C-8A2D-174A-ECCEE513450D}"/>
            </a:ext>
          </a:extLst>
        </cdr:cNvPr>
        <cdr:cNvSpPr txBox="1"/>
      </cdr:nvSpPr>
      <cdr:spPr>
        <a:xfrm xmlns:a="http://schemas.openxmlformats.org/drawingml/2006/main">
          <a:off x="1847463" y="1117466"/>
          <a:ext cx="740557" cy="46759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dirty="0"/>
            <a:t>2671</a:t>
          </a:r>
          <a:endParaRPr lang="en-PK" sz="2000" b="1" dirty="0"/>
        </a:p>
      </cdr:txBody>
    </cdr:sp>
  </cdr:relSizeAnchor>
</c:userShapes>
</file>

<file path=ppt/drawings/drawing10.xml><?xml version="1.0" encoding="utf-8"?>
<c:userShapes xmlns:c="http://schemas.openxmlformats.org/drawingml/2006/chart">
  <cdr:relSizeAnchor xmlns:cdr="http://schemas.openxmlformats.org/drawingml/2006/chartDrawing">
    <cdr:from>
      <cdr:x>0.02362</cdr:x>
      <cdr:y>0.07474</cdr:y>
    </cdr:from>
    <cdr:to>
      <cdr:x>0.23289</cdr:x>
      <cdr:y>0.27199</cdr:y>
    </cdr:to>
    <cdr:sp macro="" textlink="">
      <cdr:nvSpPr>
        <cdr:cNvPr id="2" name="TextBox 10">
          <a:extLst xmlns:a="http://schemas.openxmlformats.org/drawingml/2006/main">
            <a:ext uri="{FF2B5EF4-FFF2-40B4-BE49-F238E27FC236}">
              <a16:creationId xmlns:a16="http://schemas.microsoft.com/office/drawing/2014/main" id="{52B2F9D2-B773-C074-01B7-9B4F9B0683CA}"/>
            </a:ext>
          </a:extLst>
        </cdr:cNvPr>
        <cdr:cNvSpPr txBox="1"/>
      </cdr:nvSpPr>
      <cdr:spPr>
        <a:xfrm xmlns:a="http://schemas.openxmlformats.org/drawingml/2006/main">
          <a:off x="281352" y="244878"/>
          <a:ext cx="2492473" cy="64633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1" dirty="0"/>
            <a:t>PER MONTH DISTRIBUTION</a:t>
          </a:r>
          <a:endParaRPr lang="en-PK" sz="1800" b="1" dirty="0"/>
        </a:p>
      </cdr:txBody>
    </cdr:sp>
  </cdr:relSizeAnchor>
</c:userShapes>
</file>

<file path=ppt/drawings/drawing11.xml><?xml version="1.0" encoding="utf-8"?>
<c:userShapes xmlns:c="http://schemas.openxmlformats.org/drawingml/2006/chart">
  <cdr:relSizeAnchor xmlns:cdr="http://schemas.openxmlformats.org/drawingml/2006/chartDrawing">
    <cdr:from>
      <cdr:x>0.02362</cdr:x>
      <cdr:y>0.07474</cdr:y>
    </cdr:from>
    <cdr:to>
      <cdr:x>0.23289</cdr:x>
      <cdr:y>0.27199</cdr:y>
    </cdr:to>
    <cdr:sp macro="" textlink="">
      <cdr:nvSpPr>
        <cdr:cNvPr id="2" name="TextBox 10">
          <a:extLst xmlns:a="http://schemas.openxmlformats.org/drawingml/2006/main">
            <a:ext uri="{FF2B5EF4-FFF2-40B4-BE49-F238E27FC236}">
              <a16:creationId xmlns:a16="http://schemas.microsoft.com/office/drawing/2014/main" id="{52B2F9D2-B773-C074-01B7-9B4F9B0683CA}"/>
            </a:ext>
          </a:extLst>
        </cdr:cNvPr>
        <cdr:cNvSpPr txBox="1"/>
      </cdr:nvSpPr>
      <cdr:spPr>
        <a:xfrm xmlns:a="http://schemas.openxmlformats.org/drawingml/2006/main">
          <a:off x="281352" y="244878"/>
          <a:ext cx="2492473" cy="64633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1" dirty="0"/>
            <a:t>PER MONTH DISTRIBUTION</a:t>
          </a:r>
          <a:endParaRPr lang="en-PK" sz="1800" b="1" dirty="0"/>
        </a:p>
      </cdr:txBody>
    </cdr:sp>
  </cdr:relSizeAnchor>
</c:userShapes>
</file>

<file path=ppt/drawings/drawing12.xml><?xml version="1.0" encoding="utf-8"?>
<c:userShapes xmlns:c="http://schemas.openxmlformats.org/drawingml/2006/chart">
  <cdr:relSizeAnchor xmlns:cdr="http://schemas.openxmlformats.org/drawingml/2006/chartDrawing">
    <cdr:from>
      <cdr:x>0.47337</cdr:x>
      <cdr:y>0.42985</cdr:y>
    </cdr:from>
    <cdr:to>
      <cdr:x>0.65252</cdr:x>
      <cdr:y>0.62244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F39A7A1-865C-8A2D-174A-ECCEE513450D}"/>
            </a:ext>
          </a:extLst>
        </cdr:cNvPr>
        <cdr:cNvSpPr txBox="1"/>
      </cdr:nvSpPr>
      <cdr:spPr>
        <a:xfrm xmlns:a="http://schemas.openxmlformats.org/drawingml/2006/main">
          <a:off x="1876105" y="1076907"/>
          <a:ext cx="710030" cy="4824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dirty="0"/>
            <a:t>2367</a:t>
          </a:r>
          <a:endParaRPr lang="en-PK" sz="2000" b="1" dirty="0"/>
        </a:p>
      </cdr:txBody>
    </cdr:sp>
  </cdr:relSizeAnchor>
</c:userShapes>
</file>

<file path=ppt/drawings/drawing13.xml><?xml version="1.0" encoding="utf-8"?>
<c:userShapes xmlns:c="http://schemas.openxmlformats.org/drawingml/2006/chart">
  <cdr:relSizeAnchor xmlns:cdr="http://schemas.openxmlformats.org/drawingml/2006/chartDrawing">
    <cdr:from>
      <cdr:x>0.47337</cdr:x>
      <cdr:y>0.42985</cdr:y>
    </cdr:from>
    <cdr:to>
      <cdr:x>0.65252</cdr:x>
      <cdr:y>0.62244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F39A7A1-865C-8A2D-174A-ECCEE513450D}"/>
            </a:ext>
          </a:extLst>
        </cdr:cNvPr>
        <cdr:cNvSpPr txBox="1"/>
      </cdr:nvSpPr>
      <cdr:spPr>
        <a:xfrm xmlns:a="http://schemas.openxmlformats.org/drawingml/2006/main">
          <a:off x="1876105" y="1076907"/>
          <a:ext cx="710030" cy="4824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dirty="0"/>
            <a:t>2405</a:t>
          </a:r>
          <a:endParaRPr lang="en-PK" sz="2000" b="1" dirty="0"/>
        </a:p>
      </cdr:txBody>
    </cdr:sp>
  </cdr:relSizeAnchor>
</c:userShapes>
</file>

<file path=ppt/drawings/drawing14.xml><?xml version="1.0" encoding="utf-8"?>
<c:userShapes xmlns:c="http://schemas.openxmlformats.org/drawingml/2006/chart">
  <cdr:relSizeAnchor xmlns:cdr="http://schemas.openxmlformats.org/drawingml/2006/chartDrawing">
    <cdr:from>
      <cdr:x>0.47337</cdr:x>
      <cdr:y>0.42985</cdr:y>
    </cdr:from>
    <cdr:to>
      <cdr:x>0.65252</cdr:x>
      <cdr:y>0.62244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F39A7A1-865C-8A2D-174A-ECCEE513450D}"/>
            </a:ext>
          </a:extLst>
        </cdr:cNvPr>
        <cdr:cNvSpPr txBox="1"/>
      </cdr:nvSpPr>
      <cdr:spPr>
        <a:xfrm xmlns:a="http://schemas.openxmlformats.org/drawingml/2006/main">
          <a:off x="1876105" y="1076907"/>
          <a:ext cx="710030" cy="4824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dirty="0"/>
            <a:t>5615</a:t>
          </a:r>
          <a:endParaRPr lang="en-PK" sz="2000" b="1" dirty="0"/>
        </a:p>
      </cdr:txBody>
    </cdr:sp>
  </cdr:relSizeAnchor>
</c:userShapes>
</file>

<file path=ppt/drawings/drawing15.xml><?xml version="1.0" encoding="utf-8"?>
<c:userShapes xmlns:c="http://schemas.openxmlformats.org/drawingml/2006/chart">
  <cdr:relSizeAnchor xmlns:cdr="http://schemas.openxmlformats.org/drawingml/2006/chartDrawing">
    <cdr:from>
      <cdr:x>0.41809</cdr:x>
      <cdr:y>0.45646</cdr:y>
    </cdr:from>
    <cdr:to>
      <cdr:x>0.59724</cdr:x>
      <cdr:y>0.64905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F39A7A1-865C-8A2D-174A-ECCEE513450D}"/>
            </a:ext>
          </a:extLst>
        </cdr:cNvPr>
        <cdr:cNvSpPr txBox="1"/>
      </cdr:nvSpPr>
      <cdr:spPr>
        <a:xfrm xmlns:a="http://schemas.openxmlformats.org/drawingml/2006/main">
          <a:off x="1657046" y="1143571"/>
          <a:ext cx="710030" cy="4824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dirty="0"/>
            <a:t>4006</a:t>
          </a:r>
          <a:endParaRPr lang="en-PK" sz="20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0.03653</cdr:x>
      <cdr:y>0.03854</cdr:y>
    </cdr:from>
    <cdr:to>
      <cdr:x>0.2432</cdr:x>
      <cdr:y>0.27241</cdr:y>
    </cdr:to>
    <cdr:sp macro="" textlink="">
      <cdr:nvSpPr>
        <cdr:cNvPr id="4" name="TextBox 10">
          <a:extLst xmlns:a="http://schemas.openxmlformats.org/drawingml/2006/main">
            <a:ext uri="{FF2B5EF4-FFF2-40B4-BE49-F238E27FC236}">
              <a16:creationId xmlns:a16="http://schemas.microsoft.com/office/drawing/2014/main" id="{36F02AB2-CB62-B803-37D1-907908D61629}"/>
            </a:ext>
          </a:extLst>
        </cdr:cNvPr>
        <cdr:cNvSpPr txBox="1"/>
      </cdr:nvSpPr>
      <cdr:spPr>
        <a:xfrm xmlns:a="http://schemas.openxmlformats.org/drawingml/2006/main">
          <a:off x="440110" y="136939"/>
          <a:ext cx="2489982" cy="83099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b="1" dirty="0"/>
            <a:t>PER MONTH DISTRIBUTION</a:t>
          </a:r>
          <a:endParaRPr lang="en-PK" sz="2400" b="1" dirty="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0.02211</cdr:x>
      <cdr:y>0</cdr:y>
    </cdr:from>
    <cdr:to>
      <cdr:x>0.23085</cdr:x>
      <cdr:y>0.24523</cdr:y>
    </cdr:to>
    <cdr:sp macro="" textlink="">
      <cdr:nvSpPr>
        <cdr:cNvPr id="2" name="TextBox 10">
          <a:extLst xmlns:a="http://schemas.openxmlformats.org/drawingml/2006/main">
            <a:ext uri="{FF2B5EF4-FFF2-40B4-BE49-F238E27FC236}">
              <a16:creationId xmlns:a16="http://schemas.microsoft.com/office/drawing/2014/main" id="{FF2ED998-8478-D36C-207F-98E648A9D443}"/>
            </a:ext>
          </a:extLst>
        </cdr:cNvPr>
        <cdr:cNvSpPr txBox="1"/>
      </cdr:nvSpPr>
      <cdr:spPr>
        <a:xfrm xmlns:a="http://schemas.openxmlformats.org/drawingml/2006/main">
          <a:off x="263679" y="0"/>
          <a:ext cx="2489982" cy="83099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b="1" dirty="0"/>
            <a:t>PER MONTH DISTRIBUTION</a:t>
          </a:r>
          <a:endParaRPr lang="en-PK" sz="2400" b="1" dirty="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0.03907</cdr:x>
      <cdr:y>0</cdr:y>
    </cdr:from>
    <cdr:to>
      <cdr:x>0.24755</cdr:x>
      <cdr:y>0.25362</cdr:y>
    </cdr:to>
    <cdr:sp macro="" textlink="">
      <cdr:nvSpPr>
        <cdr:cNvPr id="2" name="TextBox 10">
          <a:extLst xmlns:a="http://schemas.openxmlformats.org/drawingml/2006/main">
            <a:ext uri="{FF2B5EF4-FFF2-40B4-BE49-F238E27FC236}">
              <a16:creationId xmlns:a16="http://schemas.microsoft.com/office/drawing/2014/main" id="{ACF84ABC-1C6D-C1B3-2B16-EC3BC44FC414}"/>
            </a:ext>
          </a:extLst>
        </cdr:cNvPr>
        <cdr:cNvSpPr txBox="1"/>
      </cdr:nvSpPr>
      <cdr:spPr>
        <a:xfrm xmlns:a="http://schemas.openxmlformats.org/drawingml/2006/main">
          <a:off x="466614" y="0"/>
          <a:ext cx="2489982" cy="83099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b="1" dirty="0"/>
            <a:t>PER MONTH DISTRIBUTION</a:t>
          </a:r>
          <a:endParaRPr lang="en-PK" sz="2400" b="1" dirty="0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0.04103</cdr:x>
      <cdr:y>0</cdr:y>
    </cdr:from>
    <cdr:to>
      <cdr:x>0.25009</cdr:x>
      <cdr:y>0.25362</cdr:y>
    </cdr:to>
    <cdr:sp macro="" textlink="">
      <cdr:nvSpPr>
        <cdr:cNvPr id="2" name="TextBox 10">
          <a:extLst xmlns:a="http://schemas.openxmlformats.org/drawingml/2006/main">
            <a:ext uri="{FF2B5EF4-FFF2-40B4-BE49-F238E27FC236}">
              <a16:creationId xmlns:a16="http://schemas.microsoft.com/office/drawing/2014/main" id="{3518BAA4-CD14-2411-9FAD-5191BB645F7C}"/>
            </a:ext>
          </a:extLst>
        </cdr:cNvPr>
        <cdr:cNvSpPr txBox="1"/>
      </cdr:nvSpPr>
      <cdr:spPr>
        <a:xfrm xmlns:a="http://schemas.openxmlformats.org/drawingml/2006/main">
          <a:off x="488701" y="0"/>
          <a:ext cx="2489982" cy="83099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defPPr>
            <a:defRPr lang="en-PK"/>
          </a:defPPr>
          <a:lvl1pPr marL="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2400" b="1" dirty="0"/>
            <a:t>PER MONTH DISTRIBUTION</a:t>
          </a:r>
          <a:endParaRPr lang="en-PK" sz="2400" b="1" dirty="0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0.47337</cdr:x>
      <cdr:y>0.42985</cdr:y>
    </cdr:from>
    <cdr:to>
      <cdr:x>0.65252</cdr:x>
      <cdr:y>0.62244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F39A7A1-865C-8A2D-174A-ECCEE513450D}"/>
            </a:ext>
          </a:extLst>
        </cdr:cNvPr>
        <cdr:cNvSpPr txBox="1"/>
      </cdr:nvSpPr>
      <cdr:spPr>
        <a:xfrm xmlns:a="http://schemas.openxmlformats.org/drawingml/2006/main">
          <a:off x="1876105" y="1076907"/>
          <a:ext cx="710030" cy="4824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dirty="0"/>
            <a:t>2361</a:t>
          </a:r>
          <a:endParaRPr lang="en-PK" sz="2000" b="1" dirty="0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0.02444</cdr:x>
      <cdr:y>0</cdr:y>
    </cdr:from>
    <cdr:to>
      <cdr:x>0.23111</cdr:x>
      <cdr:y>0.19073</cdr:y>
    </cdr:to>
    <cdr:sp macro="" textlink="">
      <cdr:nvSpPr>
        <cdr:cNvPr id="4" name="TextBox 10">
          <a:extLst xmlns:a="http://schemas.openxmlformats.org/drawingml/2006/main">
            <a:ext uri="{FF2B5EF4-FFF2-40B4-BE49-F238E27FC236}">
              <a16:creationId xmlns:a16="http://schemas.microsoft.com/office/drawing/2014/main" id="{36F02AB2-CB62-B803-37D1-907908D61629}"/>
            </a:ext>
          </a:extLst>
        </cdr:cNvPr>
        <cdr:cNvSpPr txBox="1"/>
      </cdr:nvSpPr>
      <cdr:spPr>
        <a:xfrm xmlns:a="http://schemas.openxmlformats.org/drawingml/2006/main">
          <a:off x="294784" y="0"/>
          <a:ext cx="2492473" cy="64633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1" dirty="0"/>
            <a:t>PER MONTH DISTRIBUTION</a:t>
          </a:r>
          <a:endParaRPr lang="en-PK" sz="1800" b="1" dirty="0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0.02362</cdr:x>
      <cdr:y>0.07474</cdr:y>
    </cdr:from>
    <cdr:to>
      <cdr:x>0.23289</cdr:x>
      <cdr:y>0.27199</cdr:y>
    </cdr:to>
    <cdr:sp macro="" textlink="">
      <cdr:nvSpPr>
        <cdr:cNvPr id="2" name="TextBox 10">
          <a:extLst xmlns:a="http://schemas.openxmlformats.org/drawingml/2006/main">
            <a:ext uri="{FF2B5EF4-FFF2-40B4-BE49-F238E27FC236}">
              <a16:creationId xmlns:a16="http://schemas.microsoft.com/office/drawing/2014/main" id="{52B2F9D2-B773-C074-01B7-9B4F9B0683CA}"/>
            </a:ext>
          </a:extLst>
        </cdr:cNvPr>
        <cdr:cNvSpPr txBox="1"/>
      </cdr:nvSpPr>
      <cdr:spPr>
        <a:xfrm xmlns:a="http://schemas.openxmlformats.org/drawingml/2006/main">
          <a:off x="281352" y="244878"/>
          <a:ext cx="2492473" cy="646331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square" rtlCol="0">
          <a:spAutoFit/>
        </a:bodyPr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r>
            <a:rPr lang="en-US" sz="1800" b="1" dirty="0"/>
            <a:t>PER MONTH DISTRIBUTION</a:t>
          </a:r>
          <a:endParaRPr lang="en-PK" sz="1800" b="1" dirty="0"/>
        </a:p>
      </cdr:txBody>
    </cdr:sp>
  </cdr:relSizeAnchor>
</c:userShapes>
</file>

<file path=ppt/drawings/drawing9.xml><?xml version="1.0" encoding="utf-8"?>
<c:userShapes xmlns:c="http://schemas.openxmlformats.org/drawingml/2006/chart">
  <cdr:relSizeAnchor xmlns:cdr="http://schemas.openxmlformats.org/drawingml/2006/chartDrawing">
    <cdr:from>
      <cdr:x>0.47337</cdr:x>
      <cdr:y>0.42985</cdr:y>
    </cdr:from>
    <cdr:to>
      <cdr:x>0.65252</cdr:x>
      <cdr:y>0.62244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F39A7A1-865C-8A2D-174A-ECCEE513450D}"/>
            </a:ext>
          </a:extLst>
        </cdr:cNvPr>
        <cdr:cNvSpPr txBox="1"/>
      </cdr:nvSpPr>
      <cdr:spPr>
        <a:xfrm xmlns:a="http://schemas.openxmlformats.org/drawingml/2006/main">
          <a:off x="1876105" y="1076907"/>
          <a:ext cx="710030" cy="48249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2000" b="1" dirty="0"/>
            <a:t>2193</a:t>
          </a:r>
          <a:endParaRPr lang="en-PK" sz="2000" b="1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5301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69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97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7432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59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22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82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30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45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12/16/2023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76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4.xml"/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6.xml"/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42.xml"/><Relationship Id="rId3" Type="http://schemas.openxmlformats.org/officeDocument/2006/relationships/chart" Target="../charts/chart37.xml"/><Relationship Id="rId7" Type="http://schemas.openxmlformats.org/officeDocument/2006/relationships/chart" Target="../charts/chart4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0.xml"/><Relationship Id="rId5" Type="http://schemas.openxmlformats.org/officeDocument/2006/relationships/chart" Target="../charts/chart39.xml"/><Relationship Id="rId10" Type="http://schemas.openxmlformats.org/officeDocument/2006/relationships/chart" Target="../charts/chart44.xml"/><Relationship Id="rId4" Type="http://schemas.openxmlformats.org/officeDocument/2006/relationships/chart" Target="../charts/chart38.xml"/><Relationship Id="rId9" Type="http://schemas.openxmlformats.org/officeDocument/2006/relationships/chart" Target="../charts/chart4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6.xml"/><Relationship Id="rId2" Type="http://schemas.openxmlformats.org/officeDocument/2006/relationships/chart" Target="../charts/chart4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8.xml"/><Relationship Id="rId2" Type="http://schemas.openxmlformats.org/officeDocument/2006/relationships/chart" Target="../charts/chart4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54.xml"/><Relationship Id="rId3" Type="http://schemas.openxmlformats.org/officeDocument/2006/relationships/chart" Target="../charts/chart49.xml"/><Relationship Id="rId7" Type="http://schemas.openxmlformats.org/officeDocument/2006/relationships/chart" Target="../charts/chart5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2.xml"/><Relationship Id="rId5" Type="http://schemas.openxmlformats.org/officeDocument/2006/relationships/chart" Target="../charts/chart51.xml"/><Relationship Id="rId10" Type="http://schemas.openxmlformats.org/officeDocument/2006/relationships/chart" Target="../charts/chart56.xml"/><Relationship Id="rId4" Type="http://schemas.openxmlformats.org/officeDocument/2006/relationships/chart" Target="../charts/chart50.xml"/><Relationship Id="rId9" Type="http://schemas.openxmlformats.org/officeDocument/2006/relationships/chart" Target="../charts/chart5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8.xml"/><Relationship Id="rId2" Type="http://schemas.openxmlformats.org/officeDocument/2006/relationships/chart" Target="../charts/chart5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0.xml"/><Relationship Id="rId2" Type="http://schemas.openxmlformats.org/officeDocument/2006/relationships/chart" Target="../charts/chart5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6.xml"/><Relationship Id="rId3" Type="http://schemas.openxmlformats.org/officeDocument/2006/relationships/chart" Target="../charts/chart61.xml"/><Relationship Id="rId7" Type="http://schemas.openxmlformats.org/officeDocument/2006/relationships/chart" Target="../charts/chart6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64.xml"/><Relationship Id="rId5" Type="http://schemas.openxmlformats.org/officeDocument/2006/relationships/chart" Target="../charts/chart63.xml"/><Relationship Id="rId10" Type="http://schemas.openxmlformats.org/officeDocument/2006/relationships/chart" Target="../charts/chart68.xml"/><Relationship Id="rId4" Type="http://schemas.openxmlformats.org/officeDocument/2006/relationships/chart" Target="../charts/chart62.xml"/><Relationship Id="rId9" Type="http://schemas.openxmlformats.org/officeDocument/2006/relationships/chart" Target="../charts/chart6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0.xml"/><Relationship Id="rId2" Type="http://schemas.openxmlformats.org/officeDocument/2006/relationships/chart" Target="../charts/chart6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2.xml"/><Relationship Id="rId2" Type="http://schemas.openxmlformats.org/officeDocument/2006/relationships/chart" Target="../charts/chart7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78.xml"/><Relationship Id="rId3" Type="http://schemas.openxmlformats.org/officeDocument/2006/relationships/chart" Target="../charts/chart73.xml"/><Relationship Id="rId7" Type="http://schemas.openxmlformats.org/officeDocument/2006/relationships/chart" Target="../charts/chart7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6.xml"/><Relationship Id="rId5" Type="http://schemas.openxmlformats.org/officeDocument/2006/relationships/chart" Target="../charts/chart75.xml"/><Relationship Id="rId10" Type="http://schemas.openxmlformats.org/officeDocument/2006/relationships/chart" Target="../charts/chart80.xml"/><Relationship Id="rId4" Type="http://schemas.openxmlformats.org/officeDocument/2006/relationships/chart" Target="../charts/chart74.xml"/><Relationship Id="rId9" Type="http://schemas.openxmlformats.org/officeDocument/2006/relationships/chart" Target="../charts/chart7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2.xml"/><Relationship Id="rId2" Type="http://schemas.openxmlformats.org/officeDocument/2006/relationships/chart" Target="../charts/chart8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4.xml"/><Relationship Id="rId2" Type="http://schemas.openxmlformats.org/officeDocument/2006/relationships/chart" Target="../charts/chart8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6.xml"/><Relationship Id="rId2" Type="http://schemas.openxmlformats.org/officeDocument/2006/relationships/chart" Target="../charts/chart8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8.xml"/><Relationship Id="rId2" Type="http://schemas.openxmlformats.org/officeDocument/2006/relationships/chart" Target="../charts/chart8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chart" Target="../charts/chart2.xml"/><Relationship Id="rId9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chart" Target="../charts/chart13.xml"/><Relationship Id="rId7" Type="http://schemas.openxmlformats.org/officeDocument/2006/relationships/chart" Target="../charts/chart17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10" Type="http://schemas.openxmlformats.org/officeDocument/2006/relationships/chart" Target="../charts/chart20.xml"/><Relationship Id="rId4" Type="http://schemas.openxmlformats.org/officeDocument/2006/relationships/chart" Target="../charts/chart14.xml"/><Relationship Id="rId9" Type="http://schemas.openxmlformats.org/officeDocument/2006/relationships/chart" Target="../charts/char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2.xml"/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4.xml"/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0.xml"/><Relationship Id="rId3" Type="http://schemas.openxmlformats.org/officeDocument/2006/relationships/chart" Target="../charts/chart25.xml"/><Relationship Id="rId7" Type="http://schemas.openxmlformats.org/officeDocument/2006/relationships/chart" Target="../charts/chart29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8.xml"/><Relationship Id="rId5" Type="http://schemas.openxmlformats.org/officeDocument/2006/relationships/chart" Target="../charts/chart27.xml"/><Relationship Id="rId10" Type="http://schemas.openxmlformats.org/officeDocument/2006/relationships/chart" Target="../charts/chart32.xml"/><Relationship Id="rId4" Type="http://schemas.openxmlformats.org/officeDocument/2006/relationships/chart" Target="../charts/chart26.xml"/><Relationship Id="rId9" Type="http://schemas.openxmlformats.org/officeDocument/2006/relationships/chart" Target="../charts/char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B7CFDD-E67B-4078-9BD0-D09D4200E4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91E377-3C4E-4C42-B42C-858169F3A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ulticolored smoke gradient">
            <a:extLst>
              <a:ext uri="{FF2B5EF4-FFF2-40B4-BE49-F238E27FC236}">
                <a16:creationId xmlns:a16="http://schemas.microsoft.com/office/drawing/2014/main" id="{5871036A-786B-7D47-9EA3-311A8929A5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1000"/>
          </a:blip>
          <a:srcRect t="8107" b="7624"/>
          <a:stretch/>
        </p:blipFill>
        <p:spPr>
          <a:xfrm>
            <a:off x="-1" y="1"/>
            <a:ext cx="12192001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77254A-256E-CBDA-F2DB-5C6A423C2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1426" y="350486"/>
            <a:ext cx="7272408" cy="746831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b">
            <a:normAutofit fontScale="90000"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TELECOM EGYPT</a:t>
            </a:r>
            <a:endParaRPr lang="en-PK" sz="54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5EFEB-2138-AC50-BBD2-55F2994B8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8988" y="4876803"/>
            <a:ext cx="5074022" cy="1257295"/>
          </a:xfrm>
          <a:effectLst>
            <a:outerShdw blurRad="38100" dist="127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/>
          <a:p>
            <a:endParaRPr lang="en-PK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B7537E-7B93-4306-B9DF-4CD583E0A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62258" y="42374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AB796C-11E6-468E-9C0D-38940D8E2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FC9ACE4-DF02-4B56-B482-DDAD2EC09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9CC309-9401-4122-8206-A304650EF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5D2E489-2D4E-24B9-E148-EDF1EDBDFCA6}"/>
              </a:ext>
            </a:extLst>
          </p:cNvPr>
          <p:cNvSpPr/>
          <p:nvPr/>
        </p:nvSpPr>
        <p:spPr>
          <a:xfrm>
            <a:off x="0" y="0"/>
            <a:ext cx="2644726" cy="6857998"/>
          </a:xfrm>
          <a:prstGeom prst="rect">
            <a:avLst/>
          </a:prstGeom>
          <a:solidFill>
            <a:srgbClr val="7030A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E39A9-84F9-B5B2-7BCE-2A96786F94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-2"/>
            <a:ext cx="2644725" cy="264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544967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76332129-9255-6746-C560-77DC7C30E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654442"/>
              </p:ext>
            </p:extLst>
          </p:nvPr>
        </p:nvGraphicFramePr>
        <p:xfrm>
          <a:off x="106016" y="109538"/>
          <a:ext cx="11966713" cy="3319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F1989D08-A85B-1EE0-A740-C3EFA950DE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645743"/>
              </p:ext>
            </p:extLst>
          </p:nvPr>
        </p:nvGraphicFramePr>
        <p:xfrm>
          <a:off x="106016" y="3313044"/>
          <a:ext cx="11966712" cy="35646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57267339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235459B3-0D5B-4973-B6C4-A022ABC498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1458437"/>
              </p:ext>
            </p:extLst>
          </p:nvPr>
        </p:nvGraphicFramePr>
        <p:xfrm>
          <a:off x="124264" y="152399"/>
          <a:ext cx="11910648" cy="3425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7F82DA3-2CCE-6681-BC2D-388E10A592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8801704"/>
              </p:ext>
            </p:extLst>
          </p:nvPr>
        </p:nvGraphicFramePr>
        <p:xfrm>
          <a:off x="124264" y="3429000"/>
          <a:ext cx="11910648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45777384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0306-A76C-0BAB-0442-5D30AEA3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04" y="150879"/>
            <a:ext cx="3288470" cy="858115"/>
          </a:xfrm>
        </p:spPr>
        <p:txBody>
          <a:bodyPr>
            <a:normAutofit fontScale="90000"/>
          </a:bodyPr>
          <a:lstStyle/>
          <a:p>
            <a:r>
              <a:rPr lang="ur-PK" sz="4400" b="1" i="0" u="none" strike="noStrike" dirty="0">
                <a:solidFill>
                  <a:srgbClr val="0D0D0D"/>
                </a:solidFill>
                <a:effectLst/>
                <a:latin typeface="Calibri" panose="020F0502020204030204" pitchFamily="34" charset="0"/>
              </a:rPr>
              <a:t>ش المنشية الطور </a:t>
            </a:r>
            <a:endParaRPr lang="en-PK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0698-CD97-F33E-C90D-5F64B38F1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691" y="39780"/>
            <a:ext cx="4746310" cy="1100959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PARTNER :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Future IT</a:t>
            </a:r>
            <a:r>
              <a:rPr lang="en-US" sz="1400" dirty="0"/>
              <a:t> </a:t>
            </a:r>
            <a:endParaRPr lang="en-US" sz="1600" dirty="0"/>
          </a:p>
          <a:p>
            <a:r>
              <a:rPr lang="en-US" sz="16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Branch Name as BSS:</a:t>
            </a:r>
            <a:r>
              <a:rPr lang="ur-PK" sz="1800" b="1" i="0" u="none" strike="noStrike" dirty="0">
                <a:solidFill>
                  <a:srgbClr val="0D0D0D"/>
                </a:solidFill>
                <a:effectLst/>
                <a:latin typeface="Calibri" panose="020F0502020204030204" pitchFamily="34" charset="0"/>
              </a:rPr>
              <a:t>ش المنشية الطور </a:t>
            </a:r>
            <a:endParaRPr lang="en-US" sz="1800" b="1" i="0" u="none" strike="noStrike" dirty="0">
              <a:solidFill>
                <a:srgbClr val="0D0D0D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6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Classification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Express</a:t>
            </a:r>
            <a:r>
              <a:rPr lang="en-US" sz="1600" dirty="0"/>
              <a:t> </a:t>
            </a:r>
            <a:endParaRPr lang="en-PK" sz="1800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1381F-5E48-4BBC-8A4E-F921D6A10E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28700" cy="1030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0D027-C846-1D00-4A1E-E85E1F1E11DE}"/>
              </a:ext>
            </a:extLst>
          </p:cNvPr>
          <p:cNvSpPr txBox="1"/>
          <p:nvPr/>
        </p:nvSpPr>
        <p:spPr>
          <a:xfrm>
            <a:off x="1028700" y="150879"/>
            <a:ext cx="2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TELECOM EGYPT</a:t>
            </a:r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9AAE27-4D0C-0C52-AACC-89F8616D0361}"/>
              </a:ext>
            </a:extLst>
          </p:cNvPr>
          <p:cNvCxnSpPr/>
          <p:nvPr/>
        </p:nvCxnSpPr>
        <p:spPr>
          <a:xfrm>
            <a:off x="0" y="1157245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3858CD-D9B6-A883-0B7F-495AB6FC687E}"/>
              </a:ext>
            </a:extLst>
          </p:cNvPr>
          <p:cNvCxnSpPr/>
          <p:nvPr/>
        </p:nvCxnSpPr>
        <p:spPr>
          <a:xfrm>
            <a:off x="0" y="3812444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2EB749-ED50-0ED3-8F9C-FE149C689A2F}"/>
              </a:ext>
            </a:extLst>
          </p:cNvPr>
          <p:cNvCxnSpPr/>
          <p:nvPr/>
        </p:nvCxnSpPr>
        <p:spPr>
          <a:xfrm>
            <a:off x="2267323" y="3951023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63A2B-259C-21F2-0ED5-65EF4F8C8A3C}"/>
              </a:ext>
            </a:extLst>
          </p:cNvPr>
          <p:cNvCxnSpPr/>
          <p:nvPr/>
        </p:nvCxnSpPr>
        <p:spPr>
          <a:xfrm>
            <a:off x="8377309" y="3938953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02B559-79AB-A96E-997B-C1321CD65AE3}"/>
              </a:ext>
            </a:extLst>
          </p:cNvPr>
          <p:cNvSpPr txBox="1"/>
          <p:nvPr/>
        </p:nvSpPr>
        <p:spPr>
          <a:xfrm>
            <a:off x="5405567" y="1384418"/>
            <a:ext cx="1153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136%</a:t>
            </a:r>
            <a:endParaRPr lang="en-PK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5B68B5-1E28-B7B5-F5FC-7E8F07CEC249}"/>
              </a:ext>
            </a:extLst>
          </p:cNvPr>
          <p:cNvCxnSpPr/>
          <p:nvPr/>
        </p:nvCxnSpPr>
        <p:spPr>
          <a:xfrm>
            <a:off x="5276185" y="1221273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338B4F-1A60-C325-D854-AC66671A061A}"/>
              </a:ext>
            </a:extLst>
          </p:cNvPr>
          <p:cNvCxnSpPr/>
          <p:nvPr/>
        </p:nvCxnSpPr>
        <p:spPr>
          <a:xfrm>
            <a:off x="8015165" y="1189255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C08ABD-5E74-97FE-D5A4-C6F8A37A4627}"/>
              </a:ext>
            </a:extLst>
          </p:cNvPr>
          <p:cNvCxnSpPr/>
          <p:nvPr/>
        </p:nvCxnSpPr>
        <p:spPr>
          <a:xfrm>
            <a:off x="4314784" y="3951023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99380B-770A-BC7A-29A8-02A8E5828BEC}"/>
              </a:ext>
            </a:extLst>
          </p:cNvPr>
          <p:cNvCxnSpPr/>
          <p:nvPr/>
        </p:nvCxnSpPr>
        <p:spPr>
          <a:xfrm>
            <a:off x="6242976" y="3914549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DB201403-D6BA-72C1-EAAC-A6AF2E51BE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67449042"/>
              </p:ext>
            </p:extLst>
          </p:nvPr>
        </p:nvGraphicFramePr>
        <p:xfrm>
          <a:off x="17714" y="1203726"/>
          <a:ext cx="5129090" cy="25234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84327BD8-3B8A-07ED-29DC-B1D7C023AE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511372"/>
              </p:ext>
            </p:extLst>
          </p:nvPr>
        </p:nvGraphicFramePr>
        <p:xfrm>
          <a:off x="5286819" y="1203726"/>
          <a:ext cx="2733675" cy="2622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BFA2B9D4-93A5-B406-8A55-9FBE9CBBEA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0972639"/>
              </p:ext>
            </p:extLst>
          </p:nvPr>
        </p:nvGraphicFramePr>
        <p:xfrm>
          <a:off x="0" y="3938953"/>
          <a:ext cx="2152618" cy="2955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EA7BD0C2-37BE-37AC-08D8-78B063078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6319258"/>
              </p:ext>
            </p:extLst>
          </p:nvPr>
        </p:nvGraphicFramePr>
        <p:xfrm>
          <a:off x="2292176" y="3902478"/>
          <a:ext cx="2152616" cy="2955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AD7E246D-81E4-6A5C-048E-F51D36670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23316"/>
              </p:ext>
            </p:extLst>
          </p:nvPr>
        </p:nvGraphicFramePr>
        <p:xfrm>
          <a:off x="4130043" y="3890516"/>
          <a:ext cx="2152618" cy="2873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1E7F33C-C5A9-90DA-7BDE-695163D035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1631101"/>
              </p:ext>
            </p:extLst>
          </p:nvPr>
        </p:nvGraphicFramePr>
        <p:xfrm>
          <a:off x="6224691" y="3897708"/>
          <a:ext cx="2152618" cy="2955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8045F5A3-D259-D020-641B-05A4F39EE5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543771"/>
              </p:ext>
            </p:extLst>
          </p:nvPr>
        </p:nvGraphicFramePr>
        <p:xfrm>
          <a:off x="8155197" y="1243907"/>
          <a:ext cx="3963328" cy="2505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31B580C6-3BDB-E6D4-3DC4-D04ADC94B3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1037012"/>
              </p:ext>
            </p:extLst>
          </p:nvPr>
        </p:nvGraphicFramePr>
        <p:xfrm>
          <a:off x="8709408" y="3898510"/>
          <a:ext cx="3394678" cy="2865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1806379483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76332129-9255-6746-C560-77DC7C30E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00525"/>
              </p:ext>
            </p:extLst>
          </p:nvPr>
        </p:nvGraphicFramePr>
        <p:xfrm>
          <a:off x="0" y="109538"/>
          <a:ext cx="11966713" cy="3319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76332129-9255-6746-C560-77DC7C30E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620881"/>
              </p:ext>
            </p:extLst>
          </p:nvPr>
        </p:nvGraphicFramePr>
        <p:xfrm>
          <a:off x="0" y="3429000"/>
          <a:ext cx="11966713" cy="3319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93558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332129-9255-6746-C560-77DC7C30E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184080"/>
              </p:ext>
            </p:extLst>
          </p:nvPr>
        </p:nvGraphicFramePr>
        <p:xfrm>
          <a:off x="-106017" y="212242"/>
          <a:ext cx="11966713" cy="3319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6332129-9255-6746-C560-77DC7C30E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418742"/>
              </p:ext>
            </p:extLst>
          </p:nvPr>
        </p:nvGraphicFramePr>
        <p:xfrm>
          <a:off x="-1" y="3538538"/>
          <a:ext cx="11966713" cy="3319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98230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0306-A76C-0BAB-0442-5D30AEA3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04" y="150879"/>
            <a:ext cx="3288470" cy="858115"/>
          </a:xfrm>
        </p:spPr>
        <p:txBody>
          <a:bodyPr>
            <a:normAutofit/>
          </a:bodyPr>
          <a:lstStyle/>
          <a:p>
            <a:r>
              <a:rPr lang="ur-PK" sz="4400" b="1" i="0" u="none" strike="noStrike" dirty="0">
                <a:solidFill>
                  <a:srgbClr val="0D0D0D"/>
                </a:solidFill>
                <a:effectLst/>
                <a:latin typeface="Calibri" panose="020F0502020204030204" pitchFamily="34" charset="0"/>
              </a:rPr>
              <a:t>حى النور</a:t>
            </a:r>
            <a:r>
              <a:rPr lang="ur-PK" sz="2800" dirty="0"/>
              <a:t> </a:t>
            </a:r>
            <a:endParaRPr lang="en-PK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0698-CD97-F33E-C90D-5F64B38F1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691" y="39780"/>
            <a:ext cx="4746310" cy="1100959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PARTNER :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Future IT</a:t>
            </a:r>
            <a:r>
              <a:rPr lang="en-US" sz="1400" dirty="0"/>
              <a:t> </a:t>
            </a:r>
            <a:endParaRPr lang="en-US" sz="1600" dirty="0"/>
          </a:p>
          <a:p>
            <a:r>
              <a:rPr lang="en-US" sz="16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Branch Name as BSS:</a:t>
            </a:r>
            <a:r>
              <a:rPr lang="ur-PK" sz="1800" b="1" i="0" u="none" strike="noStrike" dirty="0">
                <a:solidFill>
                  <a:srgbClr val="0D0D0D"/>
                </a:solidFill>
                <a:effectLst/>
                <a:latin typeface="Calibri" panose="020F0502020204030204" pitchFamily="34" charset="0"/>
              </a:rPr>
              <a:t>حى النور</a:t>
            </a:r>
            <a:r>
              <a:rPr lang="ur-PK" sz="1600" dirty="0"/>
              <a:t> </a:t>
            </a:r>
            <a:endParaRPr lang="en-US" sz="1600" dirty="0"/>
          </a:p>
          <a:p>
            <a:r>
              <a:rPr lang="en-US" sz="16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Classification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Super Express</a:t>
            </a:r>
            <a:r>
              <a:rPr lang="en-US" sz="1600" dirty="0"/>
              <a:t> </a:t>
            </a:r>
            <a:endParaRPr lang="en-PK" sz="1800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1381F-5E48-4BBC-8A4E-F921D6A10E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28700" cy="1030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0D027-C846-1D00-4A1E-E85E1F1E11DE}"/>
              </a:ext>
            </a:extLst>
          </p:cNvPr>
          <p:cNvSpPr txBox="1"/>
          <p:nvPr/>
        </p:nvSpPr>
        <p:spPr>
          <a:xfrm>
            <a:off x="1028700" y="150879"/>
            <a:ext cx="2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TELECOM EGYPT</a:t>
            </a:r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9AAE27-4D0C-0C52-AACC-89F8616D0361}"/>
              </a:ext>
            </a:extLst>
          </p:cNvPr>
          <p:cNvCxnSpPr/>
          <p:nvPr/>
        </p:nvCxnSpPr>
        <p:spPr>
          <a:xfrm>
            <a:off x="0" y="1157245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3858CD-D9B6-A883-0B7F-495AB6FC687E}"/>
              </a:ext>
            </a:extLst>
          </p:cNvPr>
          <p:cNvCxnSpPr/>
          <p:nvPr/>
        </p:nvCxnSpPr>
        <p:spPr>
          <a:xfrm>
            <a:off x="0" y="3812444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2EB749-ED50-0ED3-8F9C-FE149C689A2F}"/>
              </a:ext>
            </a:extLst>
          </p:cNvPr>
          <p:cNvCxnSpPr/>
          <p:nvPr/>
        </p:nvCxnSpPr>
        <p:spPr>
          <a:xfrm>
            <a:off x="2267323" y="3951023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63A2B-259C-21F2-0ED5-65EF4F8C8A3C}"/>
              </a:ext>
            </a:extLst>
          </p:cNvPr>
          <p:cNvCxnSpPr/>
          <p:nvPr/>
        </p:nvCxnSpPr>
        <p:spPr>
          <a:xfrm>
            <a:off x="8377309" y="3938953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02B559-79AB-A96E-997B-C1321CD65AE3}"/>
              </a:ext>
            </a:extLst>
          </p:cNvPr>
          <p:cNvSpPr txBox="1"/>
          <p:nvPr/>
        </p:nvSpPr>
        <p:spPr>
          <a:xfrm>
            <a:off x="5354761" y="1313220"/>
            <a:ext cx="1153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177%</a:t>
            </a:r>
            <a:endParaRPr lang="en-PK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5B68B5-1E28-B7B5-F5FC-7E8F07CEC249}"/>
              </a:ext>
            </a:extLst>
          </p:cNvPr>
          <p:cNvCxnSpPr/>
          <p:nvPr/>
        </p:nvCxnSpPr>
        <p:spPr>
          <a:xfrm>
            <a:off x="5276185" y="1221273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338B4F-1A60-C325-D854-AC66671A061A}"/>
              </a:ext>
            </a:extLst>
          </p:cNvPr>
          <p:cNvCxnSpPr/>
          <p:nvPr/>
        </p:nvCxnSpPr>
        <p:spPr>
          <a:xfrm>
            <a:off x="8015165" y="1189255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C08ABD-5E74-97FE-D5A4-C6F8A37A4627}"/>
              </a:ext>
            </a:extLst>
          </p:cNvPr>
          <p:cNvCxnSpPr/>
          <p:nvPr/>
        </p:nvCxnSpPr>
        <p:spPr>
          <a:xfrm>
            <a:off x="4314784" y="3951023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99380B-770A-BC7A-29A8-02A8E5828BEC}"/>
              </a:ext>
            </a:extLst>
          </p:cNvPr>
          <p:cNvCxnSpPr/>
          <p:nvPr/>
        </p:nvCxnSpPr>
        <p:spPr>
          <a:xfrm>
            <a:off x="6242976" y="3914549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5907AE6-56BD-2965-79E8-726A28159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334098"/>
              </p:ext>
            </p:extLst>
          </p:nvPr>
        </p:nvGraphicFramePr>
        <p:xfrm>
          <a:off x="151400" y="1234952"/>
          <a:ext cx="4987423" cy="2491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4208336-6D67-2154-BA34-731111B95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3605416"/>
              </p:ext>
            </p:extLst>
          </p:nvPr>
        </p:nvGraphicFramePr>
        <p:xfrm>
          <a:off x="5299789" y="1189255"/>
          <a:ext cx="2724492" cy="2588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8D2C210-77AB-54AB-E732-DAF332FB94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8726607"/>
              </p:ext>
            </p:extLst>
          </p:nvPr>
        </p:nvGraphicFramePr>
        <p:xfrm>
          <a:off x="93329" y="3938953"/>
          <a:ext cx="2152618" cy="2955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618AC44-7178-DEA8-1A1A-4970B8E9FE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7573449"/>
              </p:ext>
            </p:extLst>
          </p:nvPr>
        </p:nvGraphicFramePr>
        <p:xfrm>
          <a:off x="2298932" y="3938953"/>
          <a:ext cx="2152616" cy="2955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D7FFAEDC-93BB-6C21-ADF9-7D989E10C0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653143"/>
              </p:ext>
            </p:extLst>
          </p:nvPr>
        </p:nvGraphicFramePr>
        <p:xfrm>
          <a:off x="4261490" y="3876471"/>
          <a:ext cx="2152618" cy="2873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34072A8A-92E5-EABB-0863-D2090930A7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2796377"/>
              </p:ext>
            </p:extLst>
          </p:nvPr>
        </p:nvGraphicFramePr>
        <p:xfrm>
          <a:off x="6176133" y="3901879"/>
          <a:ext cx="2152618" cy="2955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8016AAC7-EC54-A32C-EFB4-267870F33E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2278852"/>
              </p:ext>
            </p:extLst>
          </p:nvPr>
        </p:nvGraphicFramePr>
        <p:xfrm>
          <a:off x="8128581" y="1215696"/>
          <a:ext cx="3963328" cy="2505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6DAE25B0-6307-7036-CF40-5CC57DAE57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8230739"/>
              </p:ext>
            </p:extLst>
          </p:nvPr>
        </p:nvGraphicFramePr>
        <p:xfrm>
          <a:off x="8546055" y="3884465"/>
          <a:ext cx="3394678" cy="2865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635899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6332129-9255-6746-C560-77DC7C30E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75221"/>
              </p:ext>
            </p:extLst>
          </p:nvPr>
        </p:nvGraphicFramePr>
        <p:xfrm>
          <a:off x="0" y="109538"/>
          <a:ext cx="12085983" cy="3319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6332129-9255-6746-C560-77DC7C30E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933055"/>
              </p:ext>
            </p:extLst>
          </p:nvPr>
        </p:nvGraphicFramePr>
        <p:xfrm>
          <a:off x="0" y="3538538"/>
          <a:ext cx="12085983" cy="3319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430093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id="{76332129-9255-6746-C560-77DC7C30E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75883"/>
              </p:ext>
            </p:extLst>
          </p:nvPr>
        </p:nvGraphicFramePr>
        <p:xfrm>
          <a:off x="-159026" y="238747"/>
          <a:ext cx="12085983" cy="3319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76332129-9255-6746-C560-77DC7C30E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218098"/>
              </p:ext>
            </p:extLst>
          </p:nvPr>
        </p:nvGraphicFramePr>
        <p:xfrm>
          <a:off x="0" y="3538538"/>
          <a:ext cx="12085983" cy="3319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16477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0306-A76C-0BAB-0442-5D30AEA3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9662" y="539086"/>
            <a:ext cx="4941030" cy="456774"/>
          </a:xfrm>
        </p:spPr>
        <p:txBody>
          <a:bodyPr>
            <a:normAutofit fontScale="90000"/>
          </a:bodyPr>
          <a:lstStyle/>
          <a:p>
            <a:r>
              <a:rPr lang="ur-PK" sz="4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شرم الشيخ – السوق القديم</a:t>
            </a:r>
            <a:r>
              <a:rPr lang="ur-PK" sz="2800" dirty="0"/>
              <a:t> </a:t>
            </a:r>
            <a:endParaRPr lang="en-PK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0698-CD97-F33E-C90D-5F64B38F1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691" y="39780"/>
            <a:ext cx="4746310" cy="1100959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PARTNER :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Future IT</a:t>
            </a:r>
            <a:r>
              <a:rPr lang="en-US" sz="1400" dirty="0"/>
              <a:t> </a:t>
            </a:r>
            <a:endParaRPr lang="en-US" sz="1600" dirty="0"/>
          </a:p>
          <a:p>
            <a:r>
              <a:rPr lang="en-US" sz="16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Branch Name as BSS:</a:t>
            </a:r>
            <a:r>
              <a:rPr lang="ur-PK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 شرم الشيخ – السوق القديم</a:t>
            </a:r>
            <a:r>
              <a:rPr lang="ur-PK" sz="1600" dirty="0"/>
              <a:t> </a:t>
            </a:r>
            <a:endParaRPr lang="en-US" sz="1600" dirty="0"/>
          </a:p>
          <a:p>
            <a:r>
              <a:rPr lang="en-US" sz="16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Classification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Franchise</a:t>
            </a:r>
            <a:r>
              <a:rPr lang="en-US" sz="1600" dirty="0"/>
              <a:t> </a:t>
            </a:r>
            <a:endParaRPr lang="en-PK" sz="1800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1381F-5E48-4BBC-8A4E-F921D6A10E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28700" cy="1030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0D027-C846-1D00-4A1E-E85E1F1E11DE}"/>
              </a:ext>
            </a:extLst>
          </p:cNvPr>
          <p:cNvSpPr txBox="1"/>
          <p:nvPr/>
        </p:nvSpPr>
        <p:spPr>
          <a:xfrm>
            <a:off x="1028700" y="150879"/>
            <a:ext cx="2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TELECOM EGYPT</a:t>
            </a:r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9AAE27-4D0C-0C52-AACC-89F8616D0361}"/>
              </a:ext>
            </a:extLst>
          </p:cNvPr>
          <p:cNvCxnSpPr/>
          <p:nvPr/>
        </p:nvCxnSpPr>
        <p:spPr>
          <a:xfrm>
            <a:off x="0" y="1157245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3858CD-D9B6-A883-0B7F-495AB6FC687E}"/>
              </a:ext>
            </a:extLst>
          </p:cNvPr>
          <p:cNvCxnSpPr/>
          <p:nvPr/>
        </p:nvCxnSpPr>
        <p:spPr>
          <a:xfrm>
            <a:off x="0" y="3812444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2EB749-ED50-0ED3-8F9C-FE149C689A2F}"/>
              </a:ext>
            </a:extLst>
          </p:cNvPr>
          <p:cNvCxnSpPr/>
          <p:nvPr/>
        </p:nvCxnSpPr>
        <p:spPr>
          <a:xfrm>
            <a:off x="2267323" y="3951023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63A2B-259C-21F2-0ED5-65EF4F8C8A3C}"/>
              </a:ext>
            </a:extLst>
          </p:cNvPr>
          <p:cNvCxnSpPr/>
          <p:nvPr/>
        </p:nvCxnSpPr>
        <p:spPr>
          <a:xfrm>
            <a:off x="8377309" y="3938953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02B559-79AB-A96E-997B-C1321CD65AE3}"/>
              </a:ext>
            </a:extLst>
          </p:cNvPr>
          <p:cNvSpPr txBox="1"/>
          <p:nvPr/>
        </p:nvSpPr>
        <p:spPr>
          <a:xfrm>
            <a:off x="5318451" y="1371284"/>
            <a:ext cx="1153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158%</a:t>
            </a:r>
            <a:endParaRPr lang="en-PK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5B68B5-1E28-B7B5-F5FC-7E8F07CEC249}"/>
              </a:ext>
            </a:extLst>
          </p:cNvPr>
          <p:cNvCxnSpPr/>
          <p:nvPr/>
        </p:nvCxnSpPr>
        <p:spPr>
          <a:xfrm>
            <a:off x="5276185" y="1221273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338B4F-1A60-C325-D854-AC66671A061A}"/>
              </a:ext>
            </a:extLst>
          </p:cNvPr>
          <p:cNvCxnSpPr/>
          <p:nvPr/>
        </p:nvCxnSpPr>
        <p:spPr>
          <a:xfrm>
            <a:off x="8015165" y="1189255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C08ABD-5E74-97FE-D5A4-C6F8A37A4627}"/>
              </a:ext>
            </a:extLst>
          </p:cNvPr>
          <p:cNvCxnSpPr/>
          <p:nvPr/>
        </p:nvCxnSpPr>
        <p:spPr>
          <a:xfrm>
            <a:off x="4314784" y="3951023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99380B-770A-BC7A-29A8-02A8E5828BEC}"/>
              </a:ext>
            </a:extLst>
          </p:cNvPr>
          <p:cNvCxnSpPr/>
          <p:nvPr/>
        </p:nvCxnSpPr>
        <p:spPr>
          <a:xfrm>
            <a:off x="6242976" y="3914549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5907AE6-56BD-2965-79E8-726A28159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1901466"/>
              </p:ext>
            </p:extLst>
          </p:nvPr>
        </p:nvGraphicFramePr>
        <p:xfrm>
          <a:off x="0" y="1232001"/>
          <a:ext cx="5233920" cy="2435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7525AA22-43DC-2C7B-3FEA-C4A7D769C8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9592736"/>
              </p:ext>
            </p:extLst>
          </p:nvPr>
        </p:nvGraphicFramePr>
        <p:xfrm>
          <a:off x="5248407" y="1246680"/>
          <a:ext cx="2724492" cy="2588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0D7377CC-EA59-1B2E-F9B0-7EF7BE8F0D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4826486"/>
              </p:ext>
            </p:extLst>
          </p:nvPr>
        </p:nvGraphicFramePr>
        <p:xfrm>
          <a:off x="51284" y="3938953"/>
          <a:ext cx="2152618" cy="2955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5E69431D-2CD8-1184-6BA6-ACE45754413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3071688"/>
              </p:ext>
            </p:extLst>
          </p:nvPr>
        </p:nvGraphicFramePr>
        <p:xfrm>
          <a:off x="2315882" y="3938954"/>
          <a:ext cx="2152616" cy="2955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AFB4F51E-F309-C12D-BD32-293A4FC4B4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3587625"/>
              </p:ext>
            </p:extLst>
          </p:nvPr>
        </p:nvGraphicFramePr>
        <p:xfrm>
          <a:off x="4242142" y="3995987"/>
          <a:ext cx="2152618" cy="2873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B37A5573-AA1D-8ADE-71B9-D590F67AA6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3847443"/>
              </p:ext>
            </p:extLst>
          </p:nvPr>
        </p:nvGraphicFramePr>
        <p:xfrm>
          <a:off x="6224691" y="3951023"/>
          <a:ext cx="2152618" cy="2955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5B145516-0303-78D6-ABA7-A66DF94BC9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4309239"/>
              </p:ext>
            </p:extLst>
          </p:nvPr>
        </p:nvGraphicFramePr>
        <p:xfrm>
          <a:off x="8100785" y="1235141"/>
          <a:ext cx="3963328" cy="2505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274ACA25-94CD-6866-768F-7072246C0B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197327"/>
              </p:ext>
            </p:extLst>
          </p:nvPr>
        </p:nvGraphicFramePr>
        <p:xfrm>
          <a:off x="8662519" y="3914549"/>
          <a:ext cx="3394678" cy="2865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810776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EC08D45-51D2-F3E5-44D2-C8D8650DF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1976"/>
              </p:ext>
            </p:extLst>
          </p:nvPr>
        </p:nvGraphicFramePr>
        <p:xfrm>
          <a:off x="0" y="109538"/>
          <a:ext cx="12085983" cy="3319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6B2B0E9-C2B3-4D6D-DAF7-9E66602629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89402"/>
              </p:ext>
            </p:extLst>
          </p:nvPr>
        </p:nvGraphicFramePr>
        <p:xfrm>
          <a:off x="0" y="3429000"/>
          <a:ext cx="12085983" cy="3319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2862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46F2-029D-7180-340B-183CFB7CA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370234"/>
            <a:ext cx="2734917" cy="11314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7030A0"/>
                </a:solidFill>
              </a:rPr>
              <a:t>STORES</a:t>
            </a:r>
            <a:endParaRPr lang="en-PK" sz="4400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E691-B411-53B9-70E0-87F15A8A0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2161903"/>
            <a:ext cx="3185491" cy="4596706"/>
          </a:xfrm>
        </p:spPr>
        <p:txBody>
          <a:bodyPr>
            <a:normAutofit lnSpcReduction="10000"/>
          </a:bodyPr>
          <a:lstStyle/>
          <a:p>
            <a:r>
              <a:rPr lang="ur-PK" sz="2800" b="1" dirty="0"/>
              <a:t>ميدان الخضر- السويس</a:t>
            </a:r>
          </a:p>
          <a:p>
            <a:r>
              <a:rPr lang="ur-PK" sz="2800" b="1" dirty="0"/>
              <a:t>ش الجيش - السويس</a:t>
            </a:r>
          </a:p>
          <a:p>
            <a:r>
              <a:rPr lang="ur-PK" sz="2800" b="1" dirty="0"/>
              <a:t>حى الكويت</a:t>
            </a:r>
          </a:p>
          <a:p>
            <a:r>
              <a:rPr lang="ur-PK" sz="2800" b="1" dirty="0"/>
              <a:t>ش المنشية- الطور</a:t>
            </a:r>
          </a:p>
          <a:p>
            <a:r>
              <a:rPr lang="ur-PK" sz="2800" b="1" dirty="0"/>
              <a:t>حى النور</a:t>
            </a:r>
          </a:p>
          <a:p>
            <a:r>
              <a:rPr lang="ur-PK" sz="2800" b="1" dirty="0"/>
              <a:t> شرم الشيخ – السوق القديم</a:t>
            </a:r>
          </a:p>
          <a:p>
            <a:r>
              <a:rPr lang="ur-PK" sz="2800" b="1" dirty="0"/>
              <a:t>دهب - جنوب سيناء</a:t>
            </a:r>
          </a:p>
          <a:p>
            <a:endParaRPr lang="en-P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CD3392-60C3-6060-68E2-44ABA9E48BE4}"/>
              </a:ext>
            </a:extLst>
          </p:cNvPr>
          <p:cNvSpPr/>
          <p:nvPr/>
        </p:nvSpPr>
        <p:spPr>
          <a:xfrm>
            <a:off x="4055165" y="172278"/>
            <a:ext cx="8136835" cy="6685722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67158-2450-56EA-2E37-5CDF5A704F33}"/>
              </a:ext>
            </a:extLst>
          </p:cNvPr>
          <p:cNvSpPr txBox="1"/>
          <p:nvPr/>
        </p:nvSpPr>
        <p:spPr>
          <a:xfrm>
            <a:off x="4717774" y="636104"/>
            <a:ext cx="711641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INTRODUCTION</a:t>
            </a:r>
          </a:p>
          <a:p>
            <a:endParaRPr lang="en-US" sz="5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FOCUS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5400" dirty="0">
                <a:solidFill>
                  <a:schemeClr val="bg1"/>
                </a:solidFill>
              </a:rPr>
              <a:t>CONCLUSIN</a:t>
            </a:r>
            <a:br>
              <a:rPr lang="en-US" dirty="0"/>
            </a:b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39076594"/>
      </p:ext>
    </p:extLst>
  </p:cSld>
  <p:clrMapOvr>
    <a:masterClrMapping/>
  </p:clrMapOvr>
  <p:transition spd="slow">
    <p:randomBar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6843C8-6F15-F07A-BCF9-26B66197B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538163"/>
              </p:ext>
            </p:extLst>
          </p:nvPr>
        </p:nvGraphicFramePr>
        <p:xfrm>
          <a:off x="-119271" y="109538"/>
          <a:ext cx="12085983" cy="3319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EFCAF98-9CC7-C9A1-D438-35857D12E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90950"/>
              </p:ext>
            </p:extLst>
          </p:nvPr>
        </p:nvGraphicFramePr>
        <p:xfrm>
          <a:off x="0" y="3429000"/>
          <a:ext cx="12085983" cy="3319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08837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0306-A76C-0BAB-0442-5D30AEA3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1854" y="150879"/>
            <a:ext cx="4028661" cy="876308"/>
          </a:xfrm>
        </p:spPr>
        <p:txBody>
          <a:bodyPr>
            <a:normAutofit/>
          </a:bodyPr>
          <a:lstStyle/>
          <a:p>
            <a:r>
              <a:rPr lang="ur-PK" sz="4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دهب - جنوب سيناء</a:t>
            </a:r>
            <a:r>
              <a:rPr lang="ur-PK" sz="2800" dirty="0"/>
              <a:t> </a:t>
            </a:r>
            <a:endParaRPr lang="en-PK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0698-CD97-F33E-C90D-5F64B38F1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691" y="39780"/>
            <a:ext cx="4746310" cy="1100959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PARTNER :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Future IT</a:t>
            </a:r>
            <a:r>
              <a:rPr lang="en-US" sz="1400" dirty="0"/>
              <a:t> </a:t>
            </a:r>
            <a:endParaRPr lang="en-US" sz="1600" dirty="0"/>
          </a:p>
          <a:p>
            <a:r>
              <a:rPr lang="en-US" sz="16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Branch Name as BSS:</a:t>
            </a:r>
            <a:r>
              <a:rPr lang="ur-PK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دهب - جنوب سيناء</a:t>
            </a:r>
            <a:r>
              <a:rPr lang="ur-PK" sz="1600" dirty="0"/>
              <a:t> </a:t>
            </a:r>
            <a:endParaRPr lang="en-US" sz="1600" dirty="0"/>
          </a:p>
          <a:p>
            <a:r>
              <a:rPr lang="en-US" sz="16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Classification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Express</a:t>
            </a:r>
            <a:r>
              <a:rPr lang="en-US" sz="1600" dirty="0"/>
              <a:t> </a:t>
            </a:r>
            <a:endParaRPr lang="en-PK" sz="1800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1381F-5E48-4BBC-8A4E-F921D6A10E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28700" cy="1030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0D027-C846-1D00-4A1E-E85E1F1E11DE}"/>
              </a:ext>
            </a:extLst>
          </p:cNvPr>
          <p:cNvSpPr txBox="1"/>
          <p:nvPr/>
        </p:nvSpPr>
        <p:spPr>
          <a:xfrm>
            <a:off x="1028700" y="150879"/>
            <a:ext cx="2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TELECOM EGYPT</a:t>
            </a:r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9AAE27-4D0C-0C52-AACC-89F8616D0361}"/>
              </a:ext>
            </a:extLst>
          </p:cNvPr>
          <p:cNvCxnSpPr/>
          <p:nvPr/>
        </p:nvCxnSpPr>
        <p:spPr>
          <a:xfrm>
            <a:off x="0" y="1157245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3858CD-D9B6-A883-0B7F-495AB6FC687E}"/>
              </a:ext>
            </a:extLst>
          </p:cNvPr>
          <p:cNvCxnSpPr/>
          <p:nvPr/>
        </p:nvCxnSpPr>
        <p:spPr>
          <a:xfrm>
            <a:off x="0" y="3812444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2EB749-ED50-0ED3-8F9C-FE149C689A2F}"/>
              </a:ext>
            </a:extLst>
          </p:cNvPr>
          <p:cNvCxnSpPr/>
          <p:nvPr/>
        </p:nvCxnSpPr>
        <p:spPr>
          <a:xfrm>
            <a:off x="2267323" y="3951023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63A2B-259C-21F2-0ED5-65EF4F8C8A3C}"/>
              </a:ext>
            </a:extLst>
          </p:cNvPr>
          <p:cNvCxnSpPr/>
          <p:nvPr/>
        </p:nvCxnSpPr>
        <p:spPr>
          <a:xfrm>
            <a:off x="8377309" y="3938953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02B559-79AB-A96E-997B-C1321CD65AE3}"/>
              </a:ext>
            </a:extLst>
          </p:cNvPr>
          <p:cNvSpPr txBox="1"/>
          <p:nvPr/>
        </p:nvSpPr>
        <p:spPr>
          <a:xfrm>
            <a:off x="5405495" y="1283754"/>
            <a:ext cx="1153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156%</a:t>
            </a:r>
            <a:endParaRPr lang="en-PK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5B68B5-1E28-B7B5-F5FC-7E8F07CEC249}"/>
              </a:ext>
            </a:extLst>
          </p:cNvPr>
          <p:cNvCxnSpPr/>
          <p:nvPr/>
        </p:nvCxnSpPr>
        <p:spPr>
          <a:xfrm>
            <a:off x="5276185" y="1221273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338B4F-1A60-C325-D854-AC66671A061A}"/>
              </a:ext>
            </a:extLst>
          </p:cNvPr>
          <p:cNvCxnSpPr/>
          <p:nvPr/>
        </p:nvCxnSpPr>
        <p:spPr>
          <a:xfrm>
            <a:off x="8015165" y="1189255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C08ABD-5E74-97FE-D5A4-C6F8A37A4627}"/>
              </a:ext>
            </a:extLst>
          </p:cNvPr>
          <p:cNvCxnSpPr/>
          <p:nvPr/>
        </p:nvCxnSpPr>
        <p:spPr>
          <a:xfrm>
            <a:off x="4314784" y="3951023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99380B-770A-BC7A-29A8-02A8E5828BEC}"/>
              </a:ext>
            </a:extLst>
          </p:cNvPr>
          <p:cNvCxnSpPr/>
          <p:nvPr/>
        </p:nvCxnSpPr>
        <p:spPr>
          <a:xfrm>
            <a:off x="6242976" y="3914549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5907AE6-56BD-2965-79E8-726A28159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9332524"/>
              </p:ext>
            </p:extLst>
          </p:nvPr>
        </p:nvGraphicFramePr>
        <p:xfrm>
          <a:off x="144381" y="1283754"/>
          <a:ext cx="4987423" cy="24914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F4208336-6D67-2154-BA34-731111B950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0960488"/>
              </p:ext>
            </p:extLst>
          </p:nvPr>
        </p:nvGraphicFramePr>
        <p:xfrm>
          <a:off x="5261113" y="1255657"/>
          <a:ext cx="2724492" cy="2588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8D2C210-77AB-54AB-E732-DAF332FB94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7987223"/>
              </p:ext>
            </p:extLst>
          </p:nvPr>
        </p:nvGraphicFramePr>
        <p:xfrm>
          <a:off x="2493" y="3901689"/>
          <a:ext cx="2152618" cy="2955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7618AC44-7178-DEA8-1A1A-4970B8E9FE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0902699"/>
              </p:ext>
            </p:extLst>
          </p:nvPr>
        </p:nvGraphicFramePr>
        <p:xfrm>
          <a:off x="2305573" y="3938953"/>
          <a:ext cx="2152616" cy="2955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D7FFAEDC-93BB-6C21-ADF9-7D989E10C0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9098184"/>
              </p:ext>
            </p:extLst>
          </p:nvPr>
        </p:nvGraphicFramePr>
        <p:xfrm>
          <a:off x="4199875" y="3901689"/>
          <a:ext cx="2152618" cy="28734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34072A8A-92E5-EABB-0863-D2090930A7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9698207"/>
              </p:ext>
            </p:extLst>
          </p:nvPr>
        </p:nvGraphicFramePr>
        <p:xfrm>
          <a:off x="6280912" y="3970966"/>
          <a:ext cx="2152618" cy="2955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8016AAC7-EC54-A32C-EFB4-267870F33E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9776577"/>
              </p:ext>
            </p:extLst>
          </p:nvPr>
        </p:nvGraphicFramePr>
        <p:xfrm>
          <a:off x="8092647" y="1235141"/>
          <a:ext cx="3963328" cy="2505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6DAE25B0-6307-7036-CF40-5CC57DAE57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5155831"/>
              </p:ext>
            </p:extLst>
          </p:nvPr>
        </p:nvGraphicFramePr>
        <p:xfrm>
          <a:off x="8661297" y="3914549"/>
          <a:ext cx="3394678" cy="2865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4046013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76F4996-B07F-5E7E-26C5-736B39AF26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76772"/>
              </p:ext>
            </p:extLst>
          </p:nvPr>
        </p:nvGraphicFramePr>
        <p:xfrm>
          <a:off x="53008" y="109538"/>
          <a:ext cx="12085983" cy="3319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0FEC261D-0D5D-26C1-D829-FFFD6E2F7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7066446"/>
              </p:ext>
            </p:extLst>
          </p:nvPr>
        </p:nvGraphicFramePr>
        <p:xfrm>
          <a:off x="0" y="3429000"/>
          <a:ext cx="12085983" cy="3319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2138491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44C035-E1E8-C486-39B7-8FB9EFB84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880411"/>
              </p:ext>
            </p:extLst>
          </p:nvPr>
        </p:nvGraphicFramePr>
        <p:xfrm>
          <a:off x="0" y="205513"/>
          <a:ext cx="12085983" cy="3319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76332129-9255-6746-C560-77DC7C30E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81698"/>
              </p:ext>
            </p:extLst>
          </p:nvPr>
        </p:nvGraphicFramePr>
        <p:xfrm>
          <a:off x="106017" y="3429000"/>
          <a:ext cx="12085983" cy="33194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91578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D2DEC8-228C-FF7A-847B-DBBC1FDB6DC6}"/>
              </a:ext>
            </a:extLst>
          </p:cNvPr>
          <p:cNvSpPr txBox="1"/>
          <p:nvPr/>
        </p:nvSpPr>
        <p:spPr>
          <a:xfrm>
            <a:off x="291547" y="238539"/>
            <a:ext cx="7646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ALL STORES TOGETHER</a:t>
            </a:r>
          </a:p>
          <a:p>
            <a:endParaRPr lang="en-PK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F171B2A-7F53-072D-7A4B-9B569D0DAD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8695747"/>
              </p:ext>
            </p:extLst>
          </p:nvPr>
        </p:nvGraphicFramePr>
        <p:xfrm>
          <a:off x="175748" y="749990"/>
          <a:ext cx="11724705" cy="2679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9DAC490-F783-4B1C-B644-155D9FB162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7444475"/>
              </p:ext>
            </p:extLst>
          </p:nvPr>
        </p:nvGraphicFramePr>
        <p:xfrm>
          <a:off x="175748" y="3612461"/>
          <a:ext cx="11724705" cy="3032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83584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A55DE518-C82F-EBD0-668A-2BB08D4301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921916"/>
              </p:ext>
            </p:extLst>
          </p:nvPr>
        </p:nvGraphicFramePr>
        <p:xfrm>
          <a:off x="114378" y="234399"/>
          <a:ext cx="11931848" cy="3194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9DAC490-F783-4B1C-B644-155D9FB162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058263"/>
              </p:ext>
            </p:extLst>
          </p:nvPr>
        </p:nvGraphicFramePr>
        <p:xfrm>
          <a:off x="114378" y="3728417"/>
          <a:ext cx="11931848" cy="3032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7706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0306-A76C-0BAB-0442-5D30AEA3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073" y="298280"/>
            <a:ext cx="4232617" cy="842459"/>
          </a:xfrm>
        </p:spPr>
        <p:txBody>
          <a:bodyPr>
            <a:normAutofit/>
          </a:bodyPr>
          <a:lstStyle/>
          <a:p>
            <a:r>
              <a:rPr lang="ur-PK" sz="3600" b="1" i="0" u="none" strike="noStrike" dirty="0">
                <a:solidFill>
                  <a:srgbClr val="0D0D0D"/>
                </a:solidFill>
                <a:effectLst/>
                <a:latin typeface="Calibri" panose="020F0502020204030204" pitchFamily="34" charset="0"/>
              </a:rPr>
              <a:t>ميدان الخضر- السويس</a:t>
            </a:r>
            <a:r>
              <a:rPr lang="ur-PK" sz="3600" dirty="0"/>
              <a:t> </a:t>
            </a:r>
            <a:endParaRPr lang="en-P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0698-CD97-F33E-C90D-5F64B38F1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690" y="39780"/>
            <a:ext cx="4781257" cy="1383155"/>
          </a:xfrm>
        </p:spPr>
        <p:txBody>
          <a:bodyPr>
            <a:normAutofit/>
          </a:bodyPr>
          <a:lstStyle/>
          <a:p>
            <a:r>
              <a:rPr lang="en-US" sz="16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PARTNER :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Pyramids FRA</a:t>
            </a:r>
            <a:r>
              <a:rPr lang="en-US" sz="1600" dirty="0"/>
              <a:t> </a:t>
            </a:r>
          </a:p>
          <a:p>
            <a:r>
              <a:rPr lang="en-US" sz="16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Branch Name as BSS: </a:t>
            </a:r>
            <a:r>
              <a:rPr lang="ur-PK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ميدان الخضر- السويس</a:t>
            </a:r>
            <a:r>
              <a:rPr lang="ur-PK" sz="1600" dirty="0"/>
              <a:t> </a:t>
            </a:r>
            <a:endParaRPr lang="en-US" sz="1600" dirty="0"/>
          </a:p>
          <a:p>
            <a:r>
              <a:rPr lang="en-US" sz="16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Classification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 Franchise</a:t>
            </a:r>
            <a:r>
              <a:rPr lang="en-US" sz="1600" dirty="0"/>
              <a:t> </a:t>
            </a:r>
            <a:endParaRPr lang="en-PK" sz="1800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1381F-5E48-4BBC-8A4E-F921D6A10E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28700" cy="1030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0D027-C846-1D00-4A1E-E85E1F1E11DE}"/>
              </a:ext>
            </a:extLst>
          </p:cNvPr>
          <p:cNvSpPr txBox="1"/>
          <p:nvPr/>
        </p:nvSpPr>
        <p:spPr>
          <a:xfrm>
            <a:off x="1028700" y="150879"/>
            <a:ext cx="2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TELECOM EGYPT</a:t>
            </a:r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9AAE27-4D0C-0C52-AACC-89F8616D0361}"/>
              </a:ext>
            </a:extLst>
          </p:cNvPr>
          <p:cNvCxnSpPr/>
          <p:nvPr/>
        </p:nvCxnSpPr>
        <p:spPr>
          <a:xfrm>
            <a:off x="0" y="1157245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FA2B9D4-93A5-B406-8A55-9FBE9CBBEA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254634"/>
              </p:ext>
            </p:extLst>
          </p:nvPr>
        </p:nvGraphicFramePr>
        <p:xfrm>
          <a:off x="193726" y="3938953"/>
          <a:ext cx="2183713" cy="2865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3858CD-D9B6-A883-0B7F-495AB6FC687E}"/>
              </a:ext>
            </a:extLst>
          </p:cNvPr>
          <p:cNvCxnSpPr/>
          <p:nvPr/>
        </p:nvCxnSpPr>
        <p:spPr>
          <a:xfrm>
            <a:off x="0" y="3812444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F2795941-7E3D-4A73-B946-5E4880ECC5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358973"/>
              </p:ext>
            </p:extLst>
          </p:nvPr>
        </p:nvGraphicFramePr>
        <p:xfrm>
          <a:off x="2234418" y="3848919"/>
          <a:ext cx="2321168" cy="30455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E47A808-48B0-6018-D37A-01C4649F61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770835"/>
              </p:ext>
            </p:extLst>
          </p:nvPr>
        </p:nvGraphicFramePr>
        <p:xfrm>
          <a:off x="4244413" y="3992509"/>
          <a:ext cx="2351866" cy="2865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8BB0340-4219-5E8B-FB5B-0A8561CDA7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94149269"/>
              </p:ext>
            </p:extLst>
          </p:nvPr>
        </p:nvGraphicFramePr>
        <p:xfrm>
          <a:off x="6285106" y="3926349"/>
          <a:ext cx="2321168" cy="2968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2EB749-ED50-0ED3-8F9C-FE149C689A2F}"/>
              </a:ext>
            </a:extLst>
          </p:cNvPr>
          <p:cNvCxnSpPr/>
          <p:nvPr/>
        </p:nvCxnSpPr>
        <p:spPr>
          <a:xfrm>
            <a:off x="2377439" y="3992509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41A1E81-6421-C731-7B2D-83094D30C6A9}"/>
              </a:ext>
            </a:extLst>
          </p:cNvPr>
          <p:cNvCxnSpPr/>
          <p:nvPr/>
        </p:nvCxnSpPr>
        <p:spPr>
          <a:xfrm>
            <a:off x="4344571" y="3992509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CDF0BD-1884-2DAF-7B9A-22BEF61F95FA}"/>
              </a:ext>
            </a:extLst>
          </p:cNvPr>
          <p:cNvCxnSpPr/>
          <p:nvPr/>
        </p:nvCxnSpPr>
        <p:spPr>
          <a:xfrm>
            <a:off x="6311703" y="3992509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63A2B-259C-21F2-0ED5-65EF4F8C8A3C}"/>
              </a:ext>
            </a:extLst>
          </p:cNvPr>
          <p:cNvCxnSpPr/>
          <p:nvPr/>
        </p:nvCxnSpPr>
        <p:spPr>
          <a:xfrm>
            <a:off x="8377309" y="3938953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6DAE25B0-6307-7036-CF40-5CC57DAE57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907420"/>
              </p:ext>
            </p:extLst>
          </p:nvPr>
        </p:nvGraphicFramePr>
        <p:xfrm>
          <a:off x="8661884" y="3895066"/>
          <a:ext cx="3394678" cy="2865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7" name="Chart 26">
            <a:extLst>
              <a:ext uri="{FF2B5EF4-FFF2-40B4-BE49-F238E27FC236}">
                <a16:creationId xmlns:a16="http://schemas.microsoft.com/office/drawing/2014/main" id="{D5907AE6-56BD-2965-79E8-726A28159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906422"/>
              </p:ext>
            </p:extLst>
          </p:nvPr>
        </p:nvGraphicFramePr>
        <p:xfrm>
          <a:off x="77371" y="1500187"/>
          <a:ext cx="5406171" cy="22180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8" name="Chart 27">
            <a:extLst>
              <a:ext uri="{FF2B5EF4-FFF2-40B4-BE49-F238E27FC236}">
                <a16:creationId xmlns:a16="http://schemas.microsoft.com/office/drawing/2014/main" id="{84327BD8-3B8A-07ED-29DC-B1D7C023AE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16413186"/>
              </p:ext>
            </p:extLst>
          </p:nvPr>
        </p:nvGraphicFramePr>
        <p:xfrm>
          <a:off x="5197713" y="1043806"/>
          <a:ext cx="2733675" cy="28051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302B559-79AB-A96E-997B-C1321CD65AE3}"/>
              </a:ext>
            </a:extLst>
          </p:cNvPr>
          <p:cNvSpPr txBox="1"/>
          <p:nvPr/>
        </p:nvSpPr>
        <p:spPr>
          <a:xfrm>
            <a:off x="5292598" y="1417566"/>
            <a:ext cx="1153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115%</a:t>
            </a:r>
            <a:endParaRPr lang="en-PK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5B68B5-1E28-B7B5-F5FC-7E8F07CEC249}"/>
              </a:ext>
            </a:extLst>
          </p:cNvPr>
          <p:cNvCxnSpPr/>
          <p:nvPr/>
        </p:nvCxnSpPr>
        <p:spPr>
          <a:xfrm>
            <a:off x="5276185" y="1221273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338B4F-1A60-C325-D854-AC66671A061A}"/>
              </a:ext>
            </a:extLst>
          </p:cNvPr>
          <p:cNvCxnSpPr/>
          <p:nvPr/>
        </p:nvCxnSpPr>
        <p:spPr>
          <a:xfrm>
            <a:off x="7931388" y="1257748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3" name="Chart 32">
            <a:extLst>
              <a:ext uri="{FF2B5EF4-FFF2-40B4-BE49-F238E27FC236}">
                <a16:creationId xmlns:a16="http://schemas.microsoft.com/office/drawing/2014/main" id="{8045F5A3-D259-D020-641B-05A4F39EE5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3423083"/>
              </p:ext>
            </p:extLst>
          </p:nvPr>
        </p:nvGraphicFramePr>
        <p:xfrm>
          <a:off x="8093235" y="1270685"/>
          <a:ext cx="3963328" cy="2505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128083347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F1989D08-A85B-1EE0-A740-C3EFA950D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645623"/>
              </p:ext>
            </p:extLst>
          </p:nvPr>
        </p:nvGraphicFramePr>
        <p:xfrm>
          <a:off x="0" y="-1"/>
          <a:ext cx="12324522" cy="35532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FC518DF6-40F6-5135-AFBE-7CB0D2EE29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9847007"/>
              </p:ext>
            </p:extLst>
          </p:nvPr>
        </p:nvGraphicFramePr>
        <p:xfrm>
          <a:off x="0" y="3553252"/>
          <a:ext cx="11928321" cy="3388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45338579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44564D9-F501-3E5E-D5FC-018130B6F4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43893772"/>
              </p:ext>
            </p:extLst>
          </p:nvPr>
        </p:nvGraphicFramePr>
        <p:xfrm>
          <a:off x="140676" y="3581400"/>
          <a:ext cx="11943471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384AB79-6E58-A707-828D-307662D289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189242"/>
              </p:ext>
            </p:extLst>
          </p:nvPr>
        </p:nvGraphicFramePr>
        <p:xfrm>
          <a:off x="140676" y="152400"/>
          <a:ext cx="11910648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54575565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0306-A76C-0BAB-0442-5D30AEA3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073" y="298280"/>
            <a:ext cx="4232617" cy="842459"/>
          </a:xfrm>
        </p:spPr>
        <p:txBody>
          <a:bodyPr>
            <a:normAutofit/>
          </a:bodyPr>
          <a:lstStyle/>
          <a:p>
            <a:r>
              <a:rPr lang="ur-PK" sz="3600" b="1" i="0" u="none" strike="noStrike" dirty="0">
                <a:solidFill>
                  <a:srgbClr val="0D0D0D"/>
                </a:solidFill>
                <a:effectLst/>
                <a:latin typeface="Calibri" panose="020F0502020204030204" pitchFamily="34" charset="0"/>
              </a:rPr>
              <a:t>ش الجيش السويس</a:t>
            </a:r>
            <a:r>
              <a:rPr lang="ur-PK" sz="2000" dirty="0"/>
              <a:t> </a:t>
            </a:r>
            <a:endParaRPr lang="en-P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0698-CD97-F33E-C90D-5F64B38F1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691" y="39780"/>
            <a:ext cx="4746310" cy="1100959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PARTNER :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Pyramids FRA</a:t>
            </a:r>
            <a:r>
              <a:rPr lang="en-US" sz="1600" dirty="0"/>
              <a:t> </a:t>
            </a:r>
          </a:p>
          <a:p>
            <a:r>
              <a:rPr lang="en-US" sz="16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Branch Name as BSS:</a:t>
            </a:r>
            <a:r>
              <a:rPr lang="ur-PK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ش الجيش - السويس</a:t>
            </a:r>
            <a:r>
              <a:rPr lang="ur-PK" sz="1400" dirty="0"/>
              <a:t> </a:t>
            </a:r>
            <a:r>
              <a:rPr lang="ur-PK" sz="1600" dirty="0"/>
              <a:t> </a:t>
            </a:r>
            <a:endParaRPr lang="en-US" sz="1600" dirty="0"/>
          </a:p>
          <a:p>
            <a:r>
              <a:rPr lang="en-US" sz="16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Classification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 Franchise</a:t>
            </a:r>
            <a:r>
              <a:rPr lang="en-US" sz="1600" dirty="0"/>
              <a:t> </a:t>
            </a:r>
            <a:endParaRPr lang="en-PK" sz="1800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1381F-5E48-4BBC-8A4E-F921D6A10E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28700" cy="1030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0D027-C846-1D00-4A1E-E85E1F1E11DE}"/>
              </a:ext>
            </a:extLst>
          </p:cNvPr>
          <p:cNvSpPr txBox="1"/>
          <p:nvPr/>
        </p:nvSpPr>
        <p:spPr>
          <a:xfrm>
            <a:off x="1028700" y="150879"/>
            <a:ext cx="2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TELECOM EGYPT</a:t>
            </a:r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9AAE27-4D0C-0C52-AACC-89F8616D0361}"/>
              </a:ext>
            </a:extLst>
          </p:cNvPr>
          <p:cNvCxnSpPr/>
          <p:nvPr/>
        </p:nvCxnSpPr>
        <p:spPr>
          <a:xfrm>
            <a:off x="0" y="1157245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3858CD-D9B6-A883-0B7F-495AB6FC687E}"/>
              </a:ext>
            </a:extLst>
          </p:cNvPr>
          <p:cNvCxnSpPr/>
          <p:nvPr/>
        </p:nvCxnSpPr>
        <p:spPr>
          <a:xfrm>
            <a:off x="0" y="3812444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2EB749-ED50-0ED3-8F9C-FE149C689A2F}"/>
              </a:ext>
            </a:extLst>
          </p:cNvPr>
          <p:cNvCxnSpPr/>
          <p:nvPr/>
        </p:nvCxnSpPr>
        <p:spPr>
          <a:xfrm>
            <a:off x="2267323" y="3951023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63A2B-259C-21F2-0ED5-65EF4F8C8A3C}"/>
              </a:ext>
            </a:extLst>
          </p:cNvPr>
          <p:cNvCxnSpPr/>
          <p:nvPr/>
        </p:nvCxnSpPr>
        <p:spPr>
          <a:xfrm>
            <a:off x="8377309" y="3938953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02B559-79AB-A96E-997B-C1321CD65AE3}"/>
              </a:ext>
            </a:extLst>
          </p:cNvPr>
          <p:cNvSpPr txBox="1"/>
          <p:nvPr/>
        </p:nvSpPr>
        <p:spPr>
          <a:xfrm>
            <a:off x="5309711" y="1279705"/>
            <a:ext cx="1153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96%</a:t>
            </a:r>
            <a:endParaRPr lang="en-PK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5B68B5-1E28-B7B5-F5FC-7E8F07CEC249}"/>
              </a:ext>
            </a:extLst>
          </p:cNvPr>
          <p:cNvCxnSpPr/>
          <p:nvPr/>
        </p:nvCxnSpPr>
        <p:spPr>
          <a:xfrm>
            <a:off x="5276185" y="1221273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338B4F-1A60-C325-D854-AC66671A061A}"/>
              </a:ext>
            </a:extLst>
          </p:cNvPr>
          <p:cNvCxnSpPr/>
          <p:nvPr/>
        </p:nvCxnSpPr>
        <p:spPr>
          <a:xfrm>
            <a:off x="8015165" y="1189255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BFA2B9D4-93A5-B406-8A55-9FBE9CBBEA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9882812"/>
              </p:ext>
            </p:extLst>
          </p:nvPr>
        </p:nvGraphicFramePr>
        <p:xfrm>
          <a:off x="114705" y="3914549"/>
          <a:ext cx="2152618" cy="2955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2795941-7E3D-4A73-B946-5E4880ECC5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977394"/>
              </p:ext>
            </p:extLst>
          </p:nvPr>
        </p:nvGraphicFramePr>
        <p:xfrm>
          <a:off x="2267323" y="3830157"/>
          <a:ext cx="2152618" cy="2933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E7442E9-272B-20B3-B2B8-30B3D8E16F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1216159"/>
              </p:ext>
            </p:extLst>
          </p:nvPr>
        </p:nvGraphicFramePr>
        <p:xfrm>
          <a:off x="4220693" y="3951023"/>
          <a:ext cx="2351866" cy="2865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2E47A808-48B0-6018-D37A-01C4649F61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7942384"/>
              </p:ext>
            </p:extLst>
          </p:nvPr>
        </p:nvGraphicFramePr>
        <p:xfrm>
          <a:off x="6067197" y="3886135"/>
          <a:ext cx="2351866" cy="28939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C08ABD-5E74-97FE-D5A4-C6F8A37A4627}"/>
              </a:ext>
            </a:extLst>
          </p:cNvPr>
          <p:cNvCxnSpPr/>
          <p:nvPr/>
        </p:nvCxnSpPr>
        <p:spPr>
          <a:xfrm>
            <a:off x="4314784" y="3951023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99380B-770A-BC7A-29A8-02A8E5828BEC}"/>
              </a:ext>
            </a:extLst>
          </p:cNvPr>
          <p:cNvCxnSpPr/>
          <p:nvPr/>
        </p:nvCxnSpPr>
        <p:spPr>
          <a:xfrm>
            <a:off x="6242976" y="3914549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D5907AE6-56BD-2965-79E8-726A28159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4276229"/>
              </p:ext>
            </p:extLst>
          </p:nvPr>
        </p:nvGraphicFramePr>
        <p:xfrm>
          <a:off x="41687" y="1295824"/>
          <a:ext cx="5114339" cy="2378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5" name="Chart 24">
            <a:extLst>
              <a:ext uri="{FF2B5EF4-FFF2-40B4-BE49-F238E27FC236}">
                <a16:creationId xmlns:a16="http://schemas.microsoft.com/office/drawing/2014/main" id="{8045F5A3-D259-D020-641B-05A4F39EE5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793351"/>
              </p:ext>
            </p:extLst>
          </p:nvPr>
        </p:nvGraphicFramePr>
        <p:xfrm>
          <a:off x="8154351" y="1222876"/>
          <a:ext cx="3963328" cy="2505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84327BD8-3B8A-07ED-29DC-B1D7C023AE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0811473"/>
              </p:ext>
            </p:extLst>
          </p:nvPr>
        </p:nvGraphicFramePr>
        <p:xfrm>
          <a:off x="5309711" y="1172749"/>
          <a:ext cx="2733675" cy="2681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6DAE25B0-6307-7036-CF40-5CC57DAE57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6617457"/>
              </p:ext>
            </p:extLst>
          </p:nvPr>
        </p:nvGraphicFramePr>
        <p:xfrm>
          <a:off x="8480379" y="3844463"/>
          <a:ext cx="3394678" cy="2865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1389737103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1989D08-A85B-1EE0-A740-C3EFA950DE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879374"/>
              </p:ext>
            </p:extLst>
          </p:nvPr>
        </p:nvGraphicFramePr>
        <p:xfrm>
          <a:off x="0" y="82134"/>
          <a:ext cx="12060160" cy="33886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C518DF6-40F6-5135-AFBE-7CB0D2EE294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5485460"/>
              </p:ext>
            </p:extLst>
          </p:nvPr>
        </p:nvGraphicFramePr>
        <p:xfrm>
          <a:off x="131839" y="3429000"/>
          <a:ext cx="11928321" cy="3388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10977880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6384AB79-6E58-A707-828D-307662D289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034968"/>
              </p:ext>
            </p:extLst>
          </p:nvPr>
        </p:nvGraphicFramePr>
        <p:xfrm>
          <a:off x="0" y="152400"/>
          <a:ext cx="11910648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D44564D9-F501-3E5E-D5FC-018130B6F4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9349210"/>
              </p:ext>
            </p:extLst>
          </p:nvPr>
        </p:nvGraphicFramePr>
        <p:xfrm>
          <a:off x="124264" y="3581400"/>
          <a:ext cx="11943471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63970948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0306-A76C-0BAB-0442-5D30AEA33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04" y="166535"/>
            <a:ext cx="2497219" cy="842459"/>
          </a:xfrm>
        </p:spPr>
        <p:txBody>
          <a:bodyPr>
            <a:normAutofit/>
          </a:bodyPr>
          <a:lstStyle/>
          <a:p>
            <a:r>
              <a:rPr lang="ur-PK" sz="4400" b="1" i="0" u="none" strike="noStrike" dirty="0">
                <a:solidFill>
                  <a:srgbClr val="0D0D0D"/>
                </a:solidFill>
                <a:effectLst/>
                <a:latin typeface="Calibri" panose="020F0502020204030204" pitchFamily="34" charset="0"/>
              </a:rPr>
              <a:t>حى الكويت </a:t>
            </a:r>
            <a:endParaRPr lang="en-PK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50698-CD97-F33E-C90D-5F64B38F1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5691" y="39780"/>
            <a:ext cx="4746310" cy="1100959"/>
          </a:xfrm>
        </p:spPr>
        <p:txBody>
          <a:bodyPr>
            <a:normAutofit fontScale="92500" lnSpcReduction="10000"/>
          </a:bodyPr>
          <a:lstStyle/>
          <a:p>
            <a:r>
              <a:rPr lang="en-US" sz="16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PARTNER :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Pyramids FRA</a:t>
            </a:r>
            <a:r>
              <a:rPr lang="en-US" sz="1600" dirty="0"/>
              <a:t> </a:t>
            </a:r>
          </a:p>
          <a:p>
            <a:r>
              <a:rPr lang="en-US" sz="16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Branch Name as BSS:</a:t>
            </a:r>
            <a:r>
              <a:rPr lang="ur-PK" sz="1800" b="1" i="0" u="none" strike="noStrike" dirty="0">
                <a:solidFill>
                  <a:srgbClr val="0D0D0D"/>
                </a:solidFill>
                <a:effectLst/>
                <a:latin typeface="Calibri" panose="020F0502020204030204" pitchFamily="34" charset="0"/>
              </a:rPr>
              <a:t>حى الكويت </a:t>
            </a:r>
            <a:endParaRPr lang="en-US" sz="1800" b="1" i="0" u="none" strike="noStrike" dirty="0">
              <a:solidFill>
                <a:srgbClr val="0D0D0D"/>
              </a:solidFill>
              <a:effectLst/>
              <a:latin typeface="Calibri" panose="020F0502020204030204" pitchFamily="34" charset="0"/>
            </a:endParaRPr>
          </a:p>
          <a:p>
            <a:r>
              <a:rPr lang="en-US" sz="16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Classification</a:t>
            </a:r>
            <a:r>
              <a:rPr lang="en-US" sz="1800" b="1" i="0" u="none" strike="noStrike" dirty="0">
                <a:solidFill>
                  <a:srgbClr val="7030A0"/>
                </a:solidFill>
                <a:effectLst/>
                <a:latin typeface="Segoe UI" panose="020B0502040204020203" pitchFamily="34" charset="0"/>
              </a:rPr>
              <a:t>: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Super Express</a:t>
            </a:r>
            <a:r>
              <a:rPr lang="en-US" sz="1600" dirty="0"/>
              <a:t> </a:t>
            </a:r>
            <a:endParaRPr lang="en-PK" sz="1800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B1381F-5E48-4BBC-8A4E-F921D6A10E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028700" cy="10301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0D027-C846-1D00-4A1E-E85E1F1E11DE}"/>
              </a:ext>
            </a:extLst>
          </p:cNvPr>
          <p:cNvSpPr txBox="1"/>
          <p:nvPr/>
        </p:nvSpPr>
        <p:spPr>
          <a:xfrm>
            <a:off x="1028700" y="150879"/>
            <a:ext cx="2855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TELECOM EGYPT</a:t>
            </a:r>
            <a:endParaRPr lang="en-PK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9AAE27-4D0C-0C52-AACC-89F8616D0361}"/>
              </a:ext>
            </a:extLst>
          </p:cNvPr>
          <p:cNvCxnSpPr/>
          <p:nvPr/>
        </p:nvCxnSpPr>
        <p:spPr>
          <a:xfrm>
            <a:off x="0" y="1157245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3858CD-D9B6-A883-0B7F-495AB6FC687E}"/>
              </a:ext>
            </a:extLst>
          </p:cNvPr>
          <p:cNvCxnSpPr/>
          <p:nvPr/>
        </p:nvCxnSpPr>
        <p:spPr>
          <a:xfrm>
            <a:off x="0" y="3812444"/>
            <a:ext cx="12192000" cy="0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2EB749-ED50-0ED3-8F9C-FE149C689A2F}"/>
              </a:ext>
            </a:extLst>
          </p:cNvPr>
          <p:cNvCxnSpPr/>
          <p:nvPr/>
        </p:nvCxnSpPr>
        <p:spPr>
          <a:xfrm>
            <a:off x="2267323" y="3951023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C263A2B-259C-21F2-0ED5-65EF4F8C8A3C}"/>
              </a:ext>
            </a:extLst>
          </p:cNvPr>
          <p:cNvCxnSpPr/>
          <p:nvPr/>
        </p:nvCxnSpPr>
        <p:spPr>
          <a:xfrm>
            <a:off x="8377309" y="3938953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302B559-79AB-A96E-997B-C1321CD65AE3}"/>
              </a:ext>
            </a:extLst>
          </p:cNvPr>
          <p:cNvSpPr txBox="1"/>
          <p:nvPr/>
        </p:nvSpPr>
        <p:spPr>
          <a:xfrm>
            <a:off x="5329381" y="1156748"/>
            <a:ext cx="1153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115%</a:t>
            </a:r>
            <a:endParaRPr lang="en-PK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5B68B5-1E28-B7B5-F5FC-7E8F07CEC249}"/>
              </a:ext>
            </a:extLst>
          </p:cNvPr>
          <p:cNvCxnSpPr/>
          <p:nvPr/>
        </p:nvCxnSpPr>
        <p:spPr>
          <a:xfrm>
            <a:off x="5276185" y="1221273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8338B4F-1A60-C325-D854-AC66671A061A}"/>
              </a:ext>
            </a:extLst>
          </p:cNvPr>
          <p:cNvCxnSpPr/>
          <p:nvPr/>
        </p:nvCxnSpPr>
        <p:spPr>
          <a:xfrm>
            <a:off x="8015165" y="1189255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3C08ABD-5E74-97FE-D5A4-C6F8A37A4627}"/>
              </a:ext>
            </a:extLst>
          </p:cNvPr>
          <p:cNvCxnSpPr/>
          <p:nvPr/>
        </p:nvCxnSpPr>
        <p:spPr>
          <a:xfrm>
            <a:off x="4314784" y="3951023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99380B-770A-BC7A-29A8-02A8E5828BEC}"/>
              </a:ext>
            </a:extLst>
          </p:cNvPr>
          <p:cNvCxnSpPr/>
          <p:nvPr/>
        </p:nvCxnSpPr>
        <p:spPr>
          <a:xfrm>
            <a:off x="6242976" y="3914549"/>
            <a:ext cx="0" cy="259117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5907AE6-56BD-2965-79E8-726A28159B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9507930"/>
              </p:ext>
            </p:extLst>
          </p:nvPr>
        </p:nvGraphicFramePr>
        <p:xfrm>
          <a:off x="64160" y="1295824"/>
          <a:ext cx="5114339" cy="2378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4327BD8-3B8A-07ED-29DC-B1D7C023AE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9064683"/>
              </p:ext>
            </p:extLst>
          </p:nvPr>
        </p:nvGraphicFramePr>
        <p:xfrm>
          <a:off x="5284155" y="1115067"/>
          <a:ext cx="2733675" cy="26813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8045F5A3-D259-D020-641B-05A4F39EE5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0093776"/>
              </p:ext>
            </p:extLst>
          </p:nvPr>
        </p:nvGraphicFramePr>
        <p:xfrm>
          <a:off x="8155181" y="1223950"/>
          <a:ext cx="3963328" cy="2505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6DAE25B0-6307-7036-CF40-5CC57DAE57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1441613"/>
              </p:ext>
            </p:extLst>
          </p:nvPr>
        </p:nvGraphicFramePr>
        <p:xfrm>
          <a:off x="8682617" y="3898509"/>
          <a:ext cx="3394678" cy="2865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FA2B9D4-93A5-B406-8A55-9FBE9CBBEAC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255943"/>
              </p:ext>
            </p:extLst>
          </p:nvPr>
        </p:nvGraphicFramePr>
        <p:xfrm>
          <a:off x="10399" y="3954713"/>
          <a:ext cx="2152618" cy="2955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EA7BD0C2-37BE-37AC-08D8-78B06307826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015316"/>
              </p:ext>
            </p:extLst>
          </p:nvPr>
        </p:nvGraphicFramePr>
        <p:xfrm>
          <a:off x="2264544" y="3914549"/>
          <a:ext cx="2152618" cy="2955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AD7E246D-81E4-6A5C-048E-F51D36670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38697846"/>
              </p:ext>
            </p:extLst>
          </p:nvPr>
        </p:nvGraphicFramePr>
        <p:xfrm>
          <a:off x="4199876" y="3880161"/>
          <a:ext cx="2152618" cy="2955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34072A8A-92E5-EABB-0863-D2090930A7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4948334"/>
              </p:ext>
            </p:extLst>
          </p:nvPr>
        </p:nvGraphicFramePr>
        <p:xfrm>
          <a:off x="6377346" y="3912598"/>
          <a:ext cx="2152618" cy="29555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1876799999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0F3F1"/>
      </a:lt2>
      <a:accent1>
        <a:srgbClr val="E729A7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5D5"/>
      </a:accent6>
      <a:hlink>
        <a:srgbClr val="3F54BF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467</Words>
  <Application>Microsoft Office PowerPoint</Application>
  <PresentationFormat>Widescreen</PresentationFormat>
  <Paragraphs>136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Aharoni</vt:lpstr>
      <vt:lpstr>Arial</vt:lpstr>
      <vt:lpstr>Bembo</vt:lpstr>
      <vt:lpstr>Calibri</vt:lpstr>
      <vt:lpstr>Segoe UI</vt:lpstr>
      <vt:lpstr>AdornVTI</vt:lpstr>
      <vt:lpstr>TELECOM EGYPT</vt:lpstr>
      <vt:lpstr>STORES</vt:lpstr>
      <vt:lpstr>ميدان الخضر- السويس </vt:lpstr>
      <vt:lpstr>PowerPoint Presentation</vt:lpstr>
      <vt:lpstr>PowerPoint Presentation</vt:lpstr>
      <vt:lpstr>ش الجيش السويس </vt:lpstr>
      <vt:lpstr>PowerPoint Presentation</vt:lpstr>
      <vt:lpstr>PowerPoint Presentation</vt:lpstr>
      <vt:lpstr>حى الكويت </vt:lpstr>
      <vt:lpstr>PowerPoint Presentation</vt:lpstr>
      <vt:lpstr>PowerPoint Presentation</vt:lpstr>
      <vt:lpstr>ش المنشية الطور </vt:lpstr>
      <vt:lpstr>PowerPoint Presentation</vt:lpstr>
      <vt:lpstr>PowerPoint Presentation</vt:lpstr>
      <vt:lpstr>حى النور </vt:lpstr>
      <vt:lpstr>PowerPoint Presentation</vt:lpstr>
      <vt:lpstr>PowerPoint Presentation</vt:lpstr>
      <vt:lpstr> شرم الشيخ – السوق القديم </vt:lpstr>
      <vt:lpstr>PowerPoint Presentation</vt:lpstr>
      <vt:lpstr>PowerPoint Presentation</vt:lpstr>
      <vt:lpstr>دهب - جنوب سيناء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EGYPT</dc:title>
  <dc:creator>Rameen Shahid</dc:creator>
  <cp:lastModifiedBy>Rameen Shahid</cp:lastModifiedBy>
  <cp:revision>48</cp:revision>
  <dcterms:created xsi:type="dcterms:W3CDTF">2023-12-15T06:30:53Z</dcterms:created>
  <dcterms:modified xsi:type="dcterms:W3CDTF">2023-12-16T17:51:18Z</dcterms:modified>
</cp:coreProperties>
</file>