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0"/>
  </p:notesMasterIdLst>
  <p:sldIdLst>
    <p:sldId id="256" r:id="rId2"/>
    <p:sldId id="258" r:id="rId3"/>
    <p:sldId id="260" r:id="rId4"/>
    <p:sldId id="262" r:id="rId5"/>
    <p:sldId id="259" r:id="rId6"/>
    <p:sldId id="263" r:id="rId7"/>
    <p:sldId id="277" r:id="rId8"/>
    <p:sldId id="264" r:id="rId9"/>
    <p:sldId id="273" r:id="rId10"/>
    <p:sldId id="265" r:id="rId11"/>
    <p:sldId id="309" r:id="rId12"/>
    <p:sldId id="319" r:id="rId13"/>
    <p:sldId id="320" r:id="rId14"/>
    <p:sldId id="321" r:id="rId15"/>
    <p:sldId id="310" r:id="rId16"/>
    <p:sldId id="268" r:id="rId17"/>
    <p:sldId id="267" r:id="rId18"/>
    <p:sldId id="311" r:id="rId19"/>
    <p:sldId id="312" r:id="rId20"/>
    <p:sldId id="313" r:id="rId21"/>
    <p:sldId id="269" r:id="rId22"/>
    <p:sldId id="314" r:id="rId23"/>
    <p:sldId id="270" r:id="rId24"/>
    <p:sldId id="315" r:id="rId25"/>
    <p:sldId id="271" r:id="rId26"/>
    <p:sldId id="316" r:id="rId27"/>
    <p:sldId id="287" r:id="rId28"/>
    <p:sldId id="31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C697BBD-9AB2-4275-9BA4-0B763DE65DE5}">
          <p14:sldIdLst>
            <p14:sldId id="256"/>
            <p14:sldId id="258"/>
            <p14:sldId id="260"/>
            <p14:sldId id="262"/>
            <p14:sldId id="259"/>
            <p14:sldId id="263"/>
            <p14:sldId id="277"/>
            <p14:sldId id="264"/>
            <p14:sldId id="273"/>
            <p14:sldId id="265"/>
            <p14:sldId id="309"/>
            <p14:sldId id="319"/>
            <p14:sldId id="320"/>
            <p14:sldId id="321"/>
            <p14:sldId id="310"/>
            <p14:sldId id="268"/>
            <p14:sldId id="267"/>
            <p14:sldId id="311"/>
            <p14:sldId id="312"/>
            <p14:sldId id="313"/>
            <p14:sldId id="269"/>
            <p14:sldId id="314"/>
            <p14:sldId id="270"/>
            <p14:sldId id="315"/>
            <p14:sldId id="271"/>
            <p14:sldId id="316"/>
            <p14:sldId id="287"/>
            <p14:sldId id="317"/>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C3948-A7B4-4C14-9067-2673E7F5C37D}">
  <a:tblStyle styleId="{004C3948-A7B4-4C14-9067-2673E7F5C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snapToGrid="0">
      <p:cViewPr varScale="1">
        <p:scale>
          <a:sx n="109" d="100"/>
          <a:sy n="109" d="100"/>
        </p:scale>
        <p:origin x="634" y="91"/>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5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9fa940987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9fa940987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9fa94098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9fa940987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9fa940987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79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9fa940987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9fa940987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09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41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412150"/>
            <a:ext cx="7717500" cy="1657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52" name="Google Shape;52;p11"/>
          <p:cNvSpPr txBox="1">
            <a:spLocks noGrp="1"/>
          </p:cNvSpPr>
          <p:nvPr>
            <p:ph type="body" idx="1"/>
          </p:nvPr>
        </p:nvSpPr>
        <p:spPr>
          <a:xfrm>
            <a:off x="713400" y="3069625"/>
            <a:ext cx="7717500" cy="66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400">
                <a:solidFill>
                  <a:schemeClr val="dk1"/>
                </a:solidFill>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dirty="0"/>
          </a:p>
        </p:txBody>
      </p:sp>
      <p:sp>
        <p:nvSpPr>
          <p:cNvPr id="53" name="Google Shape;53;p1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rot="10800000" flipH="1">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60" r:id="rId8"/>
    <p:sldLayoutId id="2147483663" r:id="rId9"/>
    <p:sldLayoutId id="2147483668" r:id="rId10"/>
    <p:sldLayoutId id="2147483669"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iammustafatz/diabetes-prediction-datas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1"/>
                </a:solidFill>
              </a:rPr>
              <a:t>Diabetes Prediction </a:t>
            </a:r>
            <a:endParaRPr dirty="0">
              <a:solidFill>
                <a:schemeClr val="accent1"/>
              </a:solidFill>
            </a:endParaRPr>
          </a:p>
          <a:p>
            <a:pPr marL="0" lvl="0" indent="0" algn="r" rtl="0">
              <a:spcBef>
                <a:spcPts val="0"/>
              </a:spcBef>
              <a:spcAft>
                <a:spcPts val="0"/>
              </a:spcAft>
              <a:buNone/>
            </a:pPr>
            <a:r>
              <a:rPr lang="en" dirty="0">
                <a:solidFill>
                  <a:schemeClr val="accent1"/>
                </a:solidFill>
              </a:rPr>
              <a:t> </a:t>
            </a:r>
            <a:r>
              <a:rPr lang="en" sz="3200" dirty="0">
                <a:solidFill>
                  <a:srgbClr val="4A8CFF"/>
                </a:solidFill>
              </a:rPr>
              <a:t>Using Machine Learning</a:t>
            </a:r>
            <a:endParaRPr sz="3200" dirty="0">
              <a:solidFill>
                <a:srgbClr val="4A8CFF"/>
              </a:solidFill>
            </a:endParaRPr>
          </a:p>
        </p:txBody>
      </p:sp>
      <p:sp>
        <p:nvSpPr>
          <p:cNvPr id="186" name="Google Shape;186;p30"/>
          <p:cNvSpPr txBox="1">
            <a:spLocks noGrp="1"/>
          </p:cNvSpPr>
          <p:nvPr>
            <p:ph type="subTitle" idx="1"/>
          </p:nvPr>
        </p:nvSpPr>
        <p:spPr>
          <a:xfrm>
            <a:off x="5800309" y="3177292"/>
            <a:ext cx="2614249" cy="196620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Project By:</a:t>
            </a:r>
          </a:p>
          <a:p>
            <a:pPr marL="0" lvl="0" indent="0" rtl="0">
              <a:spcBef>
                <a:spcPts val="0"/>
              </a:spcBef>
              <a:spcAft>
                <a:spcPts val="0"/>
              </a:spcAft>
              <a:buNone/>
            </a:pPr>
            <a:r>
              <a:rPr lang="en-IN" dirty="0"/>
              <a:t>Ramees </a:t>
            </a:r>
            <a:r>
              <a:rPr lang="en-IN" dirty="0" err="1"/>
              <a:t>Noushad</a:t>
            </a:r>
            <a:r>
              <a:rPr lang="en-IN" dirty="0"/>
              <a:t> </a:t>
            </a:r>
          </a:p>
          <a:p>
            <a:pPr marL="0" indent="0"/>
            <a:r>
              <a:rPr lang="en-IN" dirty="0"/>
              <a:t>Pooja </a:t>
            </a:r>
            <a:r>
              <a:rPr lang="en-IN" dirty="0" err="1"/>
              <a:t>Konduskar</a:t>
            </a:r>
            <a:endParaRPr lang="en-IN" dirty="0"/>
          </a:p>
          <a:p>
            <a:pPr marL="0" lvl="0" indent="0" rtl="0">
              <a:spcBef>
                <a:spcPts val="0"/>
              </a:spcBef>
              <a:spcAft>
                <a:spcPts val="0"/>
              </a:spcAft>
              <a:buNone/>
            </a:pPr>
            <a:r>
              <a:rPr lang="en-IN" dirty="0"/>
              <a:t>Priya Jadhav </a:t>
            </a:r>
          </a:p>
          <a:p>
            <a:pPr marL="0" lvl="0" indent="0" rtl="0">
              <a:spcBef>
                <a:spcPts val="0"/>
              </a:spcBef>
              <a:spcAft>
                <a:spcPts val="0"/>
              </a:spcAft>
              <a:buNone/>
            </a:pPr>
            <a:r>
              <a:rPr lang="en-IN" dirty="0"/>
              <a:t>Sourabh Kumar</a:t>
            </a:r>
          </a:p>
          <a:p>
            <a:pPr marL="0" lvl="0" indent="0" rtl="0">
              <a:spcBef>
                <a:spcPts val="0"/>
              </a:spcBef>
              <a:spcAft>
                <a:spcPts val="0"/>
              </a:spcAft>
              <a:buNone/>
            </a:pPr>
            <a:r>
              <a:rPr lang="en-IN" dirty="0"/>
              <a:t>Anoop Alex  </a:t>
            </a:r>
            <a:endParaRPr dirty="0"/>
          </a:p>
          <a:p>
            <a:pPr marL="0" lvl="0" indent="0"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805159" y="1101437"/>
            <a:ext cx="3016000" cy="1147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297" name="Google Shape;297;p39"/>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7;p39">
            <a:extLst>
              <a:ext uri="{FF2B5EF4-FFF2-40B4-BE49-F238E27FC236}">
                <a16:creationId xmlns:a16="http://schemas.microsoft.com/office/drawing/2014/main" id="{6957994E-1D7D-49F6-8D12-7765D328201B}"/>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7;p39">
            <a:extLst>
              <a:ext uri="{FF2B5EF4-FFF2-40B4-BE49-F238E27FC236}">
                <a16:creationId xmlns:a16="http://schemas.microsoft.com/office/drawing/2014/main" id="{C0E3DE1A-D601-21EE-C8EC-09EF6A85CACF}"/>
              </a:ext>
            </a:extLst>
          </p:cNvPr>
          <p:cNvSpPr/>
          <p:nvPr/>
        </p:nvSpPr>
        <p:spPr>
          <a:xfrm flipH="1">
            <a:off x="4574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79D6D77-B027-40E8-DA4F-8E03A9D6B240}"/>
              </a:ext>
            </a:extLst>
          </p:cNvPr>
          <p:cNvSpPr txBox="1"/>
          <p:nvPr/>
        </p:nvSpPr>
        <p:spPr>
          <a:xfrm>
            <a:off x="4177146" y="958683"/>
            <a:ext cx="4384964" cy="3323987"/>
          </a:xfrm>
          <a:prstGeom prst="rect">
            <a:avLst/>
          </a:prstGeom>
          <a:noFill/>
        </p:spPr>
        <p:txBody>
          <a:bodyPr wrap="square" rtlCol="0">
            <a:spAutoFit/>
          </a:bodyPr>
          <a:lstStyle/>
          <a:p>
            <a:endParaRPr lang="en-US" dirty="0"/>
          </a:p>
          <a:p>
            <a:pPr marL="285750" indent="-285750">
              <a:buFont typeface="Courier New" panose="02070309020205020404" pitchFamily="49" charset="0"/>
              <a:buChar char="o"/>
            </a:pPr>
            <a:r>
              <a:rPr lang="en-IN" dirty="0"/>
              <a:t>Examined the dataset carefully and removed some data that had missing values and duplicates. This step ensured that we were working with reliable and accurate data.</a:t>
            </a:r>
          </a:p>
          <a:p>
            <a:pPr marL="285750" indent="-285750">
              <a:buFont typeface="Courier New" panose="02070309020205020404" pitchFamily="49" charset="0"/>
              <a:buChar char="o"/>
            </a:pPr>
            <a:r>
              <a:rPr lang="en-IN" dirty="0"/>
              <a:t>After cleaning our dataset now consists of 961464 rows and 8 columns. This means we have retained a significant amount of data for our analysis.</a:t>
            </a:r>
          </a:p>
          <a:p>
            <a:pPr marL="285750" indent="-285750">
              <a:buFont typeface="Courier New" panose="02070309020205020404" pitchFamily="49" charset="0"/>
              <a:buChar char="o"/>
            </a:pPr>
            <a:r>
              <a:rPr lang="en-IN" dirty="0"/>
              <a:t>By performing these cleaning procedures, we ensured that our dataset meets high standards of data quality and data integrity. This give us confidence that our subsequent analysis and modelling will be based on reliable and accurate data.</a:t>
            </a:r>
          </a:p>
        </p:txBody>
      </p:sp>
      <p:pic>
        <p:nvPicPr>
          <p:cNvPr id="6" name="Picture 5">
            <a:extLst>
              <a:ext uri="{FF2B5EF4-FFF2-40B4-BE49-F238E27FC236}">
                <a16:creationId xmlns:a16="http://schemas.microsoft.com/office/drawing/2014/main" id="{FC206848-6BC1-CBA3-2FE9-A80AB870B813}"/>
              </a:ext>
            </a:extLst>
          </p:cNvPr>
          <p:cNvPicPr>
            <a:picLocks noChangeAspect="1"/>
          </p:cNvPicPr>
          <p:nvPr/>
        </p:nvPicPr>
        <p:blipFill>
          <a:blip r:embed="rId3"/>
          <a:stretch>
            <a:fillRect/>
          </a:stretch>
        </p:blipFill>
        <p:spPr>
          <a:xfrm>
            <a:off x="1429774" y="2357404"/>
            <a:ext cx="2035398" cy="19252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A752-E3A9-82DA-D0C4-927F04BD0597}"/>
              </a:ext>
            </a:extLst>
          </p:cNvPr>
          <p:cNvSpPr>
            <a:spLocks noGrp="1"/>
          </p:cNvSpPr>
          <p:nvPr>
            <p:ph type="title"/>
          </p:nvPr>
        </p:nvSpPr>
        <p:spPr/>
        <p:txBody>
          <a:bodyPr/>
          <a:lstStyle/>
          <a:p>
            <a:r>
              <a:rPr lang="en-US" dirty="0"/>
              <a:t>Statistical Measures</a:t>
            </a:r>
            <a:endParaRPr lang="en-IN" dirty="0"/>
          </a:p>
        </p:txBody>
      </p:sp>
      <p:graphicFrame>
        <p:nvGraphicFramePr>
          <p:cNvPr id="7" name="Table 6">
            <a:extLst>
              <a:ext uri="{FF2B5EF4-FFF2-40B4-BE49-F238E27FC236}">
                <a16:creationId xmlns:a16="http://schemas.microsoft.com/office/drawing/2014/main" id="{389DDA83-FAD7-5B3E-37DE-95F0381A9691}"/>
              </a:ext>
            </a:extLst>
          </p:cNvPr>
          <p:cNvGraphicFramePr>
            <a:graphicFrameLocks noGrp="1"/>
          </p:cNvGraphicFramePr>
          <p:nvPr>
            <p:extLst>
              <p:ext uri="{D42A27DB-BD31-4B8C-83A1-F6EECF244321}">
                <p14:modId xmlns:p14="http://schemas.microsoft.com/office/powerpoint/2010/main" val="2081883018"/>
              </p:ext>
            </p:extLst>
          </p:nvPr>
        </p:nvGraphicFramePr>
        <p:xfrm>
          <a:off x="810491" y="1142999"/>
          <a:ext cx="7100451" cy="3442851"/>
        </p:xfrm>
        <a:graphic>
          <a:graphicData uri="http://schemas.openxmlformats.org/drawingml/2006/table">
            <a:tbl>
              <a:tblPr/>
              <a:tblGrid>
                <a:gridCol w="788939">
                  <a:extLst>
                    <a:ext uri="{9D8B030D-6E8A-4147-A177-3AD203B41FA5}">
                      <a16:colId xmlns:a16="http://schemas.microsoft.com/office/drawing/2014/main" val="624742189"/>
                    </a:ext>
                  </a:extLst>
                </a:gridCol>
                <a:gridCol w="788939">
                  <a:extLst>
                    <a:ext uri="{9D8B030D-6E8A-4147-A177-3AD203B41FA5}">
                      <a16:colId xmlns:a16="http://schemas.microsoft.com/office/drawing/2014/main" val="3740511244"/>
                    </a:ext>
                  </a:extLst>
                </a:gridCol>
                <a:gridCol w="788939">
                  <a:extLst>
                    <a:ext uri="{9D8B030D-6E8A-4147-A177-3AD203B41FA5}">
                      <a16:colId xmlns:a16="http://schemas.microsoft.com/office/drawing/2014/main" val="1588831458"/>
                    </a:ext>
                  </a:extLst>
                </a:gridCol>
                <a:gridCol w="788939">
                  <a:extLst>
                    <a:ext uri="{9D8B030D-6E8A-4147-A177-3AD203B41FA5}">
                      <a16:colId xmlns:a16="http://schemas.microsoft.com/office/drawing/2014/main" val="2788755218"/>
                    </a:ext>
                  </a:extLst>
                </a:gridCol>
                <a:gridCol w="788939">
                  <a:extLst>
                    <a:ext uri="{9D8B030D-6E8A-4147-A177-3AD203B41FA5}">
                      <a16:colId xmlns:a16="http://schemas.microsoft.com/office/drawing/2014/main" val="2671023618"/>
                    </a:ext>
                  </a:extLst>
                </a:gridCol>
                <a:gridCol w="788939">
                  <a:extLst>
                    <a:ext uri="{9D8B030D-6E8A-4147-A177-3AD203B41FA5}">
                      <a16:colId xmlns:a16="http://schemas.microsoft.com/office/drawing/2014/main" val="2187203427"/>
                    </a:ext>
                  </a:extLst>
                </a:gridCol>
                <a:gridCol w="788939">
                  <a:extLst>
                    <a:ext uri="{9D8B030D-6E8A-4147-A177-3AD203B41FA5}">
                      <a16:colId xmlns:a16="http://schemas.microsoft.com/office/drawing/2014/main" val="3544165105"/>
                    </a:ext>
                  </a:extLst>
                </a:gridCol>
                <a:gridCol w="788939">
                  <a:extLst>
                    <a:ext uri="{9D8B030D-6E8A-4147-A177-3AD203B41FA5}">
                      <a16:colId xmlns:a16="http://schemas.microsoft.com/office/drawing/2014/main" val="2945956621"/>
                    </a:ext>
                  </a:extLst>
                </a:gridCol>
                <a:gridCol w="788939">
                  <a:extLst>
                    <a:ext uri="{9D8B030D-6E8A-4147-A177-3AD203B41FA5}">
                      <a16:colId xmlns:a16="http://schemas.microsoft.com/office/drawing/2014/main" val="3213122647"/>
                    </a:ext>
                  </a:extLst>
                </a:gridCol>
              </a:tblGrid>
              <a:tr h="372201">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r>
                        <a:rPr lang="en-IN" sz="700" b="1" i="0" u="none" strike="noStrike">
                          <a:solidFill>
                            <a:srgbClr val="000000"/>
                          </a:solidFill>
                          <a:effectLst/>
                          <a:latin typeface="Arial" panose="020B0604020202020204" pitchFamily="34" charset="0"/>
                        </a:rPr>
                        <a:t>gender</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age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hypertension</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heart_disease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bmi</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HbA1c_level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blood_glucose_level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diabetes</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082422165"/>
                  </a:ext>
                </a:extLst>
              </a:tr>
              <a:tr h="279150">
                <a:tc>
                  <a:txBody>
                    <a:bodyPr/>
                    <a:lstStyle/>
                    <a:p>
                      <a:pPr algn="ctr" fontAlgn="ctr"/>
                      <a:r>
                        <a:rPr lang="en-IN" sz="700" b="1" i="0" u="none" strike="noStrike">
                          <a:solidFill>
                            <a:srgbClr val="000000"/>
                          </a:solidFill>
                          <a:effectLst/>
                          <a:latin typeface="Arial" panose="020B0604020202020204" pitchFamily="34" charset="0"/>
                        </a:rPr>
                        <a:t>count</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4091514003"/>
                  </a:ext>
                </a:extLst>
              </a:tr>
              <a:tr h="279150">
                <a:tc>
                  <a:txBody>
                    <a:bodyPr/>
                    <a:lstStyle/>
                    <a:p>
                      <a:pPr algn="ctr" fontAlgn="ctr"/>
                      <a:r>
                        <a:rPr lang="en-IN" sz="700" b="1" i="0" u="none" strike="noStrike">
                          <a:solidFill>
                            <a:srgbClr val="000000"/>
                          </a:solidFill>
                          <a:effectLst/>
                          <a:latin typeface="Arial" panose="020B0604020202020204" pitchFamily="34" charset="0"/>
                        </a:rPr>
                        <a:t>unique</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647900724"/>
                  </a:ext>
                </a:extLst>
              </a:tr>
              <a:tr h="279150">
                <a:tc>
                  <a:txBody>
                    <a:bodyPr/>
                    <a:lstStyle/>
                    <a:p>
                      <a:pPr algn="ctr" fontAlgn="ctr"/>
                      <a:r>
                        <a:rPr lang="en-IN" sz="700" b="1" i="0" u="none" strike="noStrike">
                          <a:solidFill>
                            <a:srgbClr val="000000"/>
                          </a:solidFill>
                          <a:effectLst/>
                          <a:latin typeface="Arial" panose="020B0604020202020204" pitchFamily="34" charset="0"/>
                        </a:rPr>
                        <a:t>top</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Female</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23865820"/>
                  </a:ext>
                </a:extLst>
              </a:tr>
              <a:tr h="279150">
                <a:tc>
                  <a:txBody>
                    <a:bodyPr/>
                    <a:lstStyle/>
                    <a:p>
                      <a:pPr algn="ctr" fontAlgn="ctr"/>
                      <a:r>
                        <a:rPr lang="en-IN" sz="700" b="1" i="0" u="none" strike="noStrike">
                          <a:solidFill>
                            <a:srgbClr val="000000"/>
                          </a:solidFill>
                          <a:effectLst/>
                          <a:latin typeface="Arial" panose="020B0604020202020204" pitchFamily="34" charset="0"/>
                        </a:rPr>
                        <a:t>freq</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56161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219459964"/>
                  </a:ext>
                </a:extLst>
              </a:tr>
              <a:tr h="279150">
                <a:tc>
                  <a:txBody>
                    <a:bodyPr/>
                    <a:lstStyle/>
                    <a:p>
                      <a:pPr algn="ctr" fontAlgn="ctr"/>
                      <a:r>
                        <a:rPr lang="en-IN" sz="700" b="1" i="0" u="none" strike="noStrike">
                          <a:solidFill>
                            <a:srgbClr val="000000"/>
                          </a:solidFill>
                          <a:effectLst/>
                          <a:latin typeface="Arial" panose="020B0604020202020204" pitchFamily="34" charset="0"/>
                        </a:rPr>
                        <a:t>mean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41.783756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0.077601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0.040803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27.321461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5.532609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138.218231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0.08822</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93309345"/>
                  </a:ext>
                </a:extLst>
              </a:tr>
              <a:tr h="279150">
                <a:tc>
                  <a:txBody>
                    <a:bodyPr/>
                    <a:lstStyle/>
                    <a:p>
                      <a:pPr algn="ctr" fontAlgn="ctr"/>
                      <a:r>
                        <a:rPr lang="en-IN" sz="700" b="1" i="0" u="none" strike="noStrike">
                          <a:solidFill>
                            <a:srgbClr val="000000"/>
                          </a:solidFill>
                          <a:effectLst/>
                          <a:latin typeface="Arial" panose="020B0604020202020204" pitchFamily="34" charset="0"/>
                        </a:rPr>
                        <a:t>std</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22.482208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0.267544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0.197833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6.767716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1.073232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40.909771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0.283616</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41503680"/>
                  </a:ext>
                </a:extLst>
              </a:tr>
              <a:tr h="279150">
                <a:tc>
                  <a:txBody>
                    <a:bodyPr/>
                    <a:lstStyle/>
                    <a:p>
                      <a:pPr algn="ctr" fontAlgn="ctr"/>
                      <a:r>
                        <a:rPr lang="en-IN" sz="70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10.01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3.5</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765229164"/>
                  </a:ext>
                </a:extLst>
              </a:tr>
              <a:tr h="279150">
                <a:tc>
                  <a:txBody>
                    <a:bodyPr/>
                    <a:lstStyle/>
                    <a:p>
                      <a:pPr algn="ctr" fontAlgn="ctr"/>
                      <a:r>
                        <a:rPr lang="en-IN" sz="700" b="1" i="0" u="none" strike="noStrike">
                          <a:solidFill>
                            <a:srgbClr val="000000"/>
                          </a:solidFill>
                          <a:effectLst/>
                          <a:latin typeface="Arial" panose="020B0604020202020204" pitchFamily="34" charset="0"/>
                        </a:rPr>
                        <a:t>25%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23.4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244785128"/>
                  </a:ext>
                </a:extLst>
              </a:tr>
              <a:tr h="279150">
                <a:tc>
                  <a:txBody>
                    <a:bodyPr/>
                    <a:lstStyle/>
                    <a:p>
                      <a:pPr algn="ctr" fontAlgn="ctr"/>
                      <a:r>
                        <a:rPr lang="en-IN" sz="700" b="1" i="0" u="none" strike="noStrike">
                          <a:solidFill>
                            <a:srgbClr val="000000"/>
                          </a:solidFill>
                          <a:effectLst/>
                          <a:latin typeface="Arial" panose="020B0604020202020204" pitchFamily="34" charset="0"/>
                        </a:rPr>
                        <a:t>50%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5.8</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140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48821565"/>
                  </a:ext>
                </a:extLst>
              </a:tr>
              <a:tr h="279150">
                <a:tc>
                  <a:txBody>
                    <a:bodyPr/>
                    <a:lstStyle/>
                    <a:p>
                      <a:pPr algn="ctr" fontAlgn="ctr"/>
                      <a:r>
                        <a:rPr lang="en-IN" sz="700" b="1" i="0" u="none" strike="noStrike">
                          <a:solidFill>
                            <a:srgbClr val="000000"/>
                          </a:solidFill>
                          <a:effectLst/>
                          <a:latin typeface="Arial" panose="020B0604020202020204" pitchFamily="34" charset="0"/>
                        </a:rPr>
                        <a:t>75%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29.86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713572077"/>
                  </a:ext>
                </a:extLst>
              </a:tr>
              <a:tr h="279150">
                <a:tc>
                  <a:txBody>
                    <a:bodyPr/>
                    <a:lstStyle/>
                    <a:p>
                      <a:pPr algn="ctr" fontAlgn="ctr"/>
                      <a:r>
                        <a:rPr lang="en-IN" sz="70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95.69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300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309276653"/>
                  </a:ext>
                </a:extLst>
              </a:tr>
            </a:tbl>
          </a:graphicData>
        </a:graphic>
      </p:graphicFrame>
    </p:spTree>
    <p:extLst>
      <p:ext uri="{BB962C8B-B14F-4D97-AF65-F5344CB8AC3E}">
        <p14:creationId xmlns:p14="http://schemas.microsoft.com/office/powerpoint/2010/main" val="237871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87F3F7-7C5A-B309-3ABC-50AA4F0AD311}"/>
              </a:ext>
            </a:extLst>
          </p:cNvPr>
          <p:cNvPicPr>
            <a:picLocks noChangeAspect="1"/>
          </p:cNvPicPr>
          <p:nvPr/>
        </p:nvPicPr>
        <p:blipFill>
          <a:blip r:embed="rId2"/>
          <a:stretch>
            <a:fillRect/>
          </a:stretch>
        </p:blipFill>
        <p:spPr>
          <a:xfrm>
            <a:off x="5708073" y="1232244"/>
            <a:ext cx="3237463" cy="2550046"/>
          </a:xfrm>
          <a:prstGeom prst="rect">
            <a:avLst/>
          </a:prstGeom>
        </p:spPr>
      </p:pic>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595745" y="170647"/>
            <a:ext cx="8409709" cy="95410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0" cap="none" spc="0" normalizeH="0" baseline="0" noProof="0" dirty="0">
                <a:ln>
                  <a:noFill/>
                </a:ln>
                <a:solidFill>
                  <a:srgbClr val="003BA3"/>
                </a:solidFill>
                <a:effectLst/>
                <a:uLnTx/>
                <a:uFillTx/>
                <a:latin typeface="Montserrat"/>
                <a:cs typeface="Arial"/>
                <a:sym typeface="Montserrat"/>
              </a:rPr>
              <a:t>Distribution of Diabetes with Categorical Variables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E90A8E4B-1E21-FAC4-D699-12A77656EF5E}"/>
              </a:ext>
            </a:extLst>
          </p:cNvPr>
          <p:cNvPicPr>
            <a:picLocks noChangeAspect="1"/>
          </p:cNvPicPr>
          <p:nvPr/>
        </p:nvPicPr>
        <p:blipFill>
          <a:blip r:embed="rId3"/>
          <a:stretch>
            <a:fillRect/>
          </a:stretch>
        </p:blipFill>
        <p:spPr>
          <a:xfrm>
            <a:off x="2923308" y="1298444"/>
            <a:ext cx="2938971" cy="2483845"/>
          </a:xfrm>
          <a:prstGeom prst="rect">
            <a:avLst/>
          </a:prstGeom>
        </p:spPr>
      </p:pic>
      <p:pic>
        <p:nvPicPr>
          <p:cNvPr id="5" name="Picture 4">
            <a:extLst>
              <a:ext uri="{FF2B5EF4-FFF2-40B4-BE49-F238E27FC236}">
                <a16:creationId xmlns:a16="http://schemas.microsoft.com/office/drawing/2014/main" id="{B13FB6A2-D9B5-A222-2BCB-8188C71C2588}"/>
              </a:ext>
            </a:extLst>
          </p:cNvPr>
          <p:cNvPicPr>
            <a:picLocks noChangeAspect="1"/>
          </p:cNvPicPr>
          <p:nvPr/>
        </p:nvPicPr>
        <p:blipFill>
          <a:blip r:embed="rId4"/>
          <a:stretch>
            <a:fillRect/>
          </a:stretch>
        </p:blipFill>
        <p:spPr>
          <a:xfrm>
            <a:off x="309300" y="1298444"/>
            <a:ext cx="2750128" cy="2483845"/>
          </a:xfrm>
          <a:prstGeom prst="rect">
            <a:avLst/>
          </a:prstGeom>
        </p:spPr>
      </p:pic>
    </p:spTree>
    <p:extLst>
      <p:ext uri="{BB962C8B-B14F-4D97-AF65-F5344CB8AC3E}">
        <p14:creationId xmlns:p14="http://schemas.microsoft.com/office/powerpoint/2010/main" val="8026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8C02-7945-450A-E70B-1C64E4CFD503}"/>
              </a:ext>
            </a:extLst>
          </p:cNvPr>
          <p:cNvSpPr>
            <a:spLocks noGrp="1"/>
          </p:cNvSpPr>
          <p:nvPr>
            <p:ph type="title"/>
          </p:nvPr>
        </p:nvSpPr>
        <p:spPr>
          <a:xfrm>
            <a:off x="717900" y="105481"/>
            <a:ext cx="7708200" cy="386355"/>
          </a:xfrm>
        </p:spPr>
        <p:txBody>
          <a:bodyPr/>
          <a:lstStyle/>
          <a:p>
            <a:r>
              <a:rPr kumimoji="0" lang="en" sz="2000" b="1" i="0" u="none" strike="noStrike" kern="0" cap="none" spc="0" normalizeH="0" baseline="0" noProof="0" dirty="0">
                <a:ln>
                  <a:noFill/>
                </a:ln>
                <a:solidFill>
                  <a:srgbClr val="003BA3"/>
                </a:solidFill>
                <a:effectLst/>
                <a:uLnTx/>
                <a:uFillTx/>
                <a:latin typeface="Montserrat"/>
                <a:cs typeface="Arial"/>
                <a:sym typeface="Montserrat"/>
              </a:rPr>
              <a:t>Distribution of Diabetes with Continuous Variables</a:t>
            </a:r>
            <a:br>
              <a:rPr kumimoji="0" lang="en-IN" sz="1100" b="0" i="0" u="none" strike="noStrike" kern="0" cap="none" spc="0" normalizeH="0" baseline="0" noProof="0" dirty="0">
                <a:ln>
                  <a:noFill/>
                </a:ln>
                <a:solidFill>
                  <a:srgbClr val="000000"/>
                </a:solidFill>
                <a:effectLst/>
                <a:uLnTx/>
                <a:uFillTx/>
                <a:latin typeface="Arial"/>
                <a:cs typeface="Arial"/>
                <a:sym typeface="Arial"/>
              </a:rPr>
            </a:br>
            <a:endParaRPr lang="en-IN" sz="2000" dirty="0"/>
          </a:p>
        </p:txBody>
      </p:sp>
      <p:pic>
        <p:nvPicPr>
          <p:cNvPr id="4" name="Picture 3">
            <a:extLst>
              <a:ext uri="{FF2B5EF4-FFF2-40B4-BE49-F238E27FC236}">
                <a16:creationId xmlns:a16="http://schemas.microsoft.com/office/drawing/2014/main" id="{81724372-DB9E-1EE8-8265-5DB0C8B6FAB3}"/>
              </a:ext>
            </a:extLst>
          </p:cNvPr>
          <p:cNvPicPr>
            <a:picLocks noChangeAspect="1"/>
          </p:cNvPicPr>
          <p:nvPr/>
        </p:nvPicPr>
        <p:blipFill>
          <a:blip r:embed="rId2"/>
          <a:stretch>
            <a:fillRect/>
          </a:stretch>
        </p:blipFill>
        <p:spPr>
          <a:xfrm>
            <a:off x="5099437" y="2649105"/>
            <a:ext cx="2791142" cy="2178050"/>
          </a:xfrm>
          <a:prstGeom prst="rect">
            <a:avLst/>
          </a:prstGeom>
        </p:spPr>
      </p:pic>
      <p:pic>
        <p:nvPicPr>
          <p:cNvPr id="6" name="Picture 5">
            <a:extLst>
              <a:ext uri="{FF2B5EF4-FFF2-40B4-BE49-F238E27FC236}">
                <a16:creationId xmlns:a16="http://schemas.microsoft.com/office/drawing/2014/main" id="{6A332AFC-714B-5BE4-051C-F8BDA24C85B7}"/>
              </a:ext>
            </a:extLst>
          </p:cNvPr>
          <p:cNvPicPr>
            <a:picLocks noChangeAspect="1"/>
          </p:cNvPicPr>
          <p:nvPr/>
        </p:nvPicPr>
        <p:blipFill>
          <a:blip r:embed="rId3"/>
          <a:stretch>
            <a:fillRect/>
          </a:stretch>
        </p:blipFill>
        <p:spPr>
          <a:xfrm>
            <a:off x="1110852" y="632370"/>
            <a:ext cx="2650657" cy="2037516"/>
          </a:xfrm>
          <a:prstGeom prst="rect">
            <a:avLst/>
          </a:prstGeom>
        </p:spPr>
      </p:pic>
      <p:pic>
        <p:nvPicPr>
          <p:cNvPr id="8" name="Picture 7">
            <a:extLst>
              <a:ext uri="{FF2B5EF4-FFF2-40B4-BE49-F238E27FC236}">
                <a16:creationId xmlns:a16="http://schemas.microsoft.com/office/drawing/2014/main" id="{A62A3281-ED65-AEED-088F-7C24CD2A50CC}"/>
              </a:ext>
            </a:extLst>
          </p:cNvPr>
          <p:cNvPicPr>
            <a:picLocks noChangeAspect="1"/>
          </p:cNvPicPr>
          <p:nvPr/>
        </p:nvPicPr>
        <p:blipFill>
          <a:blip r:embed="rId4"/>
          <a:stretch>
            <a:fillRect/>
          </a:stretch>
        </p:blipFill>
        <p:spPr>
          <a:xfrm>
            <a:off x="5099437" y="605682"/>
            <a:ext cx="2596763" cy="1964626"/>
          </a:xfrm>
          <a:prstGeom prst="rect">
            <a:avLst/>
          </a:prstGeom>
        </p:spPr>
      </p:pic>
      <p:pic>
        <p:nvPicPr>
          <p:cNvPr id="10" name="Picture 9">
            <a:extLst>
              <a:ext uri="{FF2B5EF4-FFF2-40B4-BE49-F238E27FC236}">
                <a16:creationId xmlns:a16="http://schemas.microsoft.com/office/drawing/2014/main" id="{6AEA7E33-7A4D-2C71-E29C-32C63B2AAAD9}"/>
              </a:ext>
            </a:extLst>
          </p:cNvPr>
          <p:cNvPicPr>
            <a:picLocks noChangeAspect="1"/>
          </p:cNvPicPr>
          <p:nvPr/>
        </p:nvPicPr>
        <p:blipFill>
          <a:blip r:embed="rId5"/>
          <a:stretch>
            <a:fillRect/>
          </a:stretch>
        </p:blipFill>
        <p:spPr>
          <a:xfrm>
            <a:off x="1124158" y="2775785"/>
            <a:ext cx="2602167" cy="2037516"/>
          </a:xfrm>
          <a:prstGeom prst="rect">
            <a:avLst/>
          </a:prstGeom>
        </p:spPr>
      </p:pic>
    </p:spTree>
    <p:extLst>
      <p:ext uri="{BB962C8B-B14F-4D97-AF65-F5344CB8AC3E}">
        <p14:creationId xmlns:p14="http://schemas.microsoft.com/office/powerpoint/2010/main" val="135692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C7E1-44D2-D0FC-45CA-A6E2B1325789}"/>
              </a:ext>
            </a:extLst>
          </p:cNvPr>
          <p:cNvSpPr>
            <a:spLocks noGrp="1"/>
          </p:cNvSpPr>
          <p:nvPr>
            <p:ph type="title"/>
          </p:nvPr>
        </p:nvSpPr>
        <p:spPr/>
        <p:txBody>
          <a:bodyPr/>
          <a:lstStyle/>
          <a:p>
            <a:r>
              <a:rPr lang="en-IN" dirty="0"/>
              <a:t>Correlation Plot </a:t>
            </a:r>
          </a:p>
        </p:txBody>
      </p:sp>
      <p:pic>
        <p:nvPicPr>
          <p:cNvPr id="4" name="Picture 3">
            <a:extLst>
              <a:ext uri="{FF2B5EF4-FFF2-40B4-BE49-F238E27FC236}">
                <a16:creationId xmlns:a16="http://schemas.microsoft.com/office/drawing/2014/main" id="{CBEF71E3-035F-1F34-E713-E0900BB5315D}"/>
              </a:ext>
            </a:extLst>
          </p:cNvPr>
          <p:cNvPicPr>
            <a:picLocks noChangeAspect="1"/>
          </p:cNvPicPr>
          <p:nvPr/>
        </p:nvPicPr>
        <p:blipFill>
          <a:blip r:embed="rId2"/>
          <a:stretch>
            <a:fillRect/>
          </a:stretch>
        </p:blipFill>
        <p:spPr>
          <a:xfrm>
            <a:off x="360218" y="1087582"/>
            <a:ext cx="8194964" cy="3890638"/>
          </a:xfrm>
          <a:prstGeom prst="rect">
            <a:avLst/>
          </a:prstGeom>
        </p:spPr>
      </p:pic>
    </p:spTree>
    <p:extLst>
      <p:ext uri="{BB962C8B-B14F-4D97-AF65-F5344CB8AC3E}">
        <p14:creationId xmlns:p14="http://schemas.microsoft.com/office/powerpoint/2010/main" val="218304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546764" y="2885141"/>
            <a:ext cx="496728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 Training and Evaluation</a:t>
            </a:r>
            <a:endParaRPr dirty="0"/>
          </a:p>
        </p:txBody>
      </p:sp>
      <p:sp>
        <p:nvSpPr>
          <p:cNvPr id="224" name="Google Shape;224;p34"/>
          <p:cNvSpPr txBox="1">
            <a:spLocks noGrp="1"/>
          </p:cNvSpPr>
          <p:nvPr>
            <p:ph type="title" idx="2"/>
          </p:nvPr>
        </p:nvSpPr>
        <p:spPr>
          <a:xfrm>
            <a:off x="3940716" y="1497852"/>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66365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717900" y="233649"/>
            <a:ext cx="7708200" cy="574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a:t>
            </a:r>
            <a:endParaRPr dirty="0"/>
          </a:p>
        </p:txBody>
      </p:sp>
      <p:pic>
        <p:nvPicPr>
          <p:cNvPr id="3" name="Picture 2">
            <a:extLst>
              <a:ext uri="{FF2B5EF4-FFF2-40B4-BE49-F238E27FC236}">
                <a16:creationId xmlns:a16="http://schemas.microsoft.com/office/drawing/2014/main" id="{D5098745-46A9-9730-E5F7-FAB3D6B90632}"/>
              </a:ext>
            </a:extLst>
          </p:cNvPr>
          <p:cNvPicPr>
            <a:picLocks noChangeAspect="1"/>
          </p:cNvPicPr>
          <p:nvPr/>
        </p:nvPicPr>
        <p:blipFill>
          <a:blip r:embed="rId3"/>
          <a:stretch>
            <a:fillRect/>
          </a:stretch>
        </p:blipFill>
        <p:spPr>
          <a:xfrm>
            <a:off x="987964" y="1087482"/>
            <a:ext cx="3584036" cy="2408994"/>
          </a:xfrm>
          <a:prstGeom prst="rect">
            <a:avLst/>
          </a:prstGeom>
        </p:spPr>
      </p:pic>
      <p:pic>
        <p:nvPicPr>
          <p:cNvPr id="5" name="Picture 4">
            <a:extLst>
              <a:ext uri="{FF2B5EF4-FFF2-40B4-BE49-F238E27FC236}">
                <a16:creationId xmlns:a16="http://schemas.microsoft.com/office/drawing/2014/main" id="{721C571A-4A69-2AE0-2D90-DBF7F8FE83B1}"/>
              </a:ext>
            </a:extLst>
          </p:cNvPr>
          <p:cNvPicPr>
            <a:picLocks noChangeAspect="1"/>
          </p:cNvPicPr>
          <p:nvPr/>
        </p:nvPicPr>
        <p:blipFill>
          <a:blip r:embed="rId4"/>
          <a:stretch>
            <a:fillRect/>
          </a:stretch>
        </p:blipFill>
        <p:spPr>
          <a:xfrm>
            <a:off x="4904508" y="1087482"/>
            <a:ext cx="3251528" cy="2437742"/>
          </a:xfrm>
          <a:prstGeom prst="rect">
            <a:avLst/>
          </a:prstGeom>
        </p:spPr>
      </p:pic>
      <p:sp>
        <p:nvSpPr>
          <p:cNvPr id="6" name="TextBox 5">
            <a:extLst>
              <a:ext uri="{FF2B5EF4-FFF2-40B4-BE49-F238E27FC236}">
                <a16:creationId xmlns:a16="http://schemas.microsoft.com/office/drawing/2014/main" id="{D3FDA813-F32F-A96D-23F3-F3DF54D8BA40}"/>
              </a:ext>
            </a:extLst>
          </p:cNvPr>
          <p:cNvSpPr txBox="1"/>
          <p:nvPr/>
        </p:nvSpPr>
        <p:spPr>
          <a:xfrm>
            <a:off x="2343599" y="3496476"/>
            <a:ext cx="4456801" cy="1600438"/>
          </a:xfrm>
          <a:prstGeom prst="rect">
            <a:avLst/>
          </a:prstGeom>
          <a:noFill/>
        </p:spPr>
        <p:txBody>
          <a:bodyPr wrap="square" rtlCol="0">
            <a:spAutoFit/>
          </a:bodyPr>
          <a:lstStyle/>
          <a:p>
            <a:r>
              <a:rPr lang="en-US" sz="1600" dirty="0"/>
              <a:t>Accuracy  : 95.93 %          </a:t>
            </a:r>
            <a:r>
              <a:rPr lang="en-US" altLang="en-US" sz="1600" dirty="0"/>
              <a:t>Sensitivity : 96.76 % </a:t>
            </a:r>
          </a:p>
          <a:p>
            <a:pPr algn="just"/>
            <a:r>
              <a:rPr lang="en-US" sz="1600" dirty="0"/>
              <a:t>   </a:t>
            </a:r>
          </a:p>
          <a:p>
            <a:pPr algn="just"/>
            <a:r>
              <a:rPr lang="en-US" altLang="en-US" sz="1600" dirty="0"/>
              <a:t>Specificity : 84.58 %          Precision  : 98.85 %</a:t>
            </a:r>
          </a:p>
          <a:p>
            <a:pPr algn="just"/>
            <a:endParaRPr lang="en-US" altLang="en-US" sz="1600" dirty="0"/>
          </a:p>
          <a:p>
            <a:pPr algn="just"/>
            <a:r>
              <a:rPr lang="en-US" altLang="en-US" sz="1600" dirty="0"/>
              <a:t>Recall	 : 96.75 %          F-score     : 97.79 %</a:t>
            </a:r>
          </a:p>
          <a:p>
            <a:endParaRPr lang="en-IN" sz="1800" dirty="0"/>
          </a:p>
        </p:txBody>
      </p:sp>
      <p:sp>
        <p:nvSpPr>
          <p:cNvPr id="2" name="TextBox 1">
            <a:extLst>
              <a:ext uri="{FF2B5EF4-FFF2-40B4-BE49-F238E27FC236}">
                <a16:creationId xmlns:a16="http://schemas.microsoft.com/office/drawing/2014/main" id="{439E8CC1-03DE-255C-A553-3BB58D768255}"/>
              </a:ext>
            </a:extLst>
          </p:cNvPr>
          <p:cNvSpPr txBox="1"/>
          <p:nvPr/>
        </p:nvSpPr>
        <p:spPr>
          <a:xfrm>
            <a:off x="6666661" y="2582289"/>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590EA3F7-E21C-56A5-FA30-ABE2AAC298B5}"/>
              </a:ext>
            </a:extLst>
          </p:cNvPr>
          <p:cNvSpPr txBox="1"/>
          <p:nvPr/>
        </p:nvSpPr>
        <p:spPr>
          <a:xfrm>
            <a:off x="6589287" y="1544172"/>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201AFB62-2FDF-FF19-12DB-E9BFBB2E742F}"/>
              </a:ext>
            </a:extLst>
          </p:cNvPr>
          <p:cNvSpPr txBox="1"/>
          <p:nvPr/>
        </p:nvSpPr>
        <p:spPr>
          <a:xfrm>
            <a:off x="5363303" y="2589324"/>
            <a:ext cx="1056506" cy="215444"/>
          </a:xfrm>
          <a:prstGeom prst="rect">
            <a:avLst/>
          </a:prstGeom>
          <a:noFill/>
        </p:spPr>
        <p:txBody>
          <a:bodyPr wrap="square" rtlCol="0">
            <a:spAutoFit/>
          </a:bodyPr>
          <a:lstStyle/>
          <a:p>
            <a:r>
              <a:rPr lang="en-US" sz="800" dirty="0"/>
              <a:t>False Neg</a:t>
            </a:r>
            <a:endParaRPr lang="en-IN" sz="800" dirty="0"/>
          </a:p>
        </p:txBody>
      </p:sp>
      <p:sp>
        <p:nvSpPr>
          <p:cNvPr id="8" name="TextBox 7">
            <a:extLst>
              <a:ext uri="{FF2B5EF4-FFF2-40B4-BE49-F238E27FC236}">
                <a16:creationId xmlns:a16="http://schemas.microsoft.com/office/drawing/2014/main" id="{F3F082CB-EBBA-77A7-07D7-1CFC94B5933E}"/>
              </a:ext>
            </a:extLst>
          </p:cNvPr>
          <p:cNvSpPr txBox="1"/>
          <p:nvPr/>
        </p:nvSpPr>
        <p:spPr>
          <a:xfrm>
            <a:off x="5374941" y="1544172"/>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BC4490F8-9947-44E7-6F30-B3032D63E6FE}"/>
              </a:ext>
            </a:extLst>
          </p:cNvPr>
          <p:cNvSpPr txBox="1"/>
          <p:nvPr/>
        </p:nvSpPr>
        <p:spPr>
          <a:xfrm rot="16200000">
            <a:off x="4413200" y="1935775"/>
            <a:ext cx="1056506" cy="215444"/>
          </a:xfrm>
          <a:prstGeom prst="rect">
            <a:avLst/>
          </a:prstGeom>
          <a:noFill/>
        </p:spPr>
        <p:txBody>
          <a:bodyPr wrap="square" rtlCol="0">
            <a:spAutoFit/>
          </a:bodyPr>
          <a:lstStyle/>
          <a:p>
            <a:r>
              <a:rPr lang="en-US" sz="800" dirty="0"/>
              <a:t>Predicted</a:t>
            </a:r>
            <a:endParaRPr lang="en-IN" sz="800" dirty="0"/>
          </a:p>
        </p:txBody>
      </p:sp>
      <p:sp>
        <p:nvSpPr>
          <p:cNvPr id="10" name="TextBox 9">
            <a:extLst>
              <a:ext uri="{FF2B5EF4-FFF2-40B4-BE49-F238E27FC236}">
                <a16:creationId xmlns:a16="http://schemas.microsoft.com/office/drawing/2014/main" id="{F3BD586B-6D0E-BE33-43F4-7ECCF6F40FF4}"/>
              </a:ext>
            </a:extLst>
          </p:cNvPr>
          <p:cNvSpPr txBox="1"/>
          <p:nvPr/>
        </p:nvSpPr>
        <p:spPr>
          <a:xfrm>
            <a:off x="6061034" y="3347075"/>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327"/>
        <p:cNvGrpSpPr/>
        <p:nvPr/>
      </p:nvGrpSpPr>
      <p:grpSpPr>
        <a:xfrm>
          <a:off x="0" y="0"/>
          <a:ext cx="0" cy="0"/>
          <a:chOff x="0" y="0"/>
          <a:chExt cx="0" cy="0"/>
        </a:xfrm>
      </p:grpSpPr>
      <p:sp>
        <p:nvSpPr>
          <p:cNvPr id="330" name="Google Shape;330;p41"/>
          <p:cNvSpPr txBox="1">
            <a:spLocks noGrp="1"/>
          </p:cNvSpPr>
          <p:nvPr>
            <p:ph type="title"/>
          </p:nvPr>
        </p:nvSpPr>
        <p:spPr>
          <a:xfrm>
            <a:off x="717800" y="3183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Support Vector Machine (SVM)</a:t>
            </a:r>
            <a:endParaRPr dirty="0"/>
          </a:p>
        </p:txBody>
      </p:sp>
      <p:sp>
        <p:nvSpPr>
          <p:cNvPr id="332" name="Google Shape;332;p41"/>
          <p:cNvSpPr txBox="1">
            <a:spLocks noGrp="1"/>
          </p:cNvSpPr>
          <p:nvPr>
            <p:ph type="subTitle" idx="4294967295"/>
          </p:nvPr>
        </p:nvSpPr>
        <p:spPr>
          <a:xfrm>
            <a:off x="1154752"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Design</a:t>
            </a:r>
            <a:endParaRPr b="1">
              <a:solidFill>
                <a:schemeClr val="lt1"/>
              </a:solidFill>
            </a:endParaRPr>
          </a:p>
        </p:txBody>
      </p:sp>
      <p:sp>
        <p:nvSpPr>
          <p:cNvPr id="334" name="Google Shape;334;p41"/>
          <p:cNvSpPr txBox="1">
            <a:spLocks noGrp="1"/>
          </p:cNvSpPr>
          <p:nvPr>
            <p:ph type="subTitle" idx="4294967295"/>
          </p:nvPr>
        </p:nvSpPr>
        <p:spPr>
          <a:xfrm>
            <a:off x="6253966"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Synthesize</a:t>
            </a:r>
            <a:endParaRPr b="1">
              <a:solidFill>
                <a:schemeClr val="lt1"/>
              </a:solidFill>
            </a:endParaRPr>
          </a:p>
        </p:txBody>
      </p:sp>
      <p:pic>
        <p:nvPicPr>
          <p:cNvPr id="7" name="Picture 6">
            <a:extLst>
              <a:ext uri="{FF2B5EF4-FFF2-40B4-BE49-F238E27FC236}">
                <a16:creationId xmlns:a16="http://schemas.microsoft.com/office/drawing/2014/main" id="{54832C32-A1A9-665D-E428-A6C379803F12}"/>
              </a:ext>
            </a:extLst>
          </p:cNvPr>
          <p:cNvPicPr>
            <a:picLocks noChangeAspect="1"/>
          </p:cNvPicPr>
          <p:nvPr/>
        </p:nvPicPr>
        <p:blipFill>
          <a:blip r:embed="rId3"/>
          <a:stretch>
            <a:fillRect/>
          </a:stretch>
        </p:blipFill>
        <p:spPr>
          <a:xfrm>
            <a:off x="4572000" y="939909"/>
            <a:ext cx="3579012" cy="2899199"/>
          </a:xfrm>
          <a:prstGeom prst="rect">
            <a:avLst/>
          </a:prstGeom>
        </p:spPr>
      </p:pic>
      <p:pic>
        <p:nvPicPr>
          <p:cNvPr id="9" name="Picture 8">
            <a:extLst>
              <a:ext uri="{FF2B5EF4-FFF2-40B4-BE49-F238E27FC236}">
                <a16:creationId xmlns:a16="http://schemas.microsoft.com/office/drawing/2014/main" id="{F10EAD5C-041C-720E-503C-C39F5E152B93}"/>
              </a:ext>
            </a:extLst>
          </p:cNvPr>
          <p:cNvPicPr>
            <a:picLocks noChangeAspect="1"/>
          </p:cNvPicPr>
          <p:nvPr/>
        </p:nvPicPr>
        <p:blipFill>
          <a:blip r:embed="rId4"/>
          <a:stretch>
            <a:fillRect/>
          </a:stretch>
        </p:blipFill>
        <p:spPr>
          <a:xfrm>
            <a:off x="619011" y="952419"/>
            <a:ext cx="3579012" cy="2872047"/>
          </a:xfrm>
          <a:prstGeom prst="rect">
            <a:avLst/>
          </a:prstGeom>
        </p:spPr>
      </p:pic>
      <p:sp>
        <p:nvSpPr>
          <p:cNvPr id="2" name="TextBox 1">
            <a:extLst>
              <a:ext uri="{FF2B5EF4-FFF2-40B4-BE49-F238E27FC236}">
                <a16:creationId xmlns:a16="http://schemas.microsoft.com/office/drawing/2014/main" id="{297D9383-C885-5BC7-F444-19F321CF5176}"/>
              </a:ext>
            </a:extLst>
          </p:cNvPr>
          <p:cNvSpPr txBox="1"/>
          <p:nvPr/>
        </p:nvSpPr>
        <p:spPr>
          <a:xfrm>
            <a:off x="2343499" y="3813405"/>
            <a:ext cx="4456801" cy="1600438"/>
          </a:xfrm>
          <a:prstGeom prst="rect">
            <a:avLst/>
          </a:prstGeom>
          <a:noFill/>
        </p:spPr>
        <p:txBody>
          <a:bodyPr wrap="square" rtlCol="0">
            <a:spAutoFit/>
          </a:bodyPr>
          <a:lstStyle/>
          <a:p>
            <a:r>
              <a:rPr lang="en-US" sz="1600" dirty="0"/>
              <a:t>Accuracy  : 96.33 %          </a:t>
            </a:r>
            <a:r>
              <a:rPr lang="en-US" altLang="en-US" sz="1600" dirty="0"/>
              <a:t>Sensitivity : 96.32 % </a:t>
            </a:r>
          </a:p>
          <a:p>
            <a:pPr algn="just"/>
            <a:r>
              <a:rPr lang="en-US" sz="1600" dirty="0"/>
              <a:t>   </a:t>
            </a:r>
          </a:p>
          <a:p>
            <a:pPr algn="just"/>
            <a:r>
              <a:rPr lang="en-US" altLang="en-US" sz="1600" dirty="0"/>
              <a:t>Specificity : 96.52 %          Precision  : 99.79 %</a:t>
            </a:r>
          </a:p>
          <a:p>
            <a:pPr algn="just"/>
            <a:endParaRPr lang="en-US" altLang="en-US" sz="1600" dirty="0"/>
          </a:p>
          <a:p>
            <a:pPr algn="just"/>
            <a:r>
              <a:rPr lang="en-US" altLang="en-US" sz="1600" dirty="0"/>
              <a:t>Recall	 : 96.32 %          F-score     : 98.02 %</a:t>
            </a:r>
          </a:p>
          <a:p>
            <a:endParaRPr lang="en-IN" sz="1800" dirty="0"/>
          </a:p>
        </p:txBody>
      </p:sp>
      <p:sp>
        <p:nvSpPr>
          <p:cNvPr id="3" name="TextBox 2">
            <a:extLst>
              <a:ext uri="{FF2B5EF4-FFF2-40B4-BE49-F238E27FC236}">
                <a16:creationId xmlns:a16="http://schemas.microsoft.com/office/drawing/2014/main" id="{C05AB159-CDEF-9D8E-DF9A-11660CD6F303}"/>
              </a:ext>
            </a:extLst>
          </p:cNvPr>
          <p:cNvSpPr txBox="1"/>
          <p:nvPr/>
        </p:nvSpPr>
        <p:spPr>
          <a:xfrm>
            <a:off x="6483777" y="2737037"/>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2EA97E8D-6927-8877-76D8-8551B47EB902}"/>
              </a:ext>
            </a:extLst>
          </p:cNvPr>
          <p:cNvSpPr txBox="1"/>
          <p:nvPr/>
        </p:nvSpPr>
        <p:spPr>
          <a:xfrm>
            <a:off x="6483777" y="1523070"/>
            <a:ext cx="1056506" cy="215444"/>
          </a:xfrm>
          <a:prstGeom prst="rect">
            <a:avLst/>
          </a:prstGeom>
          <a:noFill/>
        </p:spPr>
        <p:txBody>
          <a:bodyPr wrap="square" rtlCol="0">
            <a:spAutoFit/>
          </a:bodyPr>
          <a:lstStyle/>
          <a:p>
            <a:r>
              <a:rPr lang="en-US" sz="800" dirty="0"/>
              <a:t>False Pos</a:t>
            </a:r>
            <a:endParaRPr lang="en-IN" sz="800" dirty="0"/>
          </a:p>
        </p:txBody>
      </p:sp>
      <p:sp>
        <p:nvSpPr>
          <p:cNvPr id="6" name="TextBox 5">
            <a:extLst>
              <a:ext uri="{FF2B5EF4-FFF2-40B4-BE49-F238E27FC236}">
                <a16:creationId xmlns:a16="http://schemas.microsoft.com/office/drawing/2014/main" id="{B7391F76-9470-F7DF-1119-E4311805C09E}"/>
              </a:ext>
            </a:extLst>
          </p:cNvPr>
          <p:cNvSpPr txBox="1"/>
          <p:nvPr/>
        </p:nvSpPr>
        <p:spPr>
          <a:xfrm>
            <a:off x="5163921" y="1523070"/>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8" name="TextBox 7">
            <a:extLst>
              <a:ext uri="{FF2B5EF4-FFF2-40B4-BE49-F238E27FC236}">
                <a16:creationId xmlns:a16="http://schemas.microsoft.com/office/drawing/2014/main" id="{E517E0D1-0ED8-B809-00B4-34D5197501B8}"/>
              </a:ext>
            </a:extLst>
          </p:cNvPr>
          <p:cNvSpPr txBox="1"/>
          <p:nvPr/>
        </p:nvSpPr>
        <p:spPr>
          <a:xfrm>
            <a:off x="5152283" y="2737037"/>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C7A719E7-C473-4CF2-C3EB-166C6FA12245}"/>
              </a:ext>
            </a:extLst>
          </p:cNvPr>
          <p:cNvSpPr txBox="1"/>
          <p:nvPr/>
        </p:nvSpPr>
        <p:spPr>
          <a:xfrm rot="16200000">
            <a:off x="4151087" y="2002478"/>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CC16BEAE-271E-071F-2A52-E90677526ECB}"/>
              </a:ext>
            </a:extLst>
          </p:cNvPr>
          <p:cNvSpPr txBox="1"/>
          <p:nvPr/>
        </p:nvSpPr>
        <p:spPr>
          <a:xfrm>
            <a:off x="5898271" y="3588167"/>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EF09-5C8C-3FEE-579B-6CD99126CE39}"/>
              </a:ext>
            </a:extLst>
          </p:cNvPr>
          <p:cNvSpPr>
            <a:spLocks noGrp="1"/>
          </p:cNvSpPr>
          <p:nvPr>
            <p:ph type="title"/>
          </p:nvPr>
        </p:nvSpPr>
        <p:spPr>
          <a:xfrm>
            <a:off x="715598" y="220957"/>
            <a:ext cx="7708200" cy="579716"/>
          </a:xfrm>
        </p:spPr>
        <p:txBody>
          <a:bodyPr/>
          <a:lstStyle/>
          <a:p>
            <a:r>
              <a:rPr lang="en-US" dirty="0"/>
              <a:t>Naive-Bayes </a:t>
            </a:r>
            <a:endParaRPr lang="en-IN" dirty="0"/>
          </a:p>
        </p:txBody>
      </p:sp>
      <p:sp>
        <p:nvSpPr>
          <p:cNvPr id="3" name="Google Shape;297;p39">
            <a:extLst>
              <a:ext uri="{FF2B5EF4-FFF2-40B4-BE49-F238E27FC236}">
                <a16:creationId xmlns:a16="http://schemas.microsoft.com/office/drawing/2014/main" id="{E10B6922-49C1-44B6-DC26-9AB49010C67E}"/>
              </a:ext>
            </a:extLst>
          </p:cNvPr>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8;p39">
            <a:extLst>
              <a:ext uri="{FF2B5EF4-FFF2-40B4-BE49-F238E27FC236}">
                <a16:creationId xmlns:a16="http://schemas.microsoft.com/office/drawing/2014/main" id="{645E82CE-EA49-BAFB-9CB3-9C8ECF25BA22}"/>
              </a:ext>
            </a:extLst>
          </p:cNvPr>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7;p39">
            <a:extLst>
              <a:ext uri="{FF2B5EF4-FFF2-40B4-BE49-F238E27FC236}">
                <a16:creationId xmlns:a16="http://schemas.microsoft.com/office/drawing/2014/main" id="{85572BBC-1692-C7CB-FF02-543F501A835A}"/>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8;p39">
            <a:extLst>
              <a:ext uri="{FF2B5EF4-FFF2-40B4-BE49-F238E27FC236}">
                <a16:creationId xmlns:a16="http://schemas.microsoft.com/office/drawing/2014/main" id="{9057F1FA-4D90-BFE2-684E-7FFCD691211C}"/>
              </a:ext>
            </a:extLst>
          </p:cNvPr>
          <p:cNvSpPr/>
          <p:nvPr/>
        </p:nvSpPr>
        <p:spPr>
          <a:xfrm flipH="1">
            <a:off x="4574302" y="4773917"/>
            <a:ext cx="4572000" cy="36958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FD7A6E96-A8F4-6EFD-0DB9-5FFB1F508BAF}"/>
              </a:ext>
            </a:extLst>
          </p:cNvPr>
          <p:cNvPicPr>
            <a:picLocks noChangeAspect="1"/>
          </p:cNvPicPr>
          <p:nvPr/>
        </p:nvPicPr>
        <p:blipFill>
          <a:blip r:embed="rId2"/>
          <a:stretch>
            <a:fillRect/>
          </a:stretch>
        </p:blipFill>
        <p:spPr>
          <a:xfrm>
            <a:off x="715598" y="703910"/>
            <a:ext cx="3763038" cy="3019722"/>
          </a:xfrm>
          <a:prstGeom prst="rect">
            <a:avLst/>
          </a:prstGeom>
        </p:spPr>
      </p:pic>
      <p:pic>
        <p:nvPicPr>
          <p:cNvPr id="10" name="Picture 9">
            <a:extLst>
              <a:ext uri="{FF2B5EF4-FFF2-40B4-BE49-F238E27FC236}">
                <a16:creationId xmlns:a16="http://schemas.microsoft.com/office/drawing/2014/main" id="{A385EB7B-8611-FC26-8A97-A8844DA2AA91}"/>
              </a:ext>
            </a:extLst>
          </p:cNvPr>
          <p:cNvPicPr>
            <a:picLocks noChangeAspect="1"/>
          </p:cNvPicPr>
          <p:nvPr/>
        </p:nvPicPr>
        <p:blipFill>
          <a:blip r:embed="rId3"/>
          <a:stretch>
            <a:fillRect/>
          </a:stretch>
        </p:blipFill>
        <p:spPr>
          <a:xfrm>
            <a:off x="4906092" y="703910"/>
            <a:ext cx="3517706" cy="2849538"/>
          </a:xfrm>
          <a:prstGeom prst="rect">
            <a:avLst/>
          </a:prstGeom>
        </p:spPr>
      </p:pic>
      <p:sp>
        <p:nvSpPr>
          <p:cNvPr id="7" name="TextBox 6">
            <a:extLst>
              <a:ext uri="{FF2B5EF4-FFF2-40B4-BE49-F238E27FC236}">
                <a16:creationId xmlns:a16="http://schemas.microsoft.com/office/drawing/2014/main" id="{22552A2C-B94A-E45B-1FF5-34D6E242008D}"/>
              </a:ext>
            </a:extLst>
          </p:cNvPr>
          <p:cNvSpPr txBox="1"/>
          <p:nvPr/>
        </p:nvSpPr>
        <p:spPr>
          <a:xfrm>
            <a:off x="2436965" y="3723632"/>
            <a:ext cx="4456801" cy="1600438"/>
          </a:xfrm>
          <a:prstGeom prst="rect">
            <a:avLst/>
          </a:prstGeom>
          <a:noFill/>
        </p:spPr>
        <p:txBody>
          <a:bodyPr wrap="square" rtlCol="0">
            <a:spAutoFit/>
          </a:bodyPr>
          <a:lstStyle/>
          <a:p>
            <a:r>
              <a:rPr lang="en-US" sz="1600" dirty="0"/>
              <a:t>Accuracy  : 90.19 %          </a:t>
            </a:r>
            <a:r>
              <a:rPr lang="en-US" altLang="en-US" sz="1600" dirty="0"/>
              <a:t>Sensitivity : 96.76 % </a:t>
            </a:r>
          </a:p>
          <a:p>
            <a:pPr algn="just"/>
            <a:r>
              <a:rPr lang="en-US" sz="1600" dirty="0"/>
              <a:t>   </a:t>
            </a:r>
          </a:p>
          <a:p>
            <a:pPr algn="just"/>
            <a:r>
              <a:rPr lang="en-US" altLang="en-US" sz="1600" dirty="0"/>
              <a:t>Specificity : 45.99 %          Precision  : 92.34 %</a:t>
            </a:r>
          </a:p>
          <a:p>
            <a:pPr algn="just"/>
            <a:endParaRPr lang="en-US" altLang="en-US" sz="1600" dirty="0"/>
          </a:p>
          <a:p>
            <a:pPr algn="just"/>
            <a:r>
              <a:rPr lang="en-US" altLang="en-US" sz="1600" dirty="0"/>
              <a:t>Recall	 : 96.76 %          F-score     : 94.50 %</a:t>
            </a:r>
          </a:p>
          <a:p>
            <a:endParaRPr lang="en-IN" sz="1800" dirty="0"/>
          </a:p>
        </p:txBody>
      </p:sp>
      <p:sp>
        <p:nvSpPr>
          <p:cNvPr id="9" name="TextBox 8">
            <a:extLst>
              <a:ext uri="{FF2B5EF4-FFF2-40B4-BE49-F238E27FC236}">
                <a16:creationId xmlns:a16="http://schemas.microsoft.com/office/drawing/2014/main" id="{ACE0684A-CD3E-F938-7058-C8FEFA64DB46}"/>
              </a:ext>
            </a:extLst>
          </p:cNvPr>
          <p:cNvSpPr txBox="1"/>
          <p:nvPr/>
        </p:nvSpPr>
        <p:spPr>
          <a:xfrm>
            <a:off x="6786239" y="2483813"/>
            <a:ext cx="1056506" cy="215444"/>
          </a:xfrm>
          <a:prstGeom prst="rect">
            <a:avLst/>
          </a:prstGeom>
          <a:noFill/>
        </p:spPr>
        <p:txBody>
          <a:bodyPr wrap="square" rtlCol="0">
            <a:spAutoFit/>
          </a:bodyPr>
          <a:lstStyle/>
          <a:p>
            <a:r>
              <a:rPr lang="en-US" sz="800" dirty="0"/>
              <a:t>True Pos</a:t>
            </a:r>
            <a:endParaRPr lang="en-IN" sz="800" dirty="0"/>
          </a:p>
        </p:txBody>
      </p:sp>
      <p:sp>
        <p:nvSpPr>
          <p:cNvPr id="11" name="TextBox 10">
            <a:extLst>
              <a:ext uri="{FF2B5EF4-FFF2-40B4-BE49-F238E27FC236}">
                <a16:creationId xmlns:a16="http://schemas.microsoft.com/office/drawing/2014/main" id="{5756EAA5-78D6-6BE9-4D31-F6F9A95153EF}"/>
              </a:ext>
            </a:extLst>
          </p:cNvPr>
          <p:cNvSpPr txBox="1"/>
          <p:nvPr/>
        </p:nvSpPr>
        <p:spPr>
          <a:xfrm>
            <a:off x="6786239" y="1269846"/>
            <a:ext cx="1056506" cy="215444"/>
          </a:xfrm>
          <a:prstGeom prst="rect">
            <a:avLst/>
          </a:prstGeom>
          <a:noFill/>
        </p:spPr>
        <p:txBody>
          <a:bodyPr wrap="square" rtlCol="0">
            <a:spAutoFit/>
          </a:bodyPr>
          <a:lstStyle/>
          <a:p>
            <a:r>
              <a:rPr lang="en-US" sz="800" dirty="0"/>
              <a:t>False Pos</a:t>
            </a:r>
            <a:endParaRPr lang="en-IN" sz="800" dirty="0"/>
          </a:p>
        </p:txBody>
      </p:sp>
      <p:sp>
        <p:nvSpPr>
          <p:cNvPr id="13" name="TextBox 12">
            <a:extLst>
              <a:ext uri="{FF2B5EF4-FFF2-40B4-BE49-F238E27FC236}">
                <a16:creationId xmlns:a16="http://schemas.microsoft.com/office/drawing/2014/main" id="{8982BF5E-B755-B54F-DAE5-FCCC2ADF926B}"/>
              </a:ext>
            </a:extLst>
          </p:cNvPr>
          <p:cNvSpPr txBox="1"/>
          <p:nvPr/>
        </p:nvSpPr>
        <p:spPr>
          <a:xfrm>
            <a:off x="5466383" y="126984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14" name="TextBox 13">
            <a:extLst>
              <a:ext uri="{FF2B5EF4-FFF2-40B4-BE49-F238E27FC236}">
                <a16:creationId xmlns:a16="http://schemas.microsoft.com/office/drawing/2014/main" id="{E9BFC1E7-C422-9F70-6363-87C5507C9E5C}"/>
              </a:ext>
            </a:extLst>
          </p:cNvPr>
          <p:cNvSpPr txBox="1"/>
          <p:nvPr/>
        </p:nvSpPr>
        <p:spPr>
          <a:xfrm>
            <a:off x="5466383" y="2483813"/>
            <a:ext cx="1056506" cy="215444"/>
          </a:xfrm>
          <a:prstGeom prst="rect">
            <a:avLst/>
          </a:prstGeom>
          <a:noFill/>
        </p:spPr>
        <p:txBody>
          <a:bodyPr wrap="square" rtlCol="0">
            <a:spAutoFit/>
          </a:bodyPr>
          <a:lstStyle/>
          <a:p>
            <a:r>
              <a:rPr lang="en-US" sz="800" dirty="0"/>
              <a:t>False Neg</a:t>
            </a:r>
            <a:endParaRPr lang="en-IN" sz="800" dirty="0"/>
          </a:p>
        </p:txBody>
      </p:sp>
      <p:sp>
        <p:nvSpPr>
          <p:cNvPr id="15" name="TextBox 14">
            <a:extLst>
              <a:ext uri="{FF2B5EF4-FFF2-40B4-BE49-F238E27FC236}">
                <a16:creationId xmlns:a16="http://schemas.microsoft.com/office/drawing/2014/main" id="{0E59299C-0C58-CD8E-0B86-BFACC875CF96}"/>
              </a:ext>
            </a:extLst>
          </p:cNvPr>
          <p:cNvSpPr txBox="1"/>
          <p:nvPr/>
        </p:nvSpPr>
        <p:spPr>
          <a:xfrm rot="16200000">
            <a:off x="4489402" y="1743236"/>
            <a:ext cx="1056506" cy="215444"/>
          </a:xfrm>
          <a:prstGeom prst="rect">
            <a:avLst/>
          </a:prstGeom>
          <a:noFill/>
        </p:spPr>
        <p:txBody>
          <a:bodyPr wrap="square" rtlCol="0">
            <a:spAutoFit/>
          </a:bodyPr>
          <a:lstStyle/>
          <a:p>
            <a:r>
              <a:rPr lang="en-US" sz="800" dirty="0"/>
              <a:t>Predicted</a:t>
            </a:r>
            <a:endParaRPr lang="en-IN" sz="800" dirty="0"/>
          </a:p>
        </p:txBody>
      </p:sp>
      <p:sp>
        <p:nvSpPr>
          <p:cNvPr id="16" name="TextBox 15">
            <a:extLst>
              <a:ext uri="{FF2B5EF4-FFF2-40B4-BE49-F238E27FC236}">
                <a16:creationId xmlns:a16="http://schemas.microsoft.com/office/drawing/2014/main" id="{C8E33D46-64BF-32E1-E563-7E723A3E7CDA}"/>
              </a:ext>
            </a:extLst>
          </p:cNvPr>
          <p:cNvSpPr txBox="1"/>
          <p:nvPr/>
        </p:nvSpPr>
        <p:spPr>
          <a:xfrm>
            <a:off x="6257986" y="3293560"/>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228490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2874818" y="119274"/>
            <a:ext cx="6096000" cy="523220"/>
          </a:xfrm>
          <a:prstGeom prst="rect">
            <a:avLst/>
          </a:prstGeom>
          <a:noFill/>
        </p:spPr>
        <p:txBody>
          <a:bodyPr wrap="square">
            <a:spAutoFit/>
          </a:bodyPr>
          <a:lstStyle/>
          <a:p>
            <a:r>
              <a:rPr kumimoji="0" lang="en" sz="2800" b="1" i="0" u="none" strike="noStrike" kern="0" cap="none" spc="0" normalizeH="0" baseline="0" noProof="0" dirty="0">
                <a:ln>
                  <a:noFill/>
                </a:ln>
                <a:solidFill>
                  <a:srgbClr val="003BA3"/>
                </a:solidFill>
                <a:effectLst/>
                <a:uLnTx/>
                <a:uFillTx/>
                <a:latin typeface="Montserrat"/>
                <a:sym typeface="Montserrat"/>
              </a:rPr>
              <a:t>K-Nearest Neighbour</a:t>
            </a:r>
            <a:endParaRPr lang="en-IN" dirty="0"/>
          </a:p>
        </p:txBody>
      </p:sp>
      <p:pic>
        <p:nvPicPr>
          <p:cNvPr id="14" name="Picture 13">
            <a:extLst>
              <a:ext uri="{FF2B5EF4-FFF2-40B4-BE49-F238E27FC236}">
                <a16:creationId xmlns:a16="http://schemas.microsoft.com/office/drawing/2014/main" id="{2604174A-5C60-ED67-CE3E-0B040A29C113}"/>
              </a:ext>
            </a:extLst>
          </p:cNvPr>
          <p:cNvPicPr>
            <a:picLocks noChangeAspect="1"/>
          </p:cNvPicPr>
          <p:nvPr/>
        </p:nvPicPr>
        <p:blipFill>
          <a:blip r:embed="rId2"/>
          <a:stretch>
            <a:fillRect/>
          </a:stretch>
        </p:blipFill>
        <p:spPr>
          <a:xfrm>
            <a:off x="5095558" y="571011"/>
            <a:ext cx="3481640" cy="2820322"/>
          </a:xfrm>
          <a:prstGeom prst="rect">
            <a:avLst/>
          </a:prstGeom>
        </p:spPr>
      </p:pic>
      <p:pic>
        <p:nvPicPr>
          <p:cNvPr id="16" name="Picture 15">
            <a:extLst>
              <a:ext uri="{FF2B5EF4-FFF2-40B4-BE49-F238E27FC236}">
                <a16:creationId xmlns:a16="http://schemas.microsoft.com/office/drawing/2014/main" id="{CA2638DD-84F2-E46C-2464-FC8C1B843C3F}"/>
              </a:ext>
            </a:extLst>
          </p:cNvPr>
          <p:cNvPicPr>
            <a:picLocks noChangeAspect="1"/>
          </p:cNvPicPr>
          <p:nvPr/>
        </p:nvPicPr>
        <p:blipFill>
          <a:blip r:embed="rId3"/>
          <a:stretch>
            <a:fillRect/>
          </a:stretch>
        </p:blipFill>
        <p:spPr>
          <a:xfrm>
            <a:off x="790197" y="571010"/>
            <a:ext cx="3596289" cy="2885911"/>
          </a:xfrm>
          <a:prstGeom prst="rect">
            <a:avLst/>
          </a:prstGeom>
        </p:spPr>
      </p:pic>
      <p:sp>
        <p:nvSpPr>
          <p:cNvPr id="3" name="TextBox 2">
            <a:extLst>
              <a:ext uri="{FF2B5EF4-FFF2-40B4-BE49-F238E27FC236}">
                <a16:creationId xmlns:a16="http://schemas.microsoft.com/office/drawing/2014/main" id="{9F306A18-0C82-4FE6-CE1C-807097A346A9}"/>
              </a:ext>
            </a:extLst>
          </p:cNvPr>
          <p:cNvSpPr txBox="1"/>
          <p:nvPr/>
        </p:nvSpPr>
        <p:spPr>
          <a:xfrm>
            <a:off x="2379577" y="3543062"/>
            <a:ext cx="4456801" cy="1600438"/>
          </a:xfrm>
          <a:prstGeom prst="rect">
            <a:avLst/>
          </a:prstGeom>
          <a:noFill/>
        </p:spPr>
        <p:txBody>
          <a:bodyPr wrap="square" rtlCol="0">
            <a:spAutoFit/>
          </a:bodyPr>
          <a:lstStyle/>
          <a:p>
            <a:r>
              <a:rPr lang="en-US" sz="1600" dirty="0"/>
              <a:t>Accuracy  : 96.37 %          </a:t>
            </a:r>
            <a:r>
              <a:rPr lang="en-US" altLang="en-US" sz="1600" dirty="0"/>
              <a:t>Sensitivity : 96.95 % </a:t>
            </a:r>
          </a:p>
          <a:p>
            <a:pPr algn="just"/>
            <a:r>
              <a:rPr lang="en-US" sz="1600" dirty="0"/>
              <a:t>   </a:t>
            </a:r>
          </a:p>
          <a:p>
            <a:pPr algn="just"/>
            <a:r>
              <a:rPr lang="en-US" altLang="en-US" sz="1600" dirty="0"/>
              <a:t>Specificity : 88.22 %          Precision  : 99.13 %</a:t>
            </a:r>
          </a:p>
          <a:p>
            <a:pPr algn="just"/>
            <a:endParaRPr lang="en-US" altLang="en-US" sz="1600" dirty="0"/>
          </a:p>
          <a:p>
            <a:pPr algn="just"/>
            <a:r>
              <a:rPr lang="en-US" altLang="en-US" sz="1600" dirty="0"/>
              <a:t>Recall	 : 96.95 %          F-score     : 98.02 %</a:t>
            </a:r>
          </a:p>
          <a:p>
            <a:endParaRPr lang="en-IN" sz="1800" dirty="0"/>
          </a:p>
        </p:txBody>
      </p:sp>
      <p:sp>
        <p:nvSpPr>
          <p:cNvPr id="4" name="TextBox 3">
            <a:extLst>
              <a:ext uri="{FF2B5EF4-FFF2-40B4-BE49-F238E27FC236}">
                <a16:creationId xmlns:a16="http://schemas.microsoft.com/office/drawing/2014/main" id="{0D3A25D2-AFFB-EBBA-871A-4449593FF51C}"/>
              </a:ext>
            </a:extLst>
          </p:cNvPr>
          <p:cNvSpPr txBox="1"/>
          <p:nvPr/>
        </p:nvSpPr>
        <p:spPr>
          <a:xfrm>
            <a:off x="6969122" y="2329071"/>
            <a:ext cx="1056506" cy="215444"/>
          </a:xfrm>
          <a:prstGeom prst="rect">
            <a:avLst/>
          </a:prstGeom>
          <a:noFill/>
        </p:spPr>
        <p:txBody>
          <a:bodyPr wrap="square" rtlCol="0">
            <a:spAutoFit/>
          </a:bodyPr>
          <a:lstStyle/>
          <a:p>
            <a:r>
              <a:rPr lang="en-US" sz="800" dirty="0"/>
              <a:t>True Pos</a:t>
            </a:r>
            <a:endParaRPr lang="en-IN" sz="800" dirty="0"/>
          </a:p>
        </p:txBody>
      </p:sp>
      <p:sp>
        <p:nvSpPr>
          <p:cNvPr id="5" name="TextBox 4">
            <a:extLst>
              <a:ext uri="{FF2B5EF4-FFF2-40B4-BE49-F238E27FC236}">
                <a16:creationId xmlns:a16="http://schemas.microsoft.com/office/drawing/2014/main" id="{4E3D6660-6CFA-5648-1EAB-E95DB66B1D64}"/>
              </a:ext>
            </a:extLst>
          </p:cNvPr>
          <p:cNvSpPr txBox="1"/>
          <p:nvPr/>
        </p:nvSpPr>
        <p:spPr>
          <a:xfrm>
            <a:off x="6969122" y="1115104"/>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1EBF7938-AE26-EE71-DFFB-F5FFAE7B9B19}"/>
              </a:ext>
            </a:extLst>
          </p:cNvPr>
          <p:cNvSpPr txBox="1"/>
          <p:nvPr/>
        </p:nvSpPr>
        <p:spPr>
          <a:xfrm>
            <a:off x="5649266" y="111510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CA479F64-63EF-C2DA-0ACA-819DE9E69A3C}"/>
              </a:ext>
            </a:extLst>
          </p:cNvPr>
          <p:cNvSpPr txBox="1"/>
          <p:nvPr/>
        </p:nvSpPr>
        <p:spPr>
          <a:xfrm>
            <a:off x="5622146" y="2329071"/>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B7BFD94B-A1C7-7C73-9491-C1B1B256A93D}"/>
              </a:ext>
            </a:extLst>
          </p:cNvPr>
          <p:cNvSpPr txBox="1"/>
          <p:nvPr/>
        </p:nvSpPr>
        <p:spPr>
          <a:xfrm rot="16200000">
            <a:off x="4681234" y="1650025"/>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BB93B7FA-015C-EA9F-DFA3-E7BA5616DF24}"/>
              </a:ext>
            </a:extLst>
          </p:cNvPr>
          <p:cNvSpPr txBox="1"/>
          <p:nvPr/>
        </p:nvSpPr>
        <p:spPr>
          <a:xfrm>
            <a:off x="6308125" y="3144032"/>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125237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131048"/>
            <a:ext cx="7708200" cy="5179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Table of Contents</a:t>
            </a:r>
            <a:endParaRPr sz="2400" dirty="0"/>
          </a:p>
        </p:txBody>
      </p:sp>
      <p:sp>
        <p:nvSpPr>
          <p:cNvPr id="198" name="Google Shape;198;p32"/>
          <p:cNvSpPr txBox="1">
            <a:spLocks noGrp="1"/>
          </p:cNvSpPr>
          <p:nvPr>
            <p:ph type="ctrTitle" idx="2"/>
          </p:nvPr>
        </p:nvSpPr>
        <p:spPr>
          <a:xfrm>
            <a:off x="2033714" y="786096"/>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Introduction</a:t>
            </a:r>
            <a:endParaRPr sz="1600" dirty="0"/>
          </a:p>
        </p:txBody>
      </p:sp>
      <p:sp>
        <p:nvSpPr>
          <p:cNvPr id="199" name="Google Shape;199;p32"/>
          <p:cNvSpPr txBox="1">
            <a:spLocks noGrp="1"/>
          </p:cNvSpPr>
          <p:nvPr>
            <p:ph type="title" idx="3"/>
          </p:nvPr>
        </p:nvSpPr>
        <p:spPr>
          <a:xfrm>
            <a:off x="717800" y="779148"/>
            <a:ext cx="1293068"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01</a:t>
            </a:r>
            <a:endParaRPr sz="5400" dirty="0"/>
          </a:p>
        </p:txBody>
      </p:sp>
      <p:sp>
        <p:nvSpPr>
          <p:cNvPr id="200" name="Google Shape;200;p32"/>
          <p:cNvSpPr txBox="1">
            <a:spLocks noGrp="1"/>
          </p:cNvSpPr>
          <p:nvPr>
            <p:ph type="subTitle" idx="1"/>
          </p:nvPr>
        </p:nvSpPr>
        <p:spPr>
          <a:xfrm>
            <a:off x="2033714" y="1017500"/>
            <a:ext cx="2105549" cy="541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Importance of diabetes prediction a</a:t>
            </a:r>
            <a:r>
              <a:rPr lang="en-IN" sz="1200" dirty="0" err="1"/>
              <a:t>nd</a:t>
            </a:r>
            <a:r>
              <a:rPr lang="en-IN" sz="1200" dirty="0"/>
              <a:t> intro to our project</a:t>
            </a:r>
            <a:endParaRPr sz="1200" dirty="0"/>
          </a:p>
        </p:txBody>
      </p:sp>
      <p:sp>
        <p:nvSpPr>
          <p:cNvPr id="3" name="Google Shape;199;p32">
            <a:extLst>
              <a:ext uri="{FF2B5EF4-FFF2-40B4-BE49-F238E27FC236}">
                <a16:creationId xmlns:a16="http://schemas.microsoft.com/office/drawing/2014/main" id="{B5B9DE32-105D-91EC-0ABF-43897B55D340}"/>
              </a:ext>
            </a:extLst>
          </p:cNvPr>
          <p:cNvSpPr txBox="1">
            <a:spLocks/>
          </p:cNvSpPr>
          <p:nvPr/>
        </p:nvSpPr>
        <p:spPr>
          <a:xfrm>
            <a:off x="4015733" y="67215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02</a:t>
            </a:r>
            <a:endParaRPr lang="en" sz="5400" dirty="0"/>
          </a:p>
        </p:txBody>
      </p:sp>
      <p:sp>
        <p:nvSpPr>
          <p:cNvPr id="4" name="Google Shape;198;p32">
            <a:extLst>
              <a:ext uri="{FF2B5EF4-FFF2-40B4-BE49-F238E27FC236}">
                <a16:creationId xmlns:a16="http://schemas.microsoft.com/office/drawing/2014/main" id="{9AA015D0-7AFE-502C-E0F3-F482B16E35FE}"/>
              </a:ext>
            </a:extLst>
          </p:cNvPr>
          <p:cNvSpPr txBox="1">
            <a:spLocks/>
          </p:cNvSpPr>
          <p:nvPr/>
        </p:nvSpPr>
        <p:spPr>
          <a:xfrm>
            <a:off x="5509133" y="742831"/>
            <a:ext cx="232136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Problem Statement</a:t>
            </a:r>
          </a:p>
        </p:txBody>
      </p:sp>
      <p:sp>
        <p:nvSpPr>
          <p:cNvPr id="5" name="Google Shape;200;p32">
            <a:extLst>
              <a:ext uri="{FF2B5EF4-FFF2-40B4-BE49-F238E27FC236}">
                <a16:creationId xmlns:a16="http://schemas.microsoft.com/office/drawing/2014/main" id="{B61BC4DC-9A49-0DC0-2F6B-2D300D6D16F8}"/>
              </a:ext>
            </a:extLst>
          </p:cNvPr>
          <p:cNvSpPr txBox="1">
            <a:spLocks/>
          </p:cNvSpPr>
          <p:nvPr/>
        </p:nvSpPr>
        <p:spPr>
          <a:xfrm>
            <a:off x="5509133" y="1071274"/>
            <a:ext cx="2516375"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Problem we are tried to solve</a:t>
            </a:r>
          </a:p>
        </p:txBody>
      </p:sp>
      <p:sp>
        <p:nvSpPr>
          <p:cNvPr id="12" name="Google Shape;199;p32">
            <a:extLst>
              <a:ext uri="{FF2B5EF4-FFF2-40B4-BE49-F238E27FC236}">
                <a16:creationId xmlns:a16="http://schemas.microsoft.com/office/drawing/2014/main" id="{F47C4980-0C84-9C20-CC6A-914FFD3CBC6B}"/>
              </a:ext>
            </a:extLst>
          </p:cNvPr>
          <p:cNvSpPr txBox="1">
            <a:spLocks/>
          </p:cNvSpPr>
          <p:nvPr/>
        </p:nvSpPr>
        <p:spPr>
          <a:xfrm>
            <a:off x="601776" y="169593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03</a:t>
            </a:r>
            <a:endParaRPr lang="en" sz="5400" dirty="0"/>
          </a:p>
        </p:txBody>
      </p:sp>
      <p:sp>
        <p:nvSpPr>
          <p:cNvPr id="13" name="Google Shape;198;p32">
            <a:extLst>
              <a:ext uri="{FF2B5EF4-FFF2-40B4-BE49-F238E27FC236}">
                <a16:creationId xmlns:a16="http://schemas.microsoft.com/office/drawing/2014/main" id="{9F5410EB-9402-DB74-F95D-8288FB0B7995}"/>
              </a:ext>
            </a:extLst>
          </p:cNvPr>
          <p:cNvSpPr txBox="1">
            <a:spLocks/>
          </p:cNvSpPr>
          <p:nvPr/>
        </p:nvSpPr>
        <p:spPr>
          <a:xfrm>
            <a:off x="2033714" y="176157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Dataset</a:t>
            </a:r>
          </a:p>
        </p:txBody>
      </p:sp>
      <p:sp>
        <p:nvSpPr>
          <p:cNvPr id="14" name="Google Shape;200;p32">
            <a:extLst>
              <a:ext uri="{FF2B5EF4-FFF2-40B4-BE49-F238E27FC236}">
                <a16:creationId xmlns:a16="http://schemas.microsoft.com/office/drawing/2014/main" id="{3A986EFD-F9EF-CD3E-9EFB-224C83683098}"/>
              </a:ext>
            </a:extLst>
          </p:cNvPr>
          <p:cNvSpPr txBox="1">
            <a:spLocks/>
          </p:cNvSpPr>
          <p:nvPr/>
        </p:nvSpPr>
        <p:spPr>
          <a:xfrm>
            <a:off x="2056139" y="201524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Overview of our diabetes data</a:t>
            </a:r>
          </a:p>
        </p:txBody>
      </p:sp>
      <p:sp>
        <p:nvSpPr>
          <p:cNvPr id="27" name="Google Shape;199;p32">
            <a:extLst>
              <a:ext uri="{FF2B5EF4-FFF2-40B4-BE49-F238E27FC236}">
                <a16:creationId xmlns:a16="http://schemas.microsoft.com/office/drawing/2014/main" id="{532A2F2E-C0F4-E152-3480-A0B2D59FDE0D}"/>
              </a:ext>
            </a:extLst>
          </p:cNvPr>
          <p:cNvSpPr txBox="1">
            <a:spLocks/>
          </p:cNvSpPr>
          <p:nvPr/>
        </p:nvSpPr>
        <p:spPr>
          <a:xfrm>
            <a:off x="4093307" y="170539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04</a:t>
            </a:r>
            <a:endParaRPr lang="en" sz="5400" dirty="0"/>
          </a:p>
        </p:txBody>
      </p:sp>
      <p:sp>
        <p:nvSpPr>
          <p:cNvPr id="28" name="Google Shape;198;p32">
            <a:extLst>
              <a:ext uri="{FF2B5EF4-FFF2-40B4-BE49-F238E27FC236}">
                <a16:creationId xmlns:a16="http://schemas.microsoft.com/office/drawing/2014/main" id="{DF75D344-4503-A514-6E28-82BF09B345E0}"/>
              </a:ext>
            </a:extLst>
          </p:cNvPr>
          <p:cNvSpPr txBox="1">
            <a:spLocks/>
          </p:cNvSpPr>
          <p:nvPr/>
        </p:nvSpPr>
        <p:spPr>
          <a:xfrm>
            <a:off x="5580215" y="1704255"/>
            <a:ext cx="2990596"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Exploratory Data Analysis</a:t>
            </a:r>
          </a:p>
        </p:txBody>
      </p:sp>
      <p:sp>
        <p:nvSpPr>
          <p:cNvPr id="29" name="Google Shape;200;p32">
            <a:extLst>
              <a:ext uri="{FF2B5EF4-FFF2-40B4-BE49-F238E27FC236}">
                <a16:creationId xmlns:a16="http://schemas.microsoft.com/office/drawing/2014/main" id="{FD63DA58-5FEB-ECA6-1730-AEF6D42383CE}"/>
              </a:ext>
            </a:extLst>
          </p:cNvPr>
          <p:cNvSpPr txBox="1">
            <a:spLocks/>
          </p:cNvSpPr>
          <p:nvPr/>
        </p:nvSpPr>
        <p:spPr>
          <a:xfrm>
            <a:off x="5580215" y="2015240"/>
            <a:ext cx="2548150"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transforming raw data into meaningful insights</a:t>
            </a:r>
          </a:p>
        </p:txBody>
      </p:sp>
      <p:sp>
        <p:nvSpPr>
          <p:cNvPr id="30" name="Google Shape;199;p32">
            <a:extLst>
              <a:ext uri="{FF2B5EF4-FFF2-40B4-BE49-F238E27FC236}">
                <a16:creationId xmlns:a16="http://schemas.microsoft.com/office/drawing/2014/main" id="{A311B832-4F8D-ABC6-F5D6-834082D36F6E}"/>
              </a:ext>
            </a:extLst>
          </p:cNvPr>
          <p:cNvSpPr txBox="1">
            <a:spLocks/>
          </p:cNvSpPr>
          <p:nvPr/>
        </p:nvSpPr>
        <p:spPr>
          <a:xfrm>
            <a:off x="579351" y="2681247"/>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05</a:t>
            </a:r>
            <a:endParaRPr lang="en" sz="5400" dirty="0"/>
          </a:p>
        </p:txBody>
      </p:sp>
      <p:sp>
        <p:nvSpPr>
          <p:cNvPr id="31" name="Google Shape;198;p32">
            <a:extLst>
              <a:ext uri="{FF2B5EF4-FFF2-40B4-BE49-F238E27FC236}">
                <a16:creationId xmlns:a16="http://schemas.microsoft.com/office/drawing/2014/main" id="{E96A8D0E-D814-83BD-962A-A1562270F7B8}"/>
              </a:ext>
            </a:extLst>
          </p:cNvPr>
          <p:cNvSpPr txBox="1">
            <a:spLocks/>
          </p:cNvSpPr>
          <p:nvPr/>
        </p:nvSpPr>
        <p:spPr>
          <a:xfrm>
            <a:off x="2048647" y="2593539"/>
            <a:ext cx="2384808"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Models Training and Evaluation</a:t>
            </a:r>
          </a:p>
        </p:txBody>
      </p:sp>
      <p:sp>
        <p:nvSpPr>
          <p:cNvPr id="32" name="Google Shape;200;p32">
            <a:extLst>
              <a:ext uri="{FF2B5EF4-FFF2-40B4-BE49-F238E27FC236}">
                <a16:creationId xmlns:a16="http://schemas.microsoft.com/office/drawing/2014/main" id="{1080C174-F757-6450-3C0C-C224A742CE26}"/>
              </a:ext>
            </a:extLst>
          </p:cNvPr>
          <p:cNvSpPr txBox="1">
            <a:spLocks/>
          </p:cNvSpPr>
          <p:nvPr/>
        </p:nvSpPr>
        <p:spPr>
          <a:xfrm>
            <a:off x="2048647" y="3056389"/>
            <a:ext cx="2606480" cy="510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training the models to predict</a:t>
            </a:r>
          </a:p>
        </p:txBody>
      </p:sp>
      <p:sp>
        <p:nvSpPr>
          <p:cNvPr id="33" name="Google Shape;199;p32">
            <a:extLst>
              <a:ext uri="{FF2B5EF4-FFF2-40B4-BE49-F238E27FC236}">
                <a16:creationId xmlns:a16="http://schemas.microsoft.com/office/drawing/2014/main" id="{4FF020F4-854A-CC37-7C11-3C126F6FD0B3}"/>
              </a:ext>
            </a:extLst>
          </p:cNvPr>
          <p:cNvSpPr txBox="1">
            <a:spLocks/>
          </p:cNvSpPr>
          <p:nvPr/>
        </p:nvSpPr>
        <p:spPr>
          <a:xfrm>
            <a:off x="4093307" y="2672504"/>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06</a:t>
            </a:r>
            <a:endParaRPr lang="en" sz="5400" dirty="0"/>
          </a:p>
        </p:txBody>
      </p:sp>
      <p:sp>
        <p:nvSpPr>
          <p:cNvPr id="34" name="Google Shape;198;p32">
            <a:extLst>
              <a:ext uri="{FF2B5EF4-FFF2-40B4-BE49-F238E27FC236}">
                <a16:creationId xmlns:a16="http://schemas.microsoft.com/office/drawing/2014/main" id="{498EFB76-EF1A-11CE-58A4-B639E48EAFF6}"/>
              </a:ext>
            </a:extLst>
          </p:cNvPr>
          <p:cNvSpPr txBox="1">
            <a:spLocks/>
          </p:cNvSpPr>
          <p:nvPr/>
        </p:nvSpPr>
        <p:spPr>
          <a:xfrm>
            <a:off x="5580215" y="2676558"/>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 Selection</a:t>
            </a:r>
          </a:p>
        </p:txBody>
      </p:sp>
      <p:sp>
        <p:nvSpPr>
          <p:cNvPr id="35" name="Google Shape;200;p32">
            <a:extLst>
              <a:ext uri="{FF2B5EF4-FFF2-40B4-BE49-F238E27FC236}">
                <a16:creationId xmlns:a16="http://schemas.microsoft.com/office/drawing/2014/main" id="{4CD1BCA0-319E-A374-3952-2A8BE574DDD1}"/>
              </a:ext>
            </a:extLst>
          </p:cNvPr>
          <p:cNvSpPr txBox="1">
            <a:spLocks/>
          </p:cNvSpPr>
          <p:nvPr/>
        </p:nvSpPr>
        <p:spPr>
          <a:xfrm>
            <a:off x="5586707" y="3006563"/>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Comparison of different models</a:t>
            </a:r>
          </a:p>
        </p:txBody>
      </p:sp>
      <p:sp>
        <p:nvSpPr>
          <p:cNvPr id="36" name="Google Shape;199;p32">
            <a:extLst>
              <a:ext uri="{FF2B5EF4-FFF2-40B4-BE49-F238E27FC236}">
                <a16:creationId xmlns:a16="http://schemas.microsoft.com/office/drawing/2014/main" id="{2641F9D4-D626-1A9B-3767-9E0BCA61BCB6}"/>
              </a:ext>
            </a:extLst>
          </p:cNvPr>
          <p:cNvSpPr txBox="1">
            <a:spLocks/>
          </p:cNvSpPr>
          <p:nvPr/>
        </p:nvSpPr>
        <p:spPr>
          <a:xfrm>
            <a:off x="601776" y="376708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07</a:t>
            </a:r>
            <a:endParaRPr lang="en" sz="5400" dirty="0"/>
          </a:p>
        </p:txBody>
      </p:sp>
      <p:sp>
        <p:nvSpPr>
          <p:cNvPr id="37" name="Google Shape;198;p32">
            <a:extLst>
              <a:ext uri="{FF2B5EF4-FFF2-40B4-BE49-F238E27FC236}">
                <a16:creationId xmlns:a16="http://schemas.microsoft.com/office/drawing/2014/main" id="{899451A4-D5B1-54A0-7349-5713D6F6ECBA}"/>
              </a:ext>
            </a:extLst>
          </p:cNvPr>
          <p:cNvSpPr txBox="1">
            <a:spLocks/>
          </p:cNvSpPr>
          <p:nvPr/>
        </p:nvSpPr>
        <p:spPr>
          <a:xfrm>
            <a:off x="2072751"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Conclusion</a:t>
            </a:r>
          </a:p>
        </p:txBody>
      </p:sp>
      <p:sp>
        <p:nvSpPr>
          <p:cNvPr id="38" name="Google Shape;200;p32">
            <a:extLst>
              <a:ext uri="{FF2B5EF4-FFF2-40B4-BE49-F238E27FC236}">
                <a16:creationId xmlns:a16="http://schemas.microsoft.com/office/drawing/2014/main" id="{B72736F2-1430-347C-F389-A66966FFABDA}"/>
              </a:ext>
            </a:extLst>
          </p:cNvPr>
          <p:cNvSpPr txBox="1">
            <a:spLocks/>
          </p:cNvSpPr>
          <p:nvPr/>
        </p:nvSpPr>
        <p:spPr>
          <a:xfrm>
            <a:off x="2095176" y="405686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Summarize the key findings</a:t>
            </a:r>
          </a:p>
        </p:txBody>
      </p:sp>
      <p:sp>
        <p:nvSpPr>
          <p:cNvPr id="39" name="Google Shape;199;p32">
            <a:extLst>
              <a:ext uri="{FF2B5EF4-FFF2-40B4-BE49-F238E27FC236}">
                <a16:creationId xmlns:a16="http://schemas.microsoft.com/office/drawing/2014/main" id="{74A85907-6CD7-8541-8608-D33F87C1EDBB}"/>
              </a:ext>
            </a:extLst>
          </p:cNvPr>
          <p:cNvSpPr txBox="1">
            <a:spLocks/>
          </p:cNvSpPr>
          <p:nvPr/>
        </p:nvSpPr>
        <p:spPr>
          <a:xfrm>
            <a:off x="4086815" y="382021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08</a:t>
            </a:r>
            <a:endParaRPr lang="en" sz="5400" dirty="0"/>
          </a:p>
        </p:txBody>
      </p:sp>
      <p:sp>
        <p:nvSpPr>
          <p:cNvPr id="40" name="Google Shape;198;p32">
            <a:extLst>
              <a:ext uri="{FF2B5EF4-FFF2-40B4-BE49-F238E27FC236}">
                <a16:creationId xmlns:a16="http://schemas.microsoft.com/office/drawing/2014/main" id="{2D1C63F1-70C4-0BDC-88C3-7CAEF469266D}"/>
              </a:ext>
            </a:extLst>
          </p:cNvPr>
          <p:cNvSpPr txBox="1">
            <a:spLocks/>
          </p:cNvSpPr>
          <p:nvPr/>
        </p:nvSpPr>
        <p:spPr>
          <a:xfrm>
            <a:off x="5580215"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Reference</a:t>
            </a:r>
          </a:p>
        </p:txBody>
      </p:sp>
      <p:sp>
        <p:nvSpPr>
          <p:cNvPr id="41" name="Google Shape;200;p32">
            <a:extLst>
              <a:ext uri="{FF2B5EF4-FFF2-40B4-BE49-F238E27FC236}">
                <a16:creationId xmlns:a16="http://schemas.microsoft.com/office/drawing/2014/main" id="{42D3627F-6830-BAB5-B9B7-36D3E9680D23}"/>
              </a:ext>
            </a:extLst>
          </p:cNvPr>
          <p:cNvSpPr txBox="1">
            <a:spLocks/>
          </p:cNvSpPr>
          <p:nvPr/>
        </p:nvSpPr>
        <p:spPr>
          <a:xfrm>
            <a:off x="5580215" y="4204219"/>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Sources of information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6D64-5493-067F-21D1-38515505F5A6}"/>
              </a:ext>
            </a:extLst>
          </p:cNvPr>
          <p:cNvSpPr>
            <a:spLocks noGrp="1"/>
          </p:cNvSpPr>
          <p:nvPr>
            <p:ph type="title"/>
          </p:nvPr>
        </p:nvSpPr>
        <p:spPr>
          <a:xfrm>
            <a:off x="717800" y="10379"/>
            <a:ext cx="7708200" cy="936300"/>
          </a:xfrm>
        </p:spPr>
        <p:txBody>
          <a:bodyPr/>
          <a:lstStyle/>
          <a:p>
            <a:r>
              <a:rPr lang="en-US" dirty="0"/>
              <a:t>Decision Tree</a:t>
            </a:r>
            <a:endParaRPr lang="en-IN" dirty="0"/>
          </a:p>
        </p:txBody>
      </p:sp>
      <p:pic>
        <p:nvPicPr>
          <p:cNvPr id="4" name="Picture 3">
            <a:extLst>
              <a:ext uri="{FF2B5EF4-FFF2-40B4-BE49-F238E27FC236}">
                <a16:creationId xmlns:a16="http://schemas.microsoft.com/office/drawing/2014/main" id="{E24C136F-BD95-3487-287B-97E0F825B3F9}"/>
              </a:ext>
            </a:extLst>
          </p:cNvPr>
          <p:cNvPicPr>
            <a:picLocks noChangeAspect="1"/>
          </p:cNvPicPr>
          <p:nvPr/>
        </p:nvPicPr>
        <p:blipFill>
          <a:blip r:embed="rId2"/>
          <a:stretch>
            <a:fillRect/>
          </a:stretch>
        </p:blipFill>
        <p:spPr>
          <a:xfrm>
            <a:off x="4769977" y="530505"/>
            <a:ext cx="3300296" cy="2673424"/>
          </a:xfrm>
          <a:prstGeom prst="rect">
            <a:avLst/>
          </a:prstGeom>
        </p:spPr>
      </p:pic>
      <p:pic>
        <p:nvPicPr>
          <p:cNvPr id="6" name="Picture 5">
            <a:extLst>
              <a:ext uri="{FF2B5EF4-FFF2-40B4-BE49-F238E27FC236}">
                <a16:creationId xmlns:a16="http://schemas.microsoft.com/office/drawing/2014/main" id="{3BBBADBB-59E7-4F60-11CE-A7984A1276C1}"/>
              </a:ext>
            </a:extLst>
          </p:cNvPr>
          <p:cNvPicPr>
            <a:picLocks noChangeAspect="1"/>
          </p:cNvPicPr>
          <p:nvPr/>
        </p:nvPicPr>
        <p:blipFill>
          <a:blip r:embed="rId3"/>
          <a:stretch>
            <a:fillRect/>
          </a:stretch>
        </p:blipFill>
        <p:spPr>
          <a:xfrm>
            <a:off x="614998" y="530505"/>
            <a:ext cx="3384356" cy="2715841"/>
          </a:xfrm>
          <a:prstGeom prst="rect">
            <a:avLst/>
          </a:prstGeom>
        </p:spPr>
      </p:pic>
      <p:sp>
        <p:nvSpPr>
          <p:cNvPr id="3" name="TextBox 2">
            <a:extLst>
              <a:ext uri="{FF2B5EF4-FFF2-40B4-BE49-F238E27FC236}">
                <a16:creationId xmlns:a16="http://schemas.microsoft.com/office/drawing/2014/main" id="{81C18A83-9140-9C1E-0D1B-653F5224E9C4}"/>
              </a:ext>
            </a:extLst>
          </p:cNvPr>
          <p:cNvSpPr txBox="1"/>
          <p:nvPr/>
        </p:nvSpPr>
        <p:spPr>
          <a:xfrm>
            <a:off x="2338924" y="3345482"/>
            <a:ext cx="4456801" cy="1600438"/>
          </a:xfrm>
          <a:prstGeom prst="rect">
            <a:avLst/>
          </a:prstGeom>
          <a:noFill/>
        </p:spPr>
        <p:txBody>
          <a:bodyPr wrap="square" rtlCol="0">
            <a:spAutoFit/>
          </a:bodyPr>
          <a:lstStyle/>
          <a:p>
            <a:r>
              <a:rPr lang="en-US" sz="1600" dirty="0"/>
              <a:t>Accuracy  : 94.48 %          </a:t>
            </a:r>
            <a:r>
              <a:rPr lang="en-US" altLang="en-US" sz="1600" dirty="0"/>
              <a:t>Sensitivity : 97.63 % </a:t>
            </a:r>
          </a:p>
          <a:p>
            <a:pPr algn="just"/>
            <a:r>
              <a:rPr lang="en-US" sz="1600" dirty="0"/>
              <a:t>   </a:t>
            </a:r>
          </a:p>
          <a:p>
            <a:pPr algn="just"/>
            <a:r>
              <a:rPr lang="en-US" altLang="en-US" sz="1600" dirty="0"/>
              <a:t>Specificity : 66.19 %          Precision  : 96.28 %</a:t>
            </a:r>
          </a:p>
          <a:p>
            <a:pPr algn="just"/>
            <a:endParaRPr lang="en-US" altLang="en-US" sz="1600" dirty="0"/>
          </a:p>
          <a:p>
            <a:pPr algn="just"/>
            <a:r>
              <a:rPr lang="en-US" altLang="en-US" sz="1600" dirty="0"/>
              <a:t>Recall	 : 97.63 %          F-score     : 96.95 %</a:t>
            </a:r>
          </a:p>
          <a:p>
            <a:endParaRPr lang="en-IN" sz="1800" dirty="0"/>
          </a:p>
        </p:txBody>
      </p:sp>
      <p:sp>
        <p:nvSpPr>
          <p:cNvPr id="5" name="TextBox 4">
            <a:extLst>
              <a:ext uri="{FF2B5EF4-FFF2-40B4-BE49-F238E27FC236}">
                <a16:creationId xmlns:a16="http://schemas.microsoft.com/office/drawing/2014/main" id="{1D3DF3EB-53D8-7EB4-1449-CA7A9EE4C735}"/>
              </a:ext>
            </a:extLst>
          </p:cNvPr>
          <p:cNvSpPr txBox="1"/>
          <p:nvPr/>
        </p:nvSpPr>
        <p:spPr>
          <a:xfrm>
            <a:off x="6540049" y="2181363"/>
            <a:ext cx="1056506" cy="215444"/>
          </a:xfrm>
          <a:prstGeom prst="rect">
            <a:avLst/>
          </a:prstGeom>
          <a:noFill/>
        </p:spPr>
        <p:txBody>
          <a:bodyPr wrap="square" rtlCol="0">
            <a:spAutoFit/>
          </a:bodyPr>
          <a:lstStyle/>
          <a:p>
            <a:r>
              <a:rPr lang="en-US" sz="800" dirty="0"/>
              <a:t>True Pos</a:t>
            </a:r>
            <a:endParaRPr lang="en-IN" sz="800" dirty="0"/>
          </a:p>
        </p:txBody>
      </p:sp>
      <p:sp>
        <p:nvSpPr>
          <p:cNvPr id="7" name="TextBox 6">
            <a:extLst>
              <a:ext uri="{FF2B5EF4-FFF2-40B4-BE49-F238E27FC236}">
                <a16:creationId xmlns:a16="http://schemas.microsoft.com/office/drawing/2014/main" id="{8E987E94-E6DA-4EAA-B1ED-BEB816A6B834}"/>
              </a:ext>
            </a:extLst>
          </p:cNvPr>
          <p:cNvSpPr txBox="1"/>
          <p:nvPr/>
        </p:nvSpPr>
        <p:spPr>
          <a:xfrm>
            <a:off x="6540049" y="1044770"/>
            <a:ext cx="1056506" cy="215444"/>
          </a:xfrm>
          <a:prstGeom prst="rect">
            <a:avLst/>
          </a:prstGeom>
          <a:noFill/>
        </p:spPr>
        <p:txBody>
          <a:bodyPr wrap="square" rtlCol="0">
            <a:spAutoFit/>
          </a:bodyPr>
          <a:lstStyle/>
          <a:p>
            <a:r>
              <a:rPr lang="en-US" sz="800" dirty="0"/>
              <a:t>False Pos</a:t>
            </a:r>
            <a:endParaRPr lang="en-IN" sz="800" dirty="0"/>
          </a:p>
        </p:txBody>
      </p:sp>
      <p:sp>
        <p:nvSpPr>
          <p:cNvPr id="9" name="TextBox 8">
            <a:extLst>
              <a:ext uri="{FF2B5EF4-FFF2-40B4-BE49-F238E27FC236}">
                <a16:creationId xmlns:a16="http://schemas.microsoft.com/office/drawing/2014/main" id="{177944A4-3A96-3F40-59F3-14374085FD3D}"/>
              </a:ext>
            </a:extLst>
          </p:cNvPr>
          <p:cNvSpPr txBox="1"/>
          <p:nvPr/>
        </p:nvSpPr>
        <p:spPr>
          <a:xfrm>
            <a:off x="5220193" y="103773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10" name="TextBox 9">
            <a:extLst>
              <a:ext uri="{FF2B5EF4-FFF2-40B4-BE49-F238E27FC236}">
                <a16:creationId xmlns:a16="http://schemas.microsoft.com/office/drawing/2014/main" id="{83D11464-C686-DDB9-8D40-D10A34C73A57}"/>
              </a:ext>
            </a:extLst>
          </p:cNvPr>
          <p:cNvSpPr txBox="1"/>
          <p:nvPr/>
        </p:nvSpPr>
        <p:spPr>
          <a:xfrm>
            <a:off x="5314066" y="2164658"/>
            <a:ext cx="1056506" cy="215444"/>
          </a:xfrm>
          <a:prstGeom prst="rect">
            <a:avLst/>
          </a:prstGeom>
          <a:noFill/>
        </p:spPr>
        <p:txBody>
          <a:bodyPr wrap="square" rtlCol="0">
            <a:spAutoFit/>
          </a:bodyPr>
          <a:lstStyle/>
          <a:p>
            <a:r>
              <a:rPr lang="en-US" sz="800" dirty="0"/>
              <a:t>False Neg</a:t>
            </a:r>
            <a:endParaRPr lang="en-IN" sz="800" dirty="0"/>
          </a:p>
        </p:txBody>
      </p:sp>
      <p:sp>
        <p:nvSpPr>
          <p:cNvPr id="11" name="TextBox 10">
            <a:extLst>
              <a:ext uri="{FF2B5EF4-FFF2-40B4-BE49-F238E27FC236}">
                <a16:creationId xmlns:a16="http://schemas.microsoft.com/office/drawing/2014/main" id="{9EB76A70-F5D1-4D63-616F-15EA2ACEAF9D}"/>
              </a:ext>
            </a:extLst>
          </p:cNvPr>
          <p:cNvSpPr txBox="1"/>
          <p:nvPr/>
        </p:nvSpPr>
        <p:spPr>
          <a:xfrm rot="16200000">
            <a:off x="4359110" y="1456299"/>
            <a:ext cx="1056506" cy="215444"/>
          </a:xfrm>
          <a:prstGeom prst="rect">
            <a:avLst/>
          </a:prstGeom>
          <a:noFill/>
        </p:spPr>
        <p:txBody>
          <a:bodyPr wrap="square" rtlCol="0">
            <a:spAutoFit/>
          </a:bodyPr>
          <a:lstStyle/>
          <a:p>
            <a:r>
              <a:rPr lang="en-US" sz="800" dirty="0"/>
              <a:t>Predicted</a:t>
            </a:r>
            <a:endParaRPr lang="en-IN" sz="800" dirty="0"/>
          </a:p>
        </p:txBody>
      </p:sp>
      <p:sp>
        <p:nvSpPr>
          <p:cNvPr id="12" name="TextBox 11">
            <a:extLst>
              <a:ext uri="{FF2B5EF4-FFF2-40B4-BE49-F238E27FC236}">
                <a16:creationId xmlns:a16="http://schemas.microsoft.com/office/drawing/2014/main" id="{C88B8E25-414E-EB5F-3A0A-B80B93FD9E18}"/>
              </a:ext>
            </a:extLst>
          </p:cNvPr>
          <p:cNvSpPr txBox="1"/>
          <p:nvPr/>
        </p:nvSpPr>
        <p:spPr>
          <a:xfrm>
            <a:off x="5948492" y="2972748"/>
            <a:ext cx="1056506" cy="215444"/>
          </a:xfrm>
          <a:prstGeom prst="rect">
            <a:avLst/>
          </a:prstGeom>
          <a:noFill/>
        </p:spPr>
        <p:txBody>
          <a:bodyPr wrap="square" rtlCol="0">
            <a:spAutoFit/>
          </a:bodyPr>
          <a:lstStyle/>
          <a:p>
            <a:r>
              <a:rPr lang="en-US" sz="800" dirty="0"/>
              <a:t>Actual</a:t>
            </a:r>
            <a:endParaRPr lang="en-IN" sz="800" dirty="0"/>
          </a:p>
        </p:txBody>
      </p:sp>
    </p:spTree>
    <p:extLst>
      <p:ext uri="{BB962C8B-B14F-4D97-AF65-F5344CB8AC3E}">
        <p14:creationId xmlns:p14="http://schemas.microsoft.com/office/powerpoint/2010/main" val="151037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717900" y="121923"/>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a:t>
            </a:r>
            <a:r>
              <a:rPr lang="en-IN" dirty="0" err="1"/>
              <a:t>orest</a:t>
            </a:r>
            <a:endParaRPr dirty="0"/>
          </a:p>
        </p:txBody>
      </p:sp>
      <p:pic>
        <p:nvPicPr>
          <p:cNvPr id="3" name="Picture 2">
            <a:extLst>
              <a:ext uri="{FF2B5EF4-FFF2-40B4-BE49-F238E27FC236}">
                <a16:creationId xmlns:a16="http://schemas.microsoft.com/office/drawing/2014/main" id="{23DACA58-2582-3D25-DEC8-A436A77ABF46}"/>
              </a:ext>
            </a:extLst>
          </p:cNvPr>
          <p:cNvPicPr>
            <a:picLocks noChangeAspect="1"/>
          </p:cNvPicPr>
          <p:nvPr/>
        </p:nvPicPr>
        <p:blipFill>
          <a:blip r:embed="rId3"/>
          <a:stretch>
            <a:fillRect/>
          </a:stretch>
        </p:blipFill>
        <p:spPr>
          <a:xfrm>
            <a:off x="630382" y="640477"/>
            <a:ext cx="3603711" cy="2891867"/>
          </a:xfrm>
          <a:prstGeom prst="rect">
            <a:avLst/>
          </a:prstGeom>
        </p:spPr>
      </p:pic>
      <p:pic>
        <p:nvPicPr>
          <p:cNvPr id="5" name="Picture 4">
            <a:extLst>
              <a:ext uri="{FF2B5EF4-FFF2-40B4-BE49-F238E27FC236}">
                <a16:creationId xmlns:a16="http://schemas.microsoft.com/office/drawing/2014/main" id="{20C9DB22-D0CB-A964-BE75-A74348E84EAE}"/>
              </a:ext>
            </a:extLst>
          </p:cNvPr>
          <p:cNvPicPr>
            <a:picLocks noChangeAspect="1"/>
          </p:cNvPicPr>
          <p:nvPr/>
        </p:nvPicPr>
        <p:blipFill>
          <a:blip r:embed="rId4"/>
          <a:stretch>
            <a:fillRect/>
          </a:stretch>
        </p:blipFill>
        <p:spPr>
          <a:xfrm>
            <a:off x="4734099" y="640477"/>
            <a:ext cx="3348786" cy="2712704"/>
          </a:xfrm>
          <a:prstGeom prst="rect">
            <a:avLst/>
          </a:prstGeom>
        </p:spPr>
      </p:pic>
      <p:sp>
        <p:nvSpPr>
          <p:cNvPr id="2" name="TextBox 1">
            <a:extLst>
              <a:ext uri="{FF2B5EF4-FFF2-40B4-BE49-F238E27FC236}">
                <a16:creationId xmlns:a16="http://schemas.microsoft.com/office/drawing/2014/main" id="{3BCD80A8-09B3-A0D6-3145-6F97CB94E8DE}"/>
              </a:ext>
            </a:extLst>
          </p:cNvPr>
          <p:cNvSpPr txBox="1"/>
          <p:nvPr/>
        </p:nvSpPr>
        <p:spPr>
          <a:xfrm>
            <a:off x="2411135" y="3543062"/>
            <a:ext cx="4456801" cy="1600438"/>
          </a:xfrm>
          <a:prstGeom prst="rect">
            <a:avLst/>
          </a:prstGeom>
          <a:noFill/>
        </p:spPr>
        <p:txBody>
          <a:bodyPr wrap="square" rtlCol="0">
            <a:spAutoFit/>
          </a:bodyPr>
          <a:lstStyle/>
          <a:p>
            <a:r>
              <a:rPr lang="en-US" sz="1600" dirty="0"/>
              <a:t>Accuracy  : 96.90 %          </a:t>
            </a:r>
            <a:r>
              <a:rPr lang="en-US" altLang="en-US" sz="1600" dirty="0"/>
              <a:t>Sensitivity : 97.23 % </a:t>
            </a:r>
          </a:p>
          <a:p>
            <a:pPr algn="just"/>
            <a:r>
              <a:rPr lang="en-US" sz="1600" dirty="0"/>
              <a:t>   </a:t>
            </a:r>
          </a:p>
          <a:p>
            <a:pPr algn="just"/>
            <a:r>
              <a:rPr lang="en-US" altLang="en-US" sz="1600" dirty="0"/>
              <a:t>Specificity : 92.24 %          Precision  : 99.43 %</a:t>
            </a:r>
          </a:p>
          <a:p>
            <a:pPr algn="just"/>
            <a:endParaRPr lang="en-US" altLang="en-US" sz="1600" dirty="0"/>
          </a:p>
          <a:p>
            <a:pPr algn="just"/>
            <a:r>
              <a:rPr lang="en-US" altLang="en-US" sz="1600" dirty="0"/>
              <a:t>Recall	 : 97.23 %          F-score     : 98.32 %</a:t>
            </a:r>
          </a:p>
          <a:p>
            <a:endParaRPr lang="en-IN" sz="1800" dirty="0"/>
          </a:p>
        </p:txBody>
      </p:sp>
      <p:sp>
        <p:nvSpPr>
          <p:cNvPr id="4" name="TextBox 3">
            <a:extLst>
              <a:ext uri="{FF2B5EF4-FFF2-40B4-BE49-F238E27FC236}">
                <a16:creationId xmlns:a16="http://schemas.microsoft.com/office/drawing/2014/main" id="{B528CDDD-324A-5DBF-D3FE-939648E285F0}"/>
              </a:ext>
            </a:extLst>
          </p:cNvPr>
          <p:cNvSpPr txBox="1"/>
          <p:nvPr/>
        </p:nvSpPr>
        <p:spPr>
          <a:xfrm>
            <a:off x="6525981" y="2329073"/>
            <a:ext cx="1056506" cy="215444"/>
          </a:xfrm>
          <a:prstGeom prst="rect">
            <a:avLst/>
          </a:prstGeom>
          <a:noFill/>
        </p:spPr>
        <p:txBody>
          <a:bodyPr wrap="square" rtlCol="0">
            <a:spAutoFit/>
          </a:bodyPr>
          <a:lstStyle/>
          <a:p>
            <a:r>
              <a:rPr lang="en-US" sz="800" dirty="0"/>
              <a:t>True Pos</a:t>
            </a:r>
            <a:endParaRPr lang="en-IN" sz="800" dirty="0"/>
          </a:p>
        </p:txBody>
      </p:sp>
      <p:sp>
        <p:nvSpPr>
          <p:cNvPr id="6" name="TextBox 5">
            <a:extLst>
              <a:ext uri="{FF2B5EF4-FFF2-40B4-BE49-F238E27FC236}">
                <a16:creationId xmlns:a16="http://schemas.microsoft.com/office/drawing/2014/main" id="{74265C44-D7D0-1280-4E3A-72EB05440177}"/>
              </a:ext>
            </a:extLst>
          </p:cNvPr>
          <p:cNvSpPr txBox="1"/>
          <p:nvPr/>
        </p:nvSpPr>
        <p:spPr>
          <a:xfrm>
            <a:off x="6525981" y="1164344"/>
            <a:ext cx="1056506" cy="215444"/>
          </a:xfrm>
          <a:prstGeom prst="rect">
            <a:avLst/>
          </a:prstGeom>
          <a:noFill/>
        </p:spPr>
        <p:txBody>
          <a:bodyPr wrap="square" rtlCol="0">
            <a:spAutoFit/>
          </a:bodyPr>
          <a:lstStyle/>
          <a:p>
            <a:r>
              <a:rPr lang="en-US" sz="800" dirty="0"/>
              <a:t>False Pos</a:t>
            </a:r>
            <a:endParaRPr lang="en-IN" sz="800" dirty="0"/>
          </a:p>
        </p:txBody>
      </p:sp>
      <p:sp>
        <p:nvSpPr>
          <p:cNvPr id="8" name="TextBox 7">
            <a:extLst>
              <a:ext uri="{FF2B5EF4-FFF2-40B4-BE49-F238E27FC236}">
                <a16:creationId xmlns:a16="http://schemas.microsoft.com/office/drawing/2014/main" id="{1D629ECB-A3FD-CEC3-F7AD-E439FBE3D2F8}"/>
              </a:ext>
            </a:extLst>
          </p:cNvPr>
          <p:cNvSpPr txBox="1"/>
          <p:nvPr/>
        </p:nvSpPr>
        <p:spPr>
          <a:xfrm>
            <a:off x="5206125" y="116434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
        <p:nvSpPr>
          <p:cNvPr id="9" name="TextBox 8">
            <a:extLst>
              <a:ext uri="{FF2B5EF4-FFF2-40B4-BE49-F238E27FC236}">
                <a16:creationId xmlns:a16="http://schemas.microsoft.com/office/drawing/2014/main" id="{EA4F08D4-89B6-BA32-C1F2-CF742A7ABC98}"/>
              </a:ext>
            </a:extLst>
          </p:cNvPr>
          <p:cNvSpPr txBox="1"/>
          <p:nvPr/>
        </p:nvSpPr>
        <p:spPr>
          <a:xfrm>
            <a:off x="5263671" y="2320336"/>
            <a:ext cx="1056506" cy="215444"/>
          </a:xfrm>
          <a:prstGeom prst="rect">
            <a:avLst/>
          </a:prstGeom>
          <a:noFill/>
        </p:spPr>
        <p:txBody>
          <a:bodyPr wrap="square" rtlCol="0">
            <a:spAutoFit/>
          </a:bodyPr>
          <a:lstStyle/>
          <a:p>
            <a:r>
              <a:rPr lang="en-US" sz="800" dirty="0"/>
              <a:t>False Neg</a:t>
            </a:r>
            <a:endParaRPr lang="en-IN" sz="800" dirty="0"/>
          </a:p>
        </p:txBody>
      </p:sp>
      <p:sp>
        <p:nvSpPr>
          <p:cNvPr id="10" name="TextBox 9">
            <a:extLst>
              <a:ext uri="{FF2B5EF4-FFF2-40B4-BE49-F238E27FC236}">
                <a16:creationId xmlns:a16="http://schemas.microsoft.com/office/drawing/2014/main" id="{AB88583F-63CB-779C-4D38-27605FA17393}"/>
              </a:ext>
            </a:extLst>
          </p:cNvPr>
          <p:cNvSpPr txBox="1"/>
          <p:nvPr/>
        </p:nvSpPr>
        <p:spPr>
          <a:xfrm rot="16200000">
            <a:off x="4313568" y="1666787"/>
            <a:ext cx="1056506" cy="215444"/>
          </a:xfrm>
          <a:prstGeom prst="rect">
            <a:avLst/>
          </a:prstGeom>
          <a:noFill/>
        </p:spPr>
        <p:txBody>
          <a:bodyPr wrap="square" rtlCol="0">
            <a:spAutoFit/>
          </a:bodyPr>
          <a:lstStyle/>
          <a:p>
            <a:r>
              <a:rPr lang="en-US" sz="800" dirty="0"/>
              <a:t>Predicted</a:t>
            </a:r>
            <a:endParaRPr lang="en-IN" sz="800" dirty="0"/>
          </a:p>
        </p:txBody>
      </p:sp>
      <p:sp>
        <p:nvSpPr>
          <p:cNvPr id="11" name="TextBox 10">
            <a:extLst>
              <a:ext uri="{FF2B5EF4-FFF2-40B4-BE49-F238E27FC236}">
                <a16:creationId xmlns:a16="http://schemas.microsoft.com/office/drawing/2014/main" id="{3F0E10DC-F4BA-0F92-A00D-2B10FD671E82}"/>
              </a:ext>
            </a:extLst>
          </p:cNvPr>
          <p:cNvSpPr txBox="1"/>
          <p:nvPr/>
        </p:nvSpPr>
        <p:spPr>
          <a:xfrm>
            <a:off x="5997728" y="3124956"/>
            <a:ext cx="1056506" cy="215444"/>
          </a:xfrm>
          <a:prstGeom prst="rect">
            <a:avLst/>
          </a:prstGeom>
          <a:noFill/>
        </p:spPr>
        <p:txBody>
          <a:bodyPr wrap="square" rtlCol="0">
            <a:spAutoFit/>
          </a:bodyPr>
          <a:lstStyle/>
          <a:p>
            <a:r>
              <a:rPr lang="en-US" sz="800" dirty="0"/>
              <a:t>Actual</a:t>
            </a:r>
            <a:endParaRPr lang="en-IN"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Model Selection</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06</a:t>
            </a:r>
          </a:p>
        </p:txBody>
      </p:sp>
    </p:spTree>
    <p:extLst>
      <p:ext uri="{BB962C8B-B14F-4D97-AF65-F5344CB8AC3E}">
        <p14:creationId xmlns:p14="http://schemas.microsoft.com/office/powerpoint/2010/main" val="40588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 name="Picture 2">
            <a:extLst>
              <a:ext uri="{FF2B5EF4-FFF2-40B4-BE49-F238E27FC236}">
                <a16:creationId xmlns:a16="http://schemas.microsoft.com/office/drawing/2014/main" id="{F56CB2AC-02F4-849C-5411-C58A5C1EB73E}"/>
              </a:ext>
            </a:extLst>
          </p:cNvPr>
          <p:cNvPicPr>
            <a:picLocks noChangeAspect="1"/>
          </p:cNvPicPr>
          <p:nvPr/>
        </p:nvPicPr>
        <p:blipFill>
          <a:blip r:embed="rId3"/>
          <a:stretch>
            <a:fillRect/>
          </a:stretch>
        </p:blipFill>
        <p:spPr>
          <a:xfrm>
            <a:off x="1194295" y="354378"/>
            <a:ext cx="6603009" cy="4434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280805" y="15929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07</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345543" y="2502328"/>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000000"/>
              </a:buClr>
              <a:buSzPts val="2400"/>
              <a:buFont typeface="Montserrat"/>
              <a:buNone/>
              <a:tabLst/>
              <a:defRPr/>
            </a:pPr>
            <a:r>
              <a:rPr kumimoji="0" lang="en-IN" sz="4700" b="1" i="0" u="none" strike="noStrike" kern="0" cap="none" spc="0" normalizeH="0" baseline="0" noProof="0" dirty="0">
                <a:ln>
                  <a:noFill/>
                </a:ln>
                <a:solidFill>
                  <a:srgbClr val="003BA3"/>
                </a:solidFill>
                <a:effectLst/>
                <a:uLnTx/>
                <a:uFillTx/>
                <a:latin typeface="Montserrat"/>
                <a:sym typeface="Montserrat"/>
              </a:rPr>
              <a:t>Conclusion</a:t>
            </a:r>
          </a:p>
        </p:txBody>
      </p:sp>
    </p:spTree>
    <p:extLst>
      <p:ext uri="{BB962C8B-B14F-4D97-AF65-F5344CB8AC3E}">
        <p14:creationId xmlns:p14="http://schemas.microsoft.com/office/powerpoint/2010/main" val="401749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981035" y="271976"/>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 name="TextBox 1">
            <a:extLst>
              <a:ext uri="{FF2B5EF4-FFF2-40B4-BE49-F238E27FC236}">
                <a16:creationId xmlns:a16="http://schemas.microsoft.com/office/drawing/2014/main" id="{BE07E1D4-A1D3-6BF8-81B0-4F51684748C5}"/>
              </a:ext>
            </a:extLst>
          </p:cNvPr>
          <p:cNvSpPr txBox="1"/>
          <p:nvPr/>
        </p:nvSpPr>
        <p:spPr>
          <a:xfrm>
            <a:off x="717900" y="813243"/>
            <a:ext cx="7708200" cy="457670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t>The random forest algorithm demonstrated the highest accuracy among the models tested, indicating its potential as a powerful tool for diabetes prediction In our project.</a:t>
            </a:r>
          </a:p>
          <a:p>
            <a:pPr marL="285750" indent="-285750">
              <a:lnSpc>
                <a:spcPct val="150000"/>
              </a:lnSpc>
              <a:buFont typeface="Courier New" panose="02070309020205020404" pitchFamily="49" charset="0"/>
              <a:buChar char="o"/>
            </a:pPr>
            <a:r>
              <a:rPr lang="en-US" dirty="0"/>
              <a:t>Accuracy is a crucial metric in predictive modeling, as it directly impacts the effectiveness of healthcare interventions and patient outcomes. The high accuracy achieved by the random forest algorithm provides confidence in its ability to make reliable predictions.</a:t>
            </a:r>
          </a:p>
          <a:p>
            <a:pPr marL="285750" indent="-285750">
              <a:lnSpc>
                <a:spcPct val="150000"/>
              </a:lnSpc>
              <a:buFont typeface="Courier New" panose="02070309020205020404" pitchFamily="49" charset="0"/>
              <a:buChar char="o"/>
            </a:pPr>
            <a:r>
              <a:rPr lang="en-US" dirty="0"/>
              <a:t>Accurate diabetes prediction has significant real-world implications. It enable early interventions, personalized treatment plans, and improved disease management, leading to better healthcare outcomes and quality of life for individuals at risk of or already diagnosed with diabetes.</a:t>
            </a:r>
          </a:p>
          <a:p>
            <a:pPr marL="285750" indent="-285750">
              <a:lnSpc>
                <a:spcPct val="150000"/>
              </a:lnSpc>
              <a:buFont typeface="Courier New" panose="02070309020205020404" pitchFamily="49" charset="0"/>
              <a:buChar char="o"/>
            </a:pPr>
            <a:r>
              <a:rPr lang="en-US" dirty="0"/>
              <a:t>Accurate diabetes prediction using random forest model has the potential to make a significant impact on healthcare. It can empower healthcare professionals to implement proactive interventions, improve patient care, and contribute to advancements in diabetes management and prevention.</a:t>
            </a:r>
          </a:p>
          <a:p>
            <a:pPr marL="285750" indent="-285750">
              <a:lnSpc>
                <a:spcPct val="150000"/>
              </a:lnSpc>
              <a:buFont typeface="Courier New" panose="02070309020205020404" pitchFamily="49" charset="0"/>
              <a:buChar char="o"/>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641479" y="2167992"/>
            <a:ext cx="5533200" cy="10573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References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592988" y="1144799"/>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08</a:t>
            </a:r>
          </a:p>
        </p:txBody>
      </p:sp>
    </p:spTree>
    <p:extLst>
      <p:ext uri="{BB962C8B-B14F-4D97-AF65-F5344CB8AC3E}">
        <p14:creationId xmlns:p14="http://schemas.microsoft.com/office/powerpoint/2010/main" val="63004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6" name="TextBox 25">
            <a:extLst>
              <a:ext uri="{FF2B5EF4-FFF2-40B4-BE49-F238E27FC236}">
                <a16:creationId xmlns:a16="http://schemas.microsoft.com/office/drawing/2014/main" id="{FF8C2147-326C-6662-4BC9-F42F9313A8F1}"/>
              </a:ext>
            </a:extLst>
          </p:cNvPr>
          <p:cNvSpPr txBox="1"/>
          <p:nvPr/>
        </p:nvSpPr>
        <p:spPr>
          <a:xfrm>
            <a:off x="706582" y="1267691"/>
            <a:ext cx="6858000"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t>Data Set - </a:t>
            </a:r>
            <a:r>
              <a:rPr lang="en-IN" dirty="0">
                <a:hlinkClick r:id="rId3"/>
              </a:rPr>
              <a:t>Diabetes prediction dataset | Kaggle</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8;p39">
            <a:extLst>
              <a:ext uri="{FF2B5EF4-FFF2-40B4-BE49-F238E27FC236}">
                <a16:creationId xmlns:a16="http://schemas.microsoft.com/office/drawing/2014/main" id="{FDF54E21-37C1-87CE-D203-B938B3051A6A}"/>
              </a:ext>
            </a:extLst>
          </p:cNvPr>
          <p:cNvSpPr/>
          <p:nvPr/>
        </p:nvSpPr>
        <p:spPr>
          <a:xfrm rot="5400000" flipH="1">
            <a:off x="6021751" y="3247381"/>
            <a:ext cx="2579966" cy="1212271"/>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297;p39">
            <a:extLst>
              <a:ext uri="{FF2B5EF4-FFF2-40B4-BE49-F238E27FC236}">
                <a16:creationId xmlns:a16="http://schemas.microsoft.com/office/drawing/2014/main" id="{C1A02ABD-BD49-1BBF-919D-FCA4373DBCE3}"/>
              </a:ext>
            </a:extLst>
          </p:cNvPr>
          <p:cNvSpPr/>
          <p:nvPr/>
        </p:nvSpPr>
        <p:spPr>
          <a:xfrm rot="5400000" flipH="1">
            <a:off x="7245060" y="672810"/>
            <a:ext cx="2571750" cy="122612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B539B4F9-0C94-BE0B-1322-E44C905D92B8}"/>
              </a:ext>
            </a:extLst>
          </p:cNvPr>
          <p:cNvSpPr txBox="1"/>
          <p:nvPr/>
        </p:nvSpPr>
        <p:spPr>
          <a:xfrm>
            <a:off x="1143000" y="1145944"/>
            <a:ext cx="5417127" cy="2308324"/>
          </a:xfrm>
          <a:prstGeom prst="rect">
            <a:avLst/>
          </a:prstGeom>
          <a:noFill/>
        </p:spPr>
        <p:txBody>
          <a:bodyPr wrap="square">
            <a:spAutoFit/>
          </a:bodyPr>
          <a:lstStyle/>
          <a:p>
            <a:r>
              <a:rPr kumimoji="0" lang="en" sz="7200" b="1" i="0" u="none" strike="noStrike" kern="0" cap="none" spc="0" normalizeH="0" baseline="0" noProof="0" dirty="0">
                <a:ln>
                  <a:noFill/>
                </a:ln>
                <a:solidFill>
                  <a:srgbClr val="003BA3"/>
                </a:solidFill>
                <a:effectLst/>
                <a:uLnTx/>
                <a:uFillTx/>
                <a:latin typeface="Montserrat"/>
                <a:sym typeface="Montserrat"/>
              </a:rPr>
              <a:t>Thank         You</a:t>
            </a:r>
            <a:endParaRPr lang="en-IN" dirty="0"/>
          </a:p>
        </p:txBody>
      </p:sp>
    </p:spTree>
    <p:extLst>
      <p:ext uri="{BB962C8B-B14F-4D97-AF65-F5344CB8AC3E}">
        <p14:creationId xmlns:p14="http://schemas.microsoft.com/office/powerpoint/2010/main" val="363555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12" name="Google Shape;112;p17">
            <a:extLst>
              <a:ext uri="{FF2B5EF4-FFF2-40B4-BE49-F238E27FC236}">
                <a16:creationId xmlns:a16="http://schemas.microsoft.com/office/drawing/2014/main" id="{C24F99AF-9FA3-6050-F1D0-E43A59CB1CEE}"/>
              </a:ext>
            </a:extLst>
          </p:cNvPr>
          <p:cNvGrpSpPr/>
          <p:nvPr/>
        </p:nvGrpSpPr>
        <p:grpSpPr>
          <a:xfrm>
            <a:off x="0" y="0"/>
            <a:ext cx="2826200" cy="4835236"/>
            <a:chOff x="-114450" y="-16525"/>
            <a:chExt cx="2899575" cy="5212075"/>
          </a:xfrm>
        </p:grpSpPr>
        <p:grpSp>
          <p:nvGrpSpPr>
            <p:cNvPr id="13" name="Google Shape;113;p17">
              <a:extLst>
                <a:ext uri="{FF2B5EF4-FFF2-40B4-BE49-F238E27FC236}">
                  <a16:creationId xmlns:a16="http://schemas.microsoft.com/office/drawing/2014/main" id="{1429F74E-1F66-99D8-2CC6-35F4E00F5E33}"/>
                </a:ext>
              </a:extLst>
            </p:cNvPr>
            <p:cNvGrpSpPr/>
            <p:nvPr/>
          </p:nvGrpSpPr>
          <p:grpSpPr>
            <a:xfrm>
              <a:off x="-114450" y="-16525"/>
              <a:ext cx="2899575" cy="5212075"/>
              <a:chOff x="-114450" y="-16525"/>
              <a:chExt cx="2899575" cy="5212075"/>
            </a:xfrm>
          </p:grpSpPr>
          <p:grpSp>
            <p:nvGrpSpPr>
              <p:cNvPr id="16" name="Google Shape;114;p17">
                <a:extLst>
                  <a:ext uri="{FF2B5EF4-FFF2-40B4-BE49-F238E27FC236}">
                    <a16:creationId xmlns:a16="http://schemas.microsoft.com/office/drawing/2014/main" id="{6D14EC3E-A846-515F-CABE-2CC71EFCEB02}"/>
                  </a:ext>
                </a:extLst>
              </p:cNvPr>
              <p:cNvGrpSpPr/>
              <p:nvPr/>
            </p:nvGrpSpPr>
            <p:grpSpPr>
              <a:xfrm>
                <a:off x="-114450" y="-16525"/>
                <a:ext cx="2899575" cy="5212075"/>
                <a:chOff x="2352700" y="238125"/>
                <a:chExt cx="2899575" cy="5212075"/>
              </a:xfrm>
            </p:grpSpPr>
            <p:sp>
              <p:nvSpPr>
                <p:cNvPr id="19" name="Google Shape;115;p17">
                  <a:extLst>
                    <a:ext uri="{FF2B5EF4-FFF2-40B4-BE49-F238E27FC236}">
                      <a16:creationId xmlns:a16="http://schemas.microsoft.com/office/drawing/2014/main" id="{98CDB5AB-FF3F-2DCE-CA2E-2EFE25304BC4}"/>
                    </a:ext>
                  </a:extLst>
                </p:cNvPr>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p17">
                  <a:extLst>
                    <a:ext uri="{FF2B5EF4-FFF2-40B4-BE49-F238E27FC236}">
                      <a16:creationId xmlns:a16="http://schemas.microsoft.com/office/drawing/2014/main" id="{C46CF252-FB60-E26F-7CC9-A63644942A1C}"/>
                    </a:ext>
                  </a:extLst>
                </p:cNvPr>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p17">
                  <a:extLst>
                    <a:ext uri="{FF2B5EF4-FFF2-40B4-BE49-F238E27FC236}">
                      <a16:creationId xmlns:a16="http://schemas.microsoft.com/office/drawing/2014/main" id="{A59A86B2-D6E4-B50A-321B-932457D75C42}"/>
                    </a:ext>
                  </a:extLst>
                </p:cNvPr>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p17">
                  <a:extLst>
                    <a:ext uri="{FF2B5EF4-FFF2-40B4-BE49-F238E27FC236}">
                      <a16:creationId xmlns:a16="http://schemas.microsoft.com/office/drawing/2014/main" id="{0B0F6803-F9B9-7E33-652E-2D8BE858D7CB}"/>
                    </a:ext>
                  </a:extLst>
                </p:cNvPr>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p17">
                  <a:extLst>
                    <a:ext uri="{FF2B5EF4-FFF2-40B4-BE49-F238E27FC236}">
                      <a16:creationId xmlns:a16="http://schemas.microsoft.com/office/drawing/2014/main" id="{A9BFF9C9-2B14-1B35-CE4D-13FB9DB5DBE2}"/>
                    </a:ext>
                  </a:extLst>
                </p:cNvPr>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p17">
                  <a:extLst>
                    <a:ext uri="{FF2B5EF4-FFF2-40B4-BE49-F238E27FC236}">
                      <a16:creationId xmlns:a16="http://schemas.microsoft.com/office/drawing/2014/main" id="{B5DBE480-45C0-B48F-D77E-E57F570E3B25}"/>
                    </a:ext>
                  </a:extLst>
                </p:cNvPr>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p17">
                  <a:extLst>
                    <a:ext uri="{FF2B5EF4-FFF2-40B4-BE49-F238E27FC236}">
                      <a16:creationId xmlns:a16="http://schemas.microsoft.com/office/drawing/2014/main" id="{41330659-9678-C820-2369-A82C82CEE820}"/>
                    </a:ext>
                  </a:extLst>
                </p:cNvPr>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p17">
                  <a:extLst>
                    <a:ext uri="{FF2B5EF4-FFF2-40B4-BE49-F238E27FC236}">
                      <a16:creationId xmlns:a16="http://schemas.microsoft.com/office/drawing/2014/main" id="{22F910FD-78D3-FDF1-8317-690AE0697357}"/>
                    </a:ext>
                  </a:extLst>
                </p:cNvPr>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p17">
                  <a:extLst>
                    <a:ext uri="{FF2B5EF4-FFF2-40B4-BE49-F238E27FC236}">
                      <a16:creationId xmlns:a16="http://schemas.microsoft.com/office/drawing/2014/main" id="{0AEA0FB0-7C3C-FFB5-DDE9-4F7D7FBDDF2B}"/>
                    </a:ext>
                  </a:extLst>
                </p:cNvPr>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p17">
                  <a:extLst>
                    <a:ext uri="{FF2B5EF4-FFF2-40B4-BE49-F238E27FC236}">
                      <a16:creationId xmlns:a16="http://schemas.microsoft.com/office/drawing/2014/main" id="{F2E15AC6-0C87-3181-A5A9-31087317AFAB}"/>
                    </a:ext>
                  </a:extLst>
                </p:cNvPr>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p17">
                  <a:extLst>
                    <a:ext uri="{FF2B5EF4-FFF2-40B4-BE49-F238E27FC236}">
                      <a16:creationId xmlns:a16="http://schemas.microsoft.com/office/drawing/2014/main" id="{8A821064-395D-B673-150C-5029CCA9D5C7}"/>
                    </a:ext>
                  </a:extLst>
                </p:cNvPr>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p17">
                  <a:extLst>
                    <a:ext uri="{FF2B5EF4-FFF2-40B4-BE49-F238E27FC236}">
                      <a16:creationId xmlns:a16="http://schemas.microsoft.com/office/drawing/2014/main" id="{EC97C35C-9E42-B692-6147-464AE0992A90}"/>
                    </a:ext>
                  </a:extLst>
                </p:cNvPr>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p17">
                  <a:extLst>
                    <a:ext uri="{FF2B5EF4-FFF2-40B4-BE49-F238E27FC236}">
                      <a16:creationId xmlns:a16="http://schemas.microsoft.com/office/drawing/2014/main" id="{B70E8DC9-FCBB-D60F-63D7-FBCA712A7C74}"/>
                    </a:ext>
                  </a:extLst>
                </p:cNvPr>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p17">
                  <a:extLst>
                    <a:ext uri="{FF2B5EF4-FFF2-40B4-BE49-F238E27FC236}">
                      <a16:creationId xmlns:a16="http://schemas.microsoft.com/office/drawing/2014/main" id="{EB0F4588-07EE-701D-8A8B-E20D14D1044A}"/>
                    </a:ext>
                  </a:extLst>
                </p:cNvPr>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p17">
                  <a:extLst>
                    <a:ext uri="{FF2B5EF4-FFF2-40B4-BE49-F238E27FC236}">
                      <a16:creationId xmlns:a16="http://schemas.microsoft.com/office/drawing/2014/main" id="{C12A33C8-CD44-E8D4-77B4-45785CC3F612}"/>
                    </a:ext>
                  </a:extLst>
                </p:cNvPr>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0;p17">
                  <a:extLst>
                    <a:ext uri="{FF2B5EF4-FFF2-40B4-BE49-F238E27FC236}">
                      <a16:creationId xmlns:a16="http://schemas.microsoft.com/office/drawing/2014/main" id="{CE5DB177-0939-5473-619B-38D89A20E81A}"/>
                    </a:ext>
                  </a:extLst>
                </p:cNvPr>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p17">
                  <a:extLst>
                    <a:ext uri="{FF2B5EF4-FFF2-40B4-BE49-F238E27FC236}">
                      <a16:creationId xmlns:a16="http://schemas.microsoft.com/office/drawing/2014/main" id="{2AF3E4B2-A0BB-D3A2-C0A5-0F2CC60B56A1}"/>
                    </a:ext>
                  </a:extLst>
                </p:cNvPr>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p17">
                  <a:extLst>
                    <a:ext uri="{FF2B5EF4-FFF2-40B4-BE49-F238E27FC236}">
                      <a16:creationId xmlns:a16="http://schemas.microsoft.com/office/drawing/2014/main" id="{E58209B9-EE40-BDCC-7C86-EEC8B0B66D7C}"/>
                    </a:ext>
                  </a:extLst>
                </p:cNvPr>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p17">
                  <a:extLst>
                    <a:ext uri="{FF2B5EF4-FFF2-40B4-BE49-F238E27FC236}">
                      <a16:creationId xmlns:a16="http://schemas.microsoft.com/office/drawing/2014/main" id="{557B48EA-1EA6-BE09-5F26-340B05074040}"/>
                    </a:ext>
                  </a:extLst>
                </p:cNvPr>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p17">
                  <a:extLst>
                    <a:ext uri="{FF2B5EF4-FFF2-40B4-BE49-F238E27FC236}">
                      <a16:creationId xmlns:a16="http://schemas.microsoft.com/office/drawing/2014/main" id="{F2EF1C02-FF98-E04F-8E7E-A095DD529884}"/>
                    </a:ext>
                  </a:extLst>
                </p:cNvPr>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p17">
                  <a:extLst>
                    <a:ext uri="{FF2B5EF4-FFF2-40B4-BE49-F238E27FC236}">
                      <a16:creationId xmlns:a16="http://schemas.microsoft.com/office/drawing/2014/main" id="{C0402B0A-9031-A28E-C774-4164837274D1}"/>
                    </a:ext>
                  </a:extLst>
                </p:cNvPr>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p17">
                  <a:extLst>
                    <a:ext uri="{FF2B5EF4-FFF2-40B4-BE49-F238E27FC236}">
                      <a16:creationId xmlns:a16="http://schemas.microsoft.com/office/drawing/2014/main" id="{A988DFEF-D37C-DAFD-64BA-E6F4B2F0B93A}"/>
                    </a:ext>
                  </a:extLst>
                </p:cNvPr>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p17">
                  <a:extLst>
                    <a:ext uri="{FF2B5EF4-FFF2-40B4-BE49-F238E27FC236}">
                      <a16:creationId xmlns:a16="http://schemas.microsoft.com/office/drawing/2014/main" id="{BF2FEEB7-073A-3DBA-C452-8889F6082E42}"/>
                    </a:ext>
                  </a:extLst>
                </p:cNvPr>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p17">
                  <a:extLst>
                    <a:ext uri="{FF2B5EF4-FFF2-40B4-BE49-F238E27FC236}">
                      <a16:creationId xmlns:a16="http://schemas.microsoft.com/office/drawing/2014/main" id="{B9BF6139-FB8F-CAAA-610B-429940BA66C8}"/>
                    </a:ext>
                  </a:extLst>
                </p:cNvPr>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p17">
                  <a:extLst>
                    <a:ext uri="{FF2B5EF4-FFF2-40B4-BE49-F238E27FC236}">
                      <a16:creationId xmlns:a16="http://schemas.microsoft.com/office/drawing/2014/main" id="{719D2F63-43AA-BCD4-67F2-982B2EB43561}"/>
                    </a:ext>
                  </a:extLst>
                </p:cNvPr>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p17">
                  <a:extLst>
                    <a:ext uri="{FF2B5EF4-FFF2-40B4-BE49-F238E27FC236}">
                      <a16:creationId xmlns:a16="http://schemas.microsoft.com/office/drawing/2014/main" id="{09A6B043-F130-80D1-30DF-36528F503447}"/>
                    </a:ext>
                  </a:extLst>
                </p:cNvPr>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p17">
                  <a:extLst>
                    <a:ext uri="{FF2B5EF4-FFF2-40B4-BE49-F238E27FC236}">
                      <a16:creationId xmlns:a16="http://schemas.microsoft.com/office/drawing/2014/main" id="{1BD544DC-547D-4771-6C2D-EF874AFAFDB3}"/>
                    </a:ext>
                  </a:extLst>
                </p:cNvPr>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p17">
                  <a:extLst>
                    <a:ext uri="{FF2B5EF4-FFF2-40B4-BE49-F238E27FC236}">
                      <a16:creationId xmlns:a16="http://schemas.microsoft.com/office/drawing/2014/main" id="{9B152B82-DCD7-2A41-C731-C241700320F2}"/>
                    </a:ext>
                  </a:extLst>
                </p:cNvPr>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p17">
                  <a:extLst>
                    <a:ext uri="{FF2B5EF4-FFF2-40B4-BE49-F238E27FC236}">
                      <a16:creationId xmlns:a16="http://schemas.microsoft.com/office/drawing/2014/main" id="{0B0B9DA8-F7DB-F499-BDCC-59E07BBED31F}"/>
                    </a:ext>
                  </a:extLst>
                </p:cNvPr>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p17">
                  <a:extLst>
                    <a:ext uri="{FF2B5EF4-FFF2-40B4-BE49-F238E27FC236}">
                      <a16:creationId xmlns:a16="http://schemas.microsoft.com/office/drawing/2014/main" id="{35B1D418-B99D-055C-4567-4100FA723950}"/>
                    </a:ext>
                  </a:extLst>
                </p:cNvPr>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p17">
                  <a:extLst>
                    <a:ext uri="{FF2B5EF4-FFF2-40B4-BE49-F238E27FC236}">
                      <a16:creationId xmlns:a16="http://schemas.microsoft.com/office/drawing/2014/main" id="{F3444917-A807-CEB7-FC68-6611B50C2295}"/>
                    </a:ext>
                  </a:extLst>
                </p:cNvPr>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6;p17">
                  <a:extLst>
                    <a:ext uri="{FF2B5EF4-FFF2-40B4-BE49-F238E27FC236}">
                      <a16:creationId xmlns:a16="http://schemas.microsoft.com/office/drawing/2014/main" id="{2284CCE4-4F88-6D1F-3124-C693BC680D14}"/>
                    </a:ext>
                  </a:extLst>
                </p:cNvPr>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7;p17">
                  <a:extLst>
                    <a:ext uri="{FF2B5EF4-FFF2-40B4-BE49-F238E27FC236}">
                      <a16:creationId xmlns:a16="http://schemas.microsoft.com/office/drawing/2014/main" id="{CB05B09F-D338-8F8A-9130-57D4BBB9C972}"/>
                    </a:ext>
                  </a:extLst>
                </p:cNvPr>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p17">
                  <a:extLst>
                    <a:ext uri="{FF2B5EF4-FFF2-40B4-BE49-F238E27FC236}">
                      <a16:creationId xmlns:a16="http://schemas.microsoft.com/office/drawing/2014/main" id="{2008A8E5-37A9-572B-CCA4-6EE4668A064F}"/>
                    </a:ext>
                  </a:extLst>
                </p:cNvPr>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p17">
                  <a:extLst>
                    <a:ext uri="{FF2B5EF4-FFF2-40B4-BE49-F238E27FC236}">
                      <a16:creationId xmlns:a16="http://schemas.microsoft.com/office/drawing/2014/main" id="{FFBD958F-61BE-3A50-0AEE-888764A7C061}"/>
                    </a:ext>
                  </a:extLst>
                </p:cNvPr>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p17">
                  <a:extLst>
                    <a:ext uri="{FF2B5EF4-FFF2-40B4-BE49-F238E27FC236}">
                      <a16:creationId xmlns:a16="http://schemas.microsoft.com/office/drawing/2014/main" id="{43C2E8C5-E2F2-40AA-7366-702D6872D09D}"/>
                    </a:ext>
                  </a:extLst>
                </p:cNvPr>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p17">
                  <a:extLst>
                    <a:ext uri="{FF2B5EF4-FFF2-40B4-BE49-F238E27FC236}">
                      <a16:creationId xmlns:a16="http://schemas.microsoft.com/office/drawing/2014/main" id="{8616F71E-FA73-0C5D-36E3-AAC9694A6616}"/>
                    </a:ext>
                  </a:extLst>
                </p:cNvPr>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p17">
                  <a:extLst>
                    <a:ext uri="{FF2B5EF4-FFF2-40B4-BE49-F238E27FC236}">
                      <a16:creationId xmlns:a16="http://schemas.microsoft.com/office/drawing/2014/main" id="{3E0DEB09-2393-26D2-7F08-403A0E671BF9}"/>
                    </a:ext>
                  </a:extLst>
                </p:cNvPr>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p17">
                  <a:extLst>
                    <a:ext uri="{FF2B5EF4-FFF2-40B4-BE49-F238E27FC236}">
                      <a16:creationId xmlns:a16="http://schemas.microsoft.com/office/drawing/2014/main" id="{066EC9F3-743C-04F5-69E7-FE4343370094}"/>
                    </a:ext>
                  </a:extLst>
                </p:cNvPr>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p17">
                  <a:extLst>
                    <a:ext uri="{FF2B5EF4-FFF2-40B4-BE49-F238E27FC236}">
                      <a16:creationId xmlns:a16="http://schemas.microsoft.com/office/drawing/2014/main" id="{FA69B394-DD05-0574-3374-901682DE1961}"/>
                    </a:ext>
                  </a:extLst>
                </p:cNvPr>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p17">
                  <a:extLst>
                    <a:ext uri="{FF2B5EF4-FFF2-40B4-BE49-F238E27FC236}">
                      <a16:creationId xmlns:a16="http://schemas.microsoft.com/office/drawing/2014/main" id="{57E60DA7-D68A-CD17-9867-BFA3EB3A45E4}"/>
                    </a:ext>
                  </a:extLst>
                </p:cNvPr>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6;p17">
                  <a:extLst>
                    <a:ext uri="{FF2B5EF4-FFF2-40B4-BE49-F238E27FC236}">
                      <a16:creationId xmlns:a16="http://schemas.microsoft.com/office/drawing/2014/main" id="{12BB00DE-F9D9-5FA0-2C4C-5B69C9B4F632}"/>
                    </a:ext>
                  </a:extLst>
                </p:cNvPr>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p17">
                  <a:extLst>
                    <a:ext uri="{FF2B5EF4-FFF2-40B4-BE49-F238E27FC236}">
                      <a16:creationId xmlns:a16="http://schemas.microsoft.com/office/drawing/2014/main" id="{8435508E-1EA8-141A-E669-8D348295B083}"/>
                    </a:ext>
                  </a:extLst>
                </p:cNvPr>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p17">
                  <a:extLst>
                    <a:ext uri="{FF2B5EF4-FFF2-40B4-BE49-F238E27FC236}">
                      <a16:creationId xmlns:a16="http://schemas.microsoft.com/office/drawing/2014/main" id="{8372EA8F-BCC5-1DF4-884E-0647FDED3581}"/>
                    </a:ext>
                  </a:extLst>
                </p:cNvPr>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p17">
                  <a:extLst>
                    <a:ext uri="{FF2B5EF4-FFF2-40B4-BE49-F238E27FC236}">
                      <a16:creationId xmlns:a16="http://schemas.microsoft.com/office/drawing/2014/main" id="{917E3E91-8A7B-57C2-24C7-A3E0234FB4A3}"/>
                    </a:ext>
                  </a:extLst>
                </p:cNvPr>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0;p17">
                  <a:extLst>
                    <a:ext uri="{FF2B5EF4-FFF2-40B4-BE49-F238E27FC236}">
                      <a16:creationId xmlns:a16="http://schemas.microsoft.com/office/drawing/2014/main" id="{A8DC4CB4-E422-BBB9-5E46-A571F55D02B4}"/>
                    </a:ext>
                  </a:extLst>
                </p:cNvPr>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1;p17">
                  <a:extLst>
                    <a:ext uri="{FF2B5EF4-FFF2-40B4-BE49-F238E27FC236}">
                      <a16:creationId xmlns:a16="http://schemas.microsoft.com/office/drawing/2014/main" id="{354B48E9-B8A4-86EC-BD02-621D6F034912}"/>
                    </a:ext>
                  </a:extLst>
                </p:cNvPr>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2;p17">
                  <a:extLst>
                    <a:ext uri="{FF2B5EF4-FFF2-40B4-BE49-F238E27FC236}">
                      <a16:creationId xmlns:a16="http://schemas.microsoft.com/office/drawing/2014/main" id="{4365AC79-C740-621E-43EE-37A45AA19481}"/>
                    </a:ext>
                  </a:extLst>
                </p:cNvPr>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3;p17">
                  <a:extLst>
                    <a:ext uri="{FF2B5EF4-FFF2-40B4-BE49-F238E27FC236}">
                      <a16:creationId xmlns:a16="http://schemas.microsoft.com/office/drawing/2014/main" id="{8CB957B5-F3EB-244A-3074-2D248668EC4B}"/>
                    </a:ext>
                  </a:extLst>
                </p:cNvPr>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4;p17">
                  <a:extLst>
                    <a:ext uri="{FF2B5EF4-FFF2-40B4-BE49-F238E27FC236}">
                      <a16:creationId xmlns:a16="http://schemas.microsoft.com/office/drawing/2014/main" id="{FBB647FE-0D87-52E6-4DAF-31268EB47781}"/>
                    </a:ext>
                  </a:extLst>
                </p:cNvPr>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65;p17">
                <a:extLst>
                  <a:ext uri="{FF2B5EF4-FFF2-40B4-BE49-F238E27FC236}">
                    <a16:creationId xmlns:a16="http://schemas.microsoft.com/office/drawing/2014/main" id="{80C640A8-08AC-B9FA-552E-B0A50A82282E}"/>
                  </a:ext>
                </a:extLst>
              </p:cNvPr>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rgbClr val="F08F58"/>
                </a:solidFill>
                <a:prstDash val="solid"/>
                <a:round/>
                <a:headEnd type="none" w="med" len="med"/>
                <a:tailEnd type="none" w="med" len="med"/>
              </a:ln>
            </p:spPr>
          </p:sp>
          <p:sp>
            <p:nvSpPr>
              <p:cNvPr id="18" name="Google Shape;166;p17">
                <a:extLst>
                  <a:ext uri="{FF2B5EF4-FFF2-40B4-BE49-F238E27FC236}">
                    <a16:creationId xmlns:a16="http://schemas.microsoft.com/office/drawing/2014/main" id="{163A71CF-94EC-D6A0-AA7E-3DA9ED0AE518}"/>
                  </a:ext>
                </a:extLst>
              </p:cNvPr>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rgbClr val="F08F58"/>
                </a:solidFill>
                <a:prstDash val="solid"/>
                <a:round/>
                <a:headEnd type="none" w="med" len="med"/>
                <a:tailEnd type="none" w="med" len="med"/>
              </a:ln>
            </p:spPr>
          </p:sp>
        </p:grpSp>
        <p:sp>
          <p:nvSpPr>
            <p:cNvPr id="14" name="Google Shape;167;p17">
              <a:extLst>
                <a:ext uri="{FF2B5EF4-FFF2-40B4-BE49-F238E27FC236}">
                  <a16:creationId xmlns:a16="http://schemas.microsoft.com/office/drawing/2014/main" id="{5FFAF233-686D-32C2-C04A-A6EF7D8B631C}"/>
                </a:ext>
              </a:extLst>
            </p:cNvPr>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rgbClr val="F08F58"/>
              </a:solidFill>
              <a:prstDash val="solid"/>
              <a:round/>
              <a:headEnd type="none" w="med" len="med"/>
              <a:tailEnd type="none" w="med" len="med"/>
            </a:ln>
          </p:spPr>
        </p:sp>
        <p:sp>
          <p:nvSpPr>
            <p:cNvPr id="15" name="Google Shape;168;p17">
              <a:extLst>
                <a:ext uri="{FF2B5EF4-FFF2-40B4-BE49-F238E27FC236}">
                  <a16:creationId xmlns:a16="http://schemas.microsoft.com/office/drawing/2014/main" id="{2FCBBDD8-B469-E5A0-B5C3-3EF3CE6D0F1C}"/>
                </a:ext>
              </a:extLst>
            </p:cNvPr>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rgbClr val="F08F58"/>
              </a:solidFill>
              <a:prstDash val="solid"/>
              <a:round/>
              <a:headEnd type="none" w="med" len="med"/>
              <a:tailEnd type="none" w="med" len="med"/>
            </a:ln>
          </p:spPr>
        </p:sp>
      </p:grpSp>
      <mc:AlternateContent xmlns:mc="http://schemas.openxmlformats.org/markup-compatibility/2006" xmlns:a14="http://schemas.microsoft.com/office/drawing/2010/main">
        <mc:Choice Requires="a14">
          <p:sp>
            <p:nvSpPr>
              <p:cNvPr id="241" name="Google Shape;241;p36"/>
              <p:cNvSpPr txBox="1">
                <a:spLocks noGrp="1"/>
              </p:cNvSpPr>
              <p:nvPr>
                <p:ph type="subTitle" idx="6"/>
              </p:nvPr>
            </p:nvSpPr>
            <p:spPr>
              <a:xfrm>
                <a:off x="2592372" y="819592"/>
                <a:ext cx="6160882" cy="374072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is a common chronic disease that can be dangerous.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be identified when blood glucose is higher than normal level, which is caused by high secretion of insulin or biological effects.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cause various damage to our body and can disfunction tissues, kidneys, eyes and blood vessels.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As a report by the WHO in 2020 were 463 million people are with diabetes, 1.5 million deaths.</a:t>
                </a:r>
              </a:p>
              <a:p>
                <a:pPr marL="285750" lvl="0" indent="-285750" algn="just">
                  <a:spcAft>
                    <a:spcPts val="1600"/>
                  </a:spcAft>
                  <a:buClr>
                    <a:schemeClr val="dk1"/>
                  </a:buClr>
                  <a:buSzPts val="1100"/>
                  <a:buFont typeface="Courier New" panose="02070309020205020404" pitchFamily="49" charset="0"/>
                  <a:buChar char="o"/>
                </a:pPr>
                <a:r>
                  <a:rPr lang="en-US" dirty="0"/>
                  <a:t>As the report </a:t>
                </a:r>
                <a14:m>
                  <m:oMath xmlns:m="http://schemas.openxmlformats.org/officeDocument/2006/math">
                    <m:sSup>
                      <m:sSupPr>
                        <m:ctrlPr>
                          <a:rPr lang="en-US" b="0" i="1" dirty="0" smtClean="0">
                            <a:latin typeface="Cambria Math" panose="02040503050406030204" pitchFamily="18" charset="0"/>
                          </a:rPr>
                        </m:ctrlPr>
                      </m:sSupPr>
                      <m:e>
                        <m:f>
                          <m:fPr>
                            <m:type m:val="skw"/>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sup>
                        <m:r>
                          <a:rPr lang="en-US" b="0" i="1" dirty="0" smtClean="0">
                            <a:latin typeface="Cambria Math" panose="02040503050406030204" pitchFamily="18" charset="0"/>
                          </a:rPr>
                          <m:t>𝑟𝑑</m:t>
                        </m:r>
                      </m:sup>
                    </m:sSup>
                  </m:oMath>
                </a14:m>
                <a:r>
                  <a:rPr lang="en-US" dirty="0"/>
                  <a:t> undetected in early stage.</a:t>
                </a:r>
              </a:p>
              <a:p>
                <a:pPr marL="285750" lvl="0" indent="-285750" algn="just">
                  <a:spcAft>
                    <a:spcPts val="1600"/>
                  </a:spcAft>
                  <a:buClr>
                    <a:schemeClr val="dk1"/>
                  </a:buClr>
                  <a:buSzPts val="1100"/>
                  <a:buFont typeface="Courier New" panose="02070309020205020404" pitchFamily="49" charset="0"/>
                  <a:buChar char="o"/>
                </a:pPr>
                <a:r>
                  <a:rPr lang="en-US" dirty="0"/>
                  <a:t>Early prediction of diabetes can be controlled and save human life.</a:t>
                </a:r>
              </a:p>
              <a:p>
                <a:pPr marL="285750" lvl="0" indent="-285750" algn="just">
                  <a:spcAft>
                    <a:spcPts val="1600"/>
                  </a:spcAft>
                  <a:buClr>
                    <a:schemeClr val="dk1"/>
                  </a:buClr>
                  <a:buSzPts val="1100"/>
                  <a:buFont typeface="Courier New" panose="02070309020205020404" pitchFamily="49" charset="0"/>
                  <a:buChar char="o"/>
                </a:pPr>
                <a:endParaRPr dirty="0"/>
              </a:p>
            </p:txBody>
          </p:sp>
        </mc:Choice>
        <mc:Fallback xmlns="">
          <p:sp>
            <p:nvSpPr>
              <p:cNvPr id="241" name="Google Shape;241;p36"/>
              <p:cNvSpPr txBox="1">
                <a:spLocks noGrp="1" noRot="1" noChangeAspect="1" noMove="1" noResize="1" noEditPoints="1" noAdjustHandles="1" noChangeArrowheads="1" noChangeShapeType="1" noTextEdit="1"/>
              </p:cNvSpPr>
              <p:nvPr>
                <p:ph type="subTitle" idx="6"/>
              </p:nvPr>
            </p:nvSpPr>
            <p:spPr>
              <a:xfrm>
                <a:off x="2592372" y="819592"/>
                <a:ext cx="6160882" cy="3740727"/>
              </a:xfrm>
              <a:prstGeom prst="rect">
                <a:avLst/>
              </a:prstGeom>
              <a:blipFill>
                <a:blip r:embed="rId3"/>
                <a:stretch>
                  <a:fillRect r="-198"/>
                </a:stretch>
              </a:blipFill>
            </p:spPr>
            <p:txBody>
              <a:bodyPr/>
              <a:lstStyle/>
              <a:p>
                <a:r>
                  <a:rPr lang="en-IN">
                    <a:noFill/>
                  </a:rPr>
                  <a:t> </a:t>
                </a:r>
              </a:p>
            </p:txBody>
          </p:sp>
        </mc:Fallback>
      </mc:AlternateContent>
      <p:sp>
        <p:nvSpPr>
          <p:cNvPr id="197" name="Google Shape;229;p35">
            <a:extLst>
              <a:ext uri="{FF2B5EF4-FFF2-40B4-BE49-F238E27FC236}">
                <a16:creationId xmlns:a16="http://schemas.microsoft.com/office/drawing/2014/main" id="{0EA7BD95-5D80-11C1-825F-B2F2E0631744}"/>
              </a:ext>
            </a:extLst>
          </p:cNvPr>
          <p:cNvSpPr txBox="1">
            <a:spLocks noGrp="1"/>
          </p:cNvSpPr>
          <p:nvPr>
            <p:ph type="title"/>
          </p:nvPr>
        </p:nvSpPr>
        <p:spPr>
          <a:xfrm>
            <a:off x="2892213" y="163110"/>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Introduction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Problem Statement</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TextBox 3">
            <a:extLst>
              <a:ext uri="{FF2B5EF4-FFF2-40B4-BE49-F238E27FC236}">
                <a16:creationId xmlns:a16="http://schemas.microsoft.com/office/drawing/2014/main" id="{1B6A2468-BBCE-376E-56F0-414318D294D7}"/>
              </a:ext>
            </a:extLst>
          </p:cNvPr>
          <p:cNvSpPr txBox="1"/>
          <p:nvPr/>
        </p:nvSpPr>
        <p:spPr>
          <a:xfrm>
            <a:off x="626918" y="1070264"/>
            <a:ext cx="7890164" cy="375487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Montserrat"/>
              </a:rPr>
              <a:t>Early detection and prediction of </a:t>
            </a:r>
            <a:r>
              <a:rPr lang="en-US" dirty="0">
                <a:latin typeface="Montserrat"/>
                <a:sym typeface="Montserrat"/>
              </a:rPr>
              <a:t>diabetes</a:t>
            </a:r>
            <a:r>
              <a:rPr lang="en-US" dirty="0">
                <a:latin typeface="Montserrat"/>
              </a:rPr>
              <a:t> are crucial for effective management and treatment, as it allows for timely interventions, lifestyle modifications, and personalized care plans.</a:t>
            </a:r>
          </a:p>
          <a:p>
            <a:pPr marL="285750" indent="-285750">
              <a:buFont typeface="Courier New" panose="02070309020205020404" pitchFamily="49" charset="0"/>
              <a:buChar char="o"/>
            </a:pPr>
            <a:r>
              <a:rPr lang="en-US" dirty="0">
                <a:latin typeface="Montserrat"/>
              </a:rPr>
              <a:t>The limitations of current approaches to diabetes prediction, such as subjectivity, reliance on manual assessment, and potential for human errors.</a:t>
            </a:r>
          </a:p>
          <a:p>
            <a:pPr marL="285750" indent="-285750">
              <a:buFont typeface="Courier New" panose="02070309020205020404" pitchFamily="49" charset="0"/>
              <a:buChar char="o"/>
            </a:pPr>
            <a:r>
              <a:rPr lang="en-US" dirty="0">
                <a:latin typeface="Montserrat"/>
              </a:rPr>
              <a:t>We need to create a more accurate, automated, and data-driven prediction methods.</a:t>
            </a:r>
          </a:p>
          <a:p>
            <a:pPr marL="285750" indent="-285750">
              <a:buFont typeface="Courier New" panose="02070309020205020404" pitchFamily="49" charset="0"/>
              <a:buChar char="o"/>
            </a:pPr>
            <a:r>
              <a:rPr lang="en-US" dirty="0">
                <a:latin typeface="Montserrat"/>
              </a:rPr>
              <a:t>The goal of this project  is to </a:t>
            </a:r>
            <a:r>
              <a:rPr lang="en-US">
                <a:latin typeface="Montserrat"/>
              </a:rPr>
              <a:t>find whic</a:t>
            </a:r>
            <a:r>
              <a:rPr lang="en-US" dirty="0">
                <a:latin typeface="Montserrat"/>
              </a:rPr>
              <a:t>h</a:t>
            </a:r>
            <a:r>
              <a:rPr lang="en-US">
                <a:latin typeface="Montserrat"/>
              </a:rPr>
              <a:t> </a:t>
            </a:r>
            <a:r>
              <a:rPr lang="en-US" dirty="0">
                <a:latin typeface="Montserrat"/>
              </a:rPr>
              <a:t>machine learning model capable of accurately predicting the occurrence of diabetes in patients, based on relevant clinical and demographic features.</a:t>
            </a:r>
          </a:p>
          <a:p>
            <a:pPr marL="285750" indent="-285750">
              <a:buFont typeface="Courier New" panose="02070309020205020404" pitchFamily="49" charset="0"/>
              <a:buChar char="o"/>
            </a:pPr>
            <a:r>
              <a:rPr lang="en-US" dirty="0">
                <a:latin typeface="Montserrat"/>
              </a:rPr>
              <a:t>This project addresses the need for a comprehensive and interpretable prediction model that can be readily integrated into healthcare systems, facilitating the proactive management of diabetes and reducing its associated complications.</a:t>
            </a:r>
          </a:p>
          <a:p>
            <a:pPr marL="285750" indent="-285750">
              <a:buFont typeface="Courier New" panose="02070309020205020404" pitchFamily="49" charset="0"/>
              <a:buChar char="o"/>
            </a:pPr>
            <a:r>
              <a:rPr lang="en-US" dirty="0">
                <a:latin typeface="Montserrat"/>
              </a:rPr>
              <a:t>By leveraging machine learning and predictive analytics, our project seeks to contribute to the growing field of healthcare innovation and personalized medicine, paving the way for data-driven approaches in diabetes care and management.</a:t>
            </a:r>
            <a:endParaRPr lang="en-IN" dirty="0">
              <a:latin typeface="Montserrat"/>
            </a:endParaRPr>
          </a:p>
        </p:txBody>
      </p:sp>
      <p:sp>
        <p:nvSpPr>
          <p:cNvPr id="5" name="Google Shape;229;p35">
            <a:extLst>
              <a:ext uri="{FF2B5EF4-FFF2-40B4-BE49-F238E27FC236}">
                <a16:creationId xmlns:a16="http://schemas.microsoft.com/office/drawing/2014/main" id="{1493B6C1-D980-1AD6-7042-EC9E4C31B8CE}"/>
              </a:ext>
            </a:extLst>
          </p:cNvPr>
          <p:cNvSpPr txBox="1">
            <a:spLocks noGrp="1"/>
          </p:cNvSpPr>
          <p:nvPr>
            <p:ph type="title"/>
          </p:nvPr>
        </p:nvSpPr>
        <p:spPr>
          <a:xfrm>
            <a:off x="904085" y="405565"/>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Problem Statement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465779" y="1634508"/>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03</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657270" y="2571750"/>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N" sz="4700" dirty="0"/>
              <a:t>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785813" y="594322"/>
            <a:ext cx="7708200" cy="538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2" name="TextBox 1">
            <a:extLst>
              <a:ext uri="{FF2B5EF4-FFF2-40B4-BE49-F238E27FC236}">
                <a16:creationId xmlns:a16="http://schemas.microsoft.com/office/drawing/2014/main" id="{A15ADCD6-1074-DD7B-4A08-B61C292F38D1}"/>
              </a:ext>
            </a:extLst>
          </p:cNvPr>
          <p:cNvSpPr txBox="1"/>
          <p:nvPr/>
        </p:nvSpPr>
        <p:spPr>
          <a:xfrm>
            <a:off x="785813" y="1409829"/>
            <a:ext cx="7795817" cy="954107"/>
          </a:xfrm>
          <a:prstGeom prst="rect">
            <a:avLst/>
          </a:prstGeom>
          <a:noFill/>
        </p:spPr>
        <p:txBody>
          <a:bodyPr wrap="square" rtlCol="0">
            <a:spAutoFit/>
          </a:bodyPr>
          <a:lstStyle/>
          <a:p>
            <a:pPr marL="285750" indent="-285750">
              <a:buFont typeface="Courier New" panose="02070309020205020404" pitchFamily="49" charset="0"/>
              <a:buChar char="o"/>
            </a:pPr>
            <a:r>
              <a:rPr lang="en-US" dirty="0"/>
              <a:t>Our dataset was obtained from Kaggle, a popular online community for data science and machine learning.</a:t>
            </a:r>
          </a:p>
          <a:p>
            <a:pPr marL="285750" indent="-285750">
              <a:buFont typeface="Courier New" panose="02070309020205020404" pitchFamily="49" charset="0"/>
              <a:buChar char="o"/>
            </a:pPr>
            <a:r>
              <a:rPr lang="en-US" dirty="0"/>
              <a:t>The dataset consists of 1,00,000 rows and 9 columns, making it a substantial dataset for a diabetes prediction.</a:t>
            </a:r>
          </a:p>
        </p:txBody>
      </p:sp>
      <p:sp>
        <p:nvSpPr>
          <p:cNvPr id="4" name="TextBox 3">
            <a:extLst>
              <a:ext uri="{FF2B5EF4-FFF2-40B4-BE49-F238E27FC236}">
                <a16:creationId xmlns:a16="http://schemas.microsoft.com/office/drawing/2014/main" id="{262DFD52-B24B-0F18-61BD-BA10F5154566}"/>
              </a:ext>
            </a:extLst>
          </p:cNvPr>
          <p:cNvSpPr txBox="1"/>
          <p:nvPr/>
        </p:nvSpPr>
        <p:spPr>
          <a:xfrm>
            <a:off x="785813" y="2442942"/>
            <a:ext cx="7154356" cy="2031325"/>
          </a:xfrm>
          <a:prstGeom prst="rect">
            <a:avLst/>
          </a:prstGeom>
          <a:noFill/>
        </p:spPr>
        <p:txBody>
          <a:bodyPr wrap="square" numCol="2" rtlCol="0">
            <a:spAutoFit/>
          </a:bodyPr>
          <a:lstStyle/>
          <a:p>
            <a:pPr marL="285750" lvl="1" indent="-285750">
              <a:buFont typeface="Courier New" panose="02070309020205020404" pitchFamily="49" charset="0"/>
              <a:buChar char="o"/>
            </a:pPr>
            <a:r>
              <a:rPr lang="en-US" dirty="0"/>
              <a:t>Features included:</a:t>
            </a:r>
          </a:p>
          <a:p>
            <a:pPr lvl="4"/>
            <a:r>
              <a:rPr lang="en-IN" dirty="0"/>
              <a:t>	</a:t>
            </a:r>
          </a:p>
          <a:p>
            <a:pPr lvl="4"/>
            <a:r>
              <a:rPr lang="en-IN" dirty="0"/>
              <a:t>	Gender</a:t>
            </a:r>
          </a:p>
          <a:p>
            <a:pPr lvl="4"/>
            <a:r>
              <a:rPr lang="en-IN" dirty="0"/>
              <a:t>	Age	</a:t>
            </a:r>
          </a:p>
          <a:p>
            <a:pPr lvl="4"/>
            <a:r>
              <a:rPr lang="en-IN" dirty="0"/>
              <a:t>	Hypertension</a:t>
            </a:r>
          </a:p>
          <a:p>
            <a:pPr lvl="4"/>
            <a:r>
              <a:rPr lang="en-IN" dirty="0"/>
              <a:t>	Heart Disease</a:t>
            </a:r>
          </a:p>
          <a:p>
            <a:pPr lvl="4"/>
            <a:r>
              <a:rPr lang="en-IN" dirty="0"/>
              <a:t>	Smoking History</a:t>
            </a:r>
          </a:p>
          <a:p>
            <a:pPr lvl="4"/>
            <a:r>
              <a:rPr lang="en-IN" dirty="0"/>
              <a:t>	</a:t>
            </a:r>
          </a:p>
          <a:p>
            <a:pPr lvl="4"/>
            <a:endParaRPr lang="en-IN" dirty="0"/>
          </a:p>
          <a:p>
            <a:pPr lvl="4"/>
            <a:r>
              <a:rPr lang="en-IN" dirty="0"/>
              <a:t>	</a:t>
            </a:r>
          </a:p>
          <a:p>
            <a:pPr lvl="4"/>
            <a:r>
              <a:rPr lang="en-IN" dirty="0"/>
              <a:t>	</a:t>
            </a:r>
          </a:p>
          <a:p>
            <a:pPr lvl="4"/>
            <a:r>
              <a:rPr lang="en-IN" dirty="0"/>
              <a:t>	BMI - (Body Mass Index)</a:t>
            </a:r>
          </a:p>
          <a:p>
            <a:pPr lvl="4"/>
            <a:r>
              <a:rPr lang="en-IN" dirty="0"/>
              <a:t>	HbA1c Level -</a:t>
            </a:r>
          </a:p>
          <a:p>
            <a:pPr lvl="4"/>
            <a:r>
              <a:rPr lang="en-IN" dirty="0"/>
              <a:t>	(Glycated Haemoglobin)</a:t>
            </a:r>
          </a:p>
          <a:p>
            <a:pPr lvl="4"/>
            <a:r>
              <a:rPr lang="en-IN" dirty="0"/>
              <a:t>	Blood Glucose Level</a:t>
            </a:r>
          </a:p>
          <a:p>
            <a:pPr lvl="4"/>
            <a:r>
              <a:rPr lang="en-IN" dirty="0"/>
              <a:t>	Diabetes</a:t>
            </a:r>
          </a:p>
          <a:p>
            <a:endParaRPr lang="en-IN" dirty="0"/>
          </a:p>
        </p:txBody>
      </p:sp>
      <p:sp>
        <p:nvSpPr>
          <p:cNvPr id="343" name="Google Shape;297;p39">
            <a:extLst>
              <a:ext uri="{FF2B5EF4-FFF2-40B4-BE49-F238E27FC236}">
                <a16:creationId xmlns:a16="http://schemas.microsoft.com/office/drawing/2014/main" id="{9BE1AF3A-8BC6-F338-ED5B-DFD09C79BF61}"/>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98;p39">
            <a:extLst>
              <a:ext uri="{FF2B5EF4-FFF2-40B4-BE49-F238E27FC236}">
                <a16:creationId xmlns:a16="http://schemas.microsoft.com/office/drawing/2014/main" id="{9985EB19-6D9F-773C-D02F-58C272442F84}"/>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482152" y="1322399"/>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Exploratory </a:t>
            </a:r>
            <a:br>
              <a:rPr lang="en" sz="4700" dirty="0"/>
            </a:br>
            <a:r>
              <a:rPr lang="en" sz="4700" dirty="0"/>
              <a:t>Data Analysis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482152" y="874635"/>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04</a:t>
            </a: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1103</Words>
  <Application>Microsoft Office PowerPoint</Application>
  <PresentationFormat>On-screen Show (16:9)</PresentationFormat>
  <Paragraphs>280</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Courier New</vt:lpstr>
      <vt:lpstr>Fira Sans Extra Condensed Medium</vt:lpstr>
      <vt:lpstr>Montserrat</vt:lpstr>
      <vt:lpstr>Management Consulting Toolkit by Slidesgo</vt:lpstr>
      <vt:lpstr>Diabetes Prediction   Using Machine Learning</vt:lpstr>
      <vt:lpstr>Table of Contents</vt:lpstr>
      <vt:lpstr>Introduction</vt:lpstr>
      <vt:lpstr>Introduction</vt:lpstr>
      <vt:lpstr>Problem Statement</vt:lpstr>
      <vt:lpstr>Problem Statement</vt:lpstr>
      <vt:lpstr>PowerPoint Presentation</vt:lpstr>
      <vt:lpstr>Dataset</vt:lpstr>
      <vt:lpstr>Exploratory  Data Analysis</vt:lpstr>
      <vt:lpstr>Exploratory Data Analysis</vt:lpstr>
      <vt:lpstr>Statistical Measures</vt:lpstr>
      <vt:lpstr>PowerPoint Presentation</vt:lpstr>
      <vt:lpstr>Distribution of Diabetes with Continuous Variables </vt:lpstr>
      <vt:lpstr>Correlation Plot </vt:lpstr>
      <vt:lpstr>Model Training and Evaluation</vt:lpstr>
      <vt:lpstr>Logistic Regression</vt:lpstr>
      <vt:lpstr>Support Vector Machine (SVM)</vt:lpstr>
      <vt:lpstr>Naive-Bayes </vt:lpstr>
      <vt:lpstr>PowerPoint Presentation</vt:lpstr>
      <vt:lpstr>Decision Tree</vt:lpstr>
      <vt:lpstr>Random Forest</vt:lpstr>
      <vt:lpstr>Model Selection</vt:lpstr>
      <vt:lpstr>PowerPoint Presentation</vt:lpstr>
      <vt:lpstr>PowerPoint Presentation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My Machine</dc:creator>
  <cp:lastModifiedBy>ramees639@gmail.com</cp:lastModifiedBy>
  <cp:revision>19</cp:revision>
  <dcterms:modified xsi:type="dcterms:W3CDTF">2023-08-03T13:54:58Z</dcterms:modified>
</cp:coreProperties>
</file>