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1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Table_top_view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065" y="365125"/>
            <a:ext cx="6579870" cy="595439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59880" y="3859530"/>
            <a:ext cx="97155" cy="11684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true">
            <a:off x="6708775" y="2703195"/>
            <a:ext cx="0" cy="1156335"/>
          </a:xfrm>
          <a:prstGeom prst="straightConnector1">
            <a:avLst/>
          </a:prstGeom>
          <a:ln w="28575" cmpd="sng">
            <a:solidFill>
              <a:srgbClr val="FF33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6"/>
          </p:cNvCxnSpPr>
          <p:nvPr/>
        </p:nvCxnSpPr>
        <p:spPr>
          <a:xfrm>
            <a:off x="6757035" y="3917950"/>
            <a:ext cx="135636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4"/>
          </p:cNvCxnSpPr>
          <p:nvPr/>
        </p:nvCxnSpPr>
        <p:spPr>
          <a:xfrm>
            <a:off x="6708775" y="3976370"/>
            <a:ext cx="0" cy="142811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true" flipV="true">
            <a:off x="5401945" y="3890645"/>
            <a:ext cx="1257935" cy="273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6968490" y="3762375"/>
            <a:ext cx="621030" cy="27559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p>
            <a:pPr algn="ctr"/>
            <a:r>
              <a:rPr lang="" altLang="en-US" sz="1200">
                <a:solidFill>
                  <a:schemeClr val="bg1"/>
                </a:solidFill>
              </a:rPr>
              <a:t>+ve X</a:t>
            </a:r>
            <a:endParaRPr lang="" altLang="en-US" sz="12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5785485" y="3766820"/>
            <a:ext cx="621030" cy="27559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p>
            <a:pPr algn="ctr"/>
            <a:r>
              <a:rPr lang="" altLang="en-US" sz="1200">
                <a:solidFill>
                  <a:schemeClr val="bg1"/>
                </a:solidFill>
              </a:rPr>
              <a:t>-</a:t>
            </a:r>
            <a:r>
              <a:rPr lang="en-US" altLang="en-US" sz="1200">
                <a:solidFill>
                  <a:schemeClr val="bg1"/>
                </a:solidFill>
              </a:rPr>
              <a:t>ve X</a:t>
            </a:r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6406515" y="3291205"/>
            <a:ext cx="621030" cy="2755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tx1"/>
                </a:solidFill>
              </a:rPr>
              <a:t>+ve </a:t>
            </a:r>
            <a:r>
              <a:rPr lang="" altLang="en-US" sz="1200">
                <a:solidFill>
                  <a:schemeClr val="tx1"/>
                </a:solidFill>
              </a:rPr>
              <a:t>Y</a:t>
            </a:r>
            <a:endParaRPr lang="" altLang="en-US" sz="1200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6397625" y="4384040"/>
            <a:ext cx="621030" cy="2755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" altLang="en-US" sz="1200">
                <a:solidFill>
                  <a:schemeClr val="tx1"/>
                </a:solidFill>
              </a:rPr>
              <a:t>-</a:t>
            </a:r>
            <a:r>
              <a:rPr lang="en-US" altLang="en-US" sz="1200">
                <a:solidFill>
                  <a:schemeClr val="tx1"/>
                </a:solidFill>
              </a:rPr>
              <a:t>ve Y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213860" y="2461260"/>
            <a:ext cx="370840" cy="30670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" altLang="en-US" sz="1400">
                <a:effectLst/>
              </a:rPr>
              <a:t>S3</a:t>
            </a:r>
            <a:endParaRPr lang="" altLang="en-US" sz="1400">
              <a:effectLst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4403090" y="4237355"/>
            <a:ext cx="370840" cy="30670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en-US" altLang="en-US" sz="1400">
                <a:effectLst/>
              </a:rPr>
              <a:t>S</a:t>
            </a:r>
            <a:r>
              <a:rPr lang="" altLang="en-US" sz="1400">
                <a:effectLst/>
              </a:rPr>
              <a:t>2</a:t>
            </a:r>
            <a:endParaRPr lang="" altLang="en-US" sz="1400">
              <a:effectLst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148070" y="5288915"/>
            <a:ext cx="370840" cy="30670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en-US" altLang="en-US" sz="1400">
                <a:effectLst/>
              </a:rPr>
              <a:t>S</a:t>
            </a:r>
            <a:r>
              <a:rPr lang="" altLang="en-US" sz="1400">
                <a:effectLst/>
              </a:rPr>
              <a:t>1</a:t>
            </a:r>
            <a:endParaRPr lang="" altLang="en-US" sz="1400">
              <a:effectLst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5765165" y="3199130"/>
            <a:ext cx="459105" cy="30670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p>
            <a:r>
              <a:rPr lang="" sz="1400">
                <a:effectLst/>
              </a:rPr>
              <a:t>Ur3</a:t>
            </a:r>
            <a:endParaRPr lang="" sz="1400">
              <a:effectLst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148070" y="1073785"/>
            <a:ext cx="370840" cy="30670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en-US" altLang="en-US" sz="1400">
                <a:effectLst/>
              </a:rPr>
              <a:t>S</a:t>
            </a:r>
            <a:r>
              <a:rPr lang="" altLang="en-US" sz="1400">
                <a:effectLst/>
              </a:rPr>
              <a:t>4</a:t>
            </a:r>
            <a:endParaRPr lang="" altLang="en-US" sz="140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cluster_table_fron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338455"/>
            <a:ext cx="9420225" cy="60388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923790" y="777875"/>
            <a:ext cx="97155" cy="116840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flipV="true">
            <a:off x="4972685" y="117475"/>
            <a:ext cx="0" cy="660400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4"/>
          </p:cNvCxnSpPr>
          <p:nvPr/>
        </p:nvCxnSpPr>
        <p:spPr>
          <a:xfrm>
            <a:off x="4972685" y="894715"/>
            <a:ext cx="0" cy="862330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4729480" y="401320"/>
            <a:ext cx="472440" cy="245110"/>
          </a:xfrm>
          <a:prstGeom prst="rect">
            <a:avLst/>
          </a:prstGeom>
          <a:solidFill>
            <a:srgbClr val="92D050"/>
          </a:solidFill>
          <a:ln w="12700" cmpd="sng">
            <a:solidFill>
              <a:srgbClr val="20202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" altLang="en-US" sz="1000"/>
              <a:t>Z+ve</a:t>
            </a:r>
            <a:endParaRPr lang="" altLang="en-US" sz="1000"/>
          </a:p>
        </p:txBody>
      </p:sp>
      <p:sp>
        <p:nvSpPr>
          <p:cNvPr id="10" name="Text Box 9"/>
          <p:cNvSpPr txBox="true"/>
          <p:nvPr/>
        </p:nvSpPr>
        <p:spPr>
          <a:xfrm>
            <a:off x="4736465" y="1284605"/>
            <a:ext cx="472440" cy="245110"/>
          </a:xfrm>
          <a:prstGeom prst="rect">
            <a:avLst/>
          </a:prstGeom>
          <a:solidFill>
            <a:srgbClr val="92D050"/>
          </a:solidFill>
          <a:ln w="12700" cmpd="sng">
            <a:solidFill>
              <a:srgbClr val="20202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en-US" sz="1000"/>
              <a:t>Z</a:t>
            </a:r>
            <a:r>
              <a:rPr lang="" altLang="en-US" sz="1000"/>
              <a:t>-</a:t>
            </a:r>
            <a:r>
              <a:rPr lang="en-US" altLang="en-US" sz="1000"/>
              <a:t>ve</a:t>
            </a:r>
            <a:endParaRPr lang="en-US" altLang="en-US" sz="10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744595" y="833120"/>
            <a:ext cx="5419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31915" y="832485"/>
            <a:ext cx="10795" cy="2730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6547485" y="847725"/>
            <a:ext cx="558165" cy="21399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pPr algn="ctr"/>
            <a:r>
              <a:rPr lang="" altLang="en-US" sz="800"/>
              <a:t>63..8mm</a:t>
            </a:r>
            <a:endParaRPr lang="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hoice_panel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555" y="60325"/>
            <a:ext cx="2932430" cy="6548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8855" y="381000"/>
            <a:ext cx="2543175" cy="97790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 sz="120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7585" y="1400175"/>
            <a:ext cx="2543175" cy="4403725"/>
          </a:xfrm>
          <a:prstGeom prst="rect">
            <a:avLst/>
          </a:prstGeom>
          <a:noFill/>
          <a:ln w="28575" cmpd="sng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 sz="120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585" y="5804535"/>
            <a:ext cx="2543175" cy="630555"/>
          </a:xfrm>
          <a:prstGeom prst="rect">
            <a:avLst/>
          </a:prstGeom>
          <a:noFill/>
          <a:ln w="28575" cmpd="sng">
            <a:solidFill>
              <a:srgbClr val="FF8D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450" y="617855"/>
            <a:ext cx="809625" cy="252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chemeClr val="tx1"/>
                </a:solidFill>
              </a:rPr>
              <a:t>Selection</a:t>
            </a:r>
            <a:endParaRPr lang="" altLang="en-US" sz="12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8" idx="3"/>
          </p:cNvCxnSpPr>
          <p:nvPr/>
        </p:nvCxnSpPr>
        <p:spPr>
          <a:xfrm flipH="true" flipV="true">
            <a:off x="1880235" y="744220"/>
            <a:ext cx="398780" cy="12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06475" y="3263265"/>
            <a:ext cx="914400" cy="661035"/>
          </a:xfrm>
          <a:prstGeom prst="rect">
            <a:avLst/>
          </a:prstGeom>
          <a:noFill/>
          <a:ln w="1270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chemeClr val="tx1"/>
                </a:solidFill>
              </a:rPr>
              <a:t>General Parameters</a:t>
            </a:r>
            <a:endParaRPr lang="" altLang="en-US" sz="12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1"/>
            <a:endCxn id="10" idx="3"/>
          </p:cNvCxnSpPr>
          <p:nvPr/>
        </p:nvCxnSpPr>
        <p:spPr>
          <a:xfrm flipH="true" flipV="true">
            <a:off x="1931035" y="3594100"/>
            <a:ext cx="346710" cy="825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0450" y="5804535"/>
            <a:ext cx="914400" cy="661035"/>
          </a:xfrm>
          <a:prstGeom prst="rect">
            <a:avLst/>
          </a:prstGeom>
          <a:noFill/>
          <a:ln w="127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chemeClr val="tx1"/>
                </a:solidFill>
              </a:rPr>
              <a:t>Path selection</a:t>
            </a:r>
            <a:endParaRPr lang="" altLang="en-US" sz="12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1"/>
            <a:endCxn id="12" idx="3"/>
          </p:cNvCxnSpPr>
          <p:nvPr/>
        </p:nvCxnSpPr>
        <p:spPr>
          <a:xfrm flipH="true">
            <a:off x="1985010" y="6120130"/>
            <a:ext cx="292735" cy="15240"/>
          </a:xfrm>
          <a:prstGeom prst="straightConnector1">
            <a:avLst/>
          </a:prstGeom>
          <a:ln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08495" y="302260"/>
            <a:ext cx="3132455" cy="88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>
                <a:solidFill>
                  <a:schemeClr val="tx1"/>
                </a:solidFill>
              </a:rPr>
              <a:t>Enables the user to select the station to calibrate and also to select the component to calibrate</a:t>
            </a:r>
            <a:endParaRPr lang="" altLang="en-US" sz="1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 flipV="true">
            <a:off x="4822190" y="744220"/>
            <a:ext cx="2196465" cy="12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08495" y="2710815"/>
            <a:ext cx="3132455" cy="8832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>
                <a:solidFill>
                  <a:schemeClr val="tx1"/>
                </a:solidFill>
              </a:rPr>
              <a:t>Displays the default general robot parameter values that gets transferred to the cal files</a:t>
            </a:r>
            <a:endParaRPr lang="" altLang="en-US" sz="14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3"/>
            <a:endCxn id="18" idx="1"/>
          </p:cNvCxnSpPr>
          <p:nvPr/>
        </p:nvCxnSpPr>
        <p:spPr>
          <a:xfrm flipV="true">
            <a:off x="4820920" y="3152775"/>
            <a:ext cx="2197735" cy="44958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18680" y="5551805"/>
            <a:ext cx="3132455" cy="883285"/>
          </a:xfrm>
          <a:prstGeom prst="rect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</a:rPr>
              <a:t>Displays the default general robot parameter values that gets transferred to the cal files</a:t>
            </a:r>
            <a:endParaRPr lang="en-US" altLang="en-US" sz="14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7" idx="3"/>
            <a:endCxn id="20" idx="1"/>
          </p:cNvCxnSpPr>
          <p:nvPr/>
        </p:nvCxnSpPr>
        <p:spPr>
          <a:xfrm flipV="true">
            <a:off x="4820920" y="5993765"/>
            <a:ext cx="2407920" cy="126365"/>
          </a:xfrm>
          <a:prstGeom prst="straightConnector1">
            <a:avLst/>
          </a:prstGeom>
          <a:ln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Picture 21" descr="Table_top_view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553720"/>
            <a:ext cx="5621655" cy="50876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15105" y="3073400"/>
            <a:ext cx="269240" cy="548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>
                <a:solidFill>
                  <a:schemeClr val="tx1"/>
                </a:solidFill>
              </a:rPr>
              <a:t>B2</a:t>
            </a:r>
            <a:endParaRPr lang="" altLang="en-US" sz="1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4945" y="2497455"/>
            <a:ext cx="281305" cy="531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>
                <a:solidFill>
                  <a:schemeClr val="tx1"/>
                </a:solidFill>
              </a:rPr>
              <a:t>B3</a:t>
            </a:r>
            <a:endParaRPr lang="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5945" y="2475865"/>
            <a:ext cx="281305" cy="542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>
                <a:solidFill>
                  <a:schemeClr val="tx1"/>
                </a:solidFill>
              </a:rPr>
              <a:t>B4</a:t>
            </a:r>
            <a:endParaRPr lang="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5945" y="3072765"/>
            <a:ext cx="281305" cy="538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>
                <a:solidFill>
                  <a:schemeClr val="tx1"/>
                </a:solidFill>
              </a:rPr>
              <a:t>B1</a:t>
            </a:r>
            <a:endParaRPr lang="" altLang="en-US" sz="1600">
              <a:solidFill>
                <a:schemeClr val="tx1"/>
              </a:solidFill>
            </a:endParaRPr>
          </a:p>
        </p:txBody>
      </p:sp>
      <p:pic>
        <p:nvPicPr>
          <p:cNvPr id="8" name="Picture 7" descr="pick_basket_on _table"/>
          <p:cNvPicPr>
            <a:picLocks noChangeAspect="true"/>
          </p:cNvPicPr>
          <p:nvPr/>
        </p:nvPicPr>
        <p:blipFill>
          <a:blip r:embed="rId2"/>
          <a:srcRect l="17966" t="110" r="11401" b="7067"/>
          <a:stretch>
            <a:fillRect/>
          </a:stretch>
        </p:blipFill>
        <p:spPr>
          <a:xfrm>
            <a:off x="7924165" y="789940"/>
            <a:ext cx="3060700" cy="427863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</p:cNvCxnSpPr>
          <p:nvPr/>
        </p:nvCxnSpPr>
        <p:spPr>
          <a:xfrm flipV="true">
            <a:off x="4284345" y="2356485"/>
            <a:ext cx="4396740" cy="99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alf Frame 9"/>
          <p:cNvSpPr/>
          <p:nvPr/>
        </p:nvSpPr>
        <p:spPr>
          <a:xfrm>
            <a:off x="8681085" y="1588770"/>
            <a:ext cx="210185" cy="241935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16200000">
            <a:off x="8681085" y="4342130"/>
            <a:ext cx="210185" cy="241935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 rot="10800000">
            <a:off x="10162540" y="4331970"/>
            <a:ext cx="210185" cy="241935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5400000">
            <a:off x="10162540" y="1588770"/>
            <a:ext cx="210185" cy="241935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54720" y="1463040"/>
            <a:ext cx="399415" cy="40957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67925" y="1421130"/>
            <a:ext cx="399415" cy="40957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067925" y="4258310"/>
            <a:ext cx="399415" cy="40957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54720" y="4284345"/>
            <a:ext cx="399415" cy="40957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true"/>
          <p:nvPr/>
        </p:nvSpPr>
        <p:spPr>
          <a:xfrm>
            <a:off x="11130280" y="2429510"/>
            <a:ext cx="956310" cy="73723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" altLang="en-US" sz="1400"/>
              <a:t>Fiducial markings POSE</a:t>
            </a:r>
            <a:endParaRPr lang="" altLang="en-US" sz="1400"/>
          </a:p>
        </p:txBody>
      </p:sp>
      <p:cxnSp>
        <p:nvCxnSpPr>
          <p:cNvPr id="20" name="Straight Arrow Connector 19"/>
          <p:cNvCxnSpPr>
            <a:stCxn id="15" idx="6"/>
            <a:endCxn id="19" idx="0"/>
          </p:cNvCxnSpPr>
          <p:nvPr/>
        </p:nvCxnSpPr>
        <p:spPr>
          <a:xfrm>
            <a:off x="10467340" y="1626235"/>
            <a:ext cx="1141095" cy="803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  <a:endCxn id="19" idx="1"/>
          </p:cNvCxnSpPr>
          <p:nvPr/>
        </p:nvCxnSpPr>
        <p:spPr>
          <a:xfrm>
            <a:off x="8895715" y="1812925"/>
            <a:ext cx="2234565" cy="985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  <a:endCxn id="19" idx="1"/>
          </p:cNvCxnSpPr>
          <p:nvPr/>
        </p:nvCxnSpPr>
        <p:spPr>
          <a:xfrm flipV="true">
            <a:off x="8954135" y="2798445"/>
            <a:ext cx="2176145" cy="1691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7"/>
            <a:endCxn id="19" idx="2"/>
          </p:cNvCxnSpPr>
          <p:nvPr/>
        </p:nvCxnSpPr>
        <p:spPr>
          <a:xfrm flipV="true">
            <a:off x="10408920" y="3166745"/>
            <a:ext cx="1199515" cy="1151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078720" y="1231265"/>
            <a:ext cx="410210" cy="147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</a:rPr>
              <a:t>D0</a:t>
            </a:r>
            <a:endParaRPr lang="" altLang="en-US" sz="10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43925" y="1273810"/>
            <a:ext cx="410210" cy="147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</a:rPr>
              <a:t>A</a:t>
            </a:r>
            <a:r>
              <a:rPr lang="en-US" altLang="en-US" sz="1000">
                <a:solidFill>
                  <a:schemeClr val="tx1"/>
                </a:solidFill>
              </a:rPr>
              <a:t>0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3925" y="4685665"/>
            <a:ext cx="410210" cy="147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A</a:t>
            </a:r>
            <a:r>
              <a:rPr lang="" altLang="en-US" sz="1000">
                <a:solidFill>
                  <a:schemeClr val="tx1"/>
                </a:solidFill>
              </a:rPr>
              <a:t>1</a:t>
            </a:r>
            <a:endParaRPr lang="" altLang="en-US" sz="10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57130" y="4667885"/>
            <a:ext cx="410210" cy="147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</a:rPr>
              <a:t>D1</a:t>
            </a:r>
            <a:endParaRPr lang="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Picture 24" descr="pick_basket_on _table"/>
          <p:cNvPicPr>
            <a:picLocks noChangeAspect="true"/>
          </p:cNvPicPr>
          <p:nvPr/>
        </p:nvPicPr>
        <p:blipFill>
          <a:blip r:embed="rId1"/>
          <a:srcRect l="21954" t="4008" r="11024" b="6256"/>
          <a:stretch>
            <a:fillRect/>
          </a:stretch>
        </p:blipFill>
        <p:spPr>
          <a:xfrm>
            <a:off x="1742440" y="485775"/>
            <a:ext cx="3594100" cy="5118735"/>
          </a:xfrm>
          <a:prstGeom prst="rect">
            <a:avLst/>
          </a:prstGeom>
        </p:spPr>
      </p:pic>
      <p:sp>
        <p:nvSpPr>
          <p:cNvPr id="10" name="Half Frame 9"/>
          <p:cNvSpPr/>
          <p:nvPr/>
        </p:nvSpPr>
        <p:spPr>
          <a:xfrm>
            <a:off x="2419350" y="1231900"/>
            <a:ext cx="210185" cy="241935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16200000">
            <a:off x="2429510" y="4696460"/>
            <a:ext cx="210185" cy="241935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 rot="10800000">
            <a:off x="4317365" y="4686300"/>
            <a:ext cx="210185" cy="241935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5400000">
            <a:off x="4307205" y="1231900"/>
            <a:ext cx="210185" cy="241935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258945" y="2072640"/>
            <a:ext cx="273050" cy="325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gap_between_pegs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60" y="534670"/>
            <a:ext cx="3002280" cy="207962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</p:pic>
      <p:cxnSp>
        <p:nvCxnSpPr>
          <p:cNvPr id="6" name="Straight Arrow Connector 5"/>
          <p:cNvCxnSpPr>
            <a:stCxn id="4" idx="6"/>
            <a:endCxn id="5" idx="1"/>
          </p:cNvCxnSpPr>
          <p:nvPr/>
        </p:nvCxnSpPr>
        <p:spPr>
          <a:xfrm flipV="true">
            <a:off x="4531995" y="1574800"/>
            <a:ext cx="1980565" cy="661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lot_gap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0" y="2733675"/>
            <a:ext cx="2811780" cy="1390650"/>
          </a:xfrm>
          <a:prstGeom prst="rect">
            <a:avLst/>
          </a:prstGeom>
          <a:ln w="28575" cmpd="sng">
            <a:solidFill>
              <a:srgbClr val="FF3300"/>
            </a:solidFill>
            <a:prstDash val="solid"/>
          </a:ln>
        </p:spPr>
      </p:pic>
      <p:cxnSp>
        <p:nvCxnSpPr>
          <p:cNvPr id="8" name="Straight Arrow Connector 7"/>
          <p:cNvCxnSpPr>
            <a:stCxn id="4" idx="5"/>
            <a:endCxn id="7" idx="1"/>
          </p:cNvCxnSpPr>
          <p:nvPr/>
        </p:nvCxnSpPr>
        <p:spPr>
          <a:xfrm>
            <a:off x="4502150" y="2350770"/>
            <a:ext cx="2152650" cy="1078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7811135" y="1405890"/>
            <a:ext cx="69405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900"/>
              <a:t>distance between two slot walls</a:t>
            </a:r>
            <a:endParaRPr lang="" altLang="en-US" sz="900"/>
          </a:p>
        </p:txBody>
      </p:sp>
      <p:sp>
        <p:nvSpPr>
          <p:cNvPr id="14" name="Text Box 13"/>
          <p:cNvSpPr txBox="true"/>
          <p:nvPr/>
        </p:nvSpPr>
        <p:spPr>
          <a:xfrm>
            <a:off x="8462645" y="3429000"/>
            <a:ext cx="6940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900"/>
              <a:t>Slide slot gap</a:t>
            </a:r>
            <a:endParaRPr lang="" altLang="en-US" sz="900"/>
          </a:p>
        </p:txBody>
      </p:sp>
      <p:sp>
        <p:nvSpPr>
          <p:cNvPr id="19" name="Oval 18"/>
          <p:cNvSpPr/>
          <p:nvPr/>
        </p:nvSpPr>
        <p:spPr>
          <a:xfrm>
            <a:off x="4418330" y="4124325"/>
            <a:ext cx="172085" cy="325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wall_thickness"/>
          <p:cNvPicPr>
            <a:picLocks noChangeAspect="true"/>
          </p:cNvPicPr>
          <p:nvPr/>
        </p:nvPicPr>
        <p:blipFill>
          <a:blip r:embed="rId4"/>
          <a:srcRect l="28736" t="19756" r="16308" b="33351"/>
          <a:stretch>
            <a:fillRect/>
          </a:stretch>
        </p:blipFill>
        <p:spPr>
          <a:xfrm>
            <a:off x="6616065" y="4286885"/>
            <a:ext cx="3550920" cy="208153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</p:pic>
      <p:cxnSp>
        <p:nvCxnSpPr>
          <p:cNvPr id="21" name="Straight Arrow Connector 20"/>
          <p:cNvCxnSpPr>
            <a:stCxn id="19" idx="6"/>
            <a:endCxn id="20" idx="1"/>
          </p:cNvCxnSpPr>
          <p:nvPr/>
        </p:nvCxnSpPr>
        <p:spPr>
          <a:xfrm>
            <a:off x="4590415" y="4287520"/>
            <a:ext cx="2025650" cy="1040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>
            <a:off x="8115935" y="5604510"/>
            <a:ext cx="694055" cy="506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900"/>
              <a:t>External wall thickness</a:t>
            </a:r>
            <a:endParaRPr lang="" altLang="en-US" sz="900"/>
          </a:p>
        </p:txBody>
      </p:sp>
      <p:sp>
        <p:nvSpPr>
          <p:cNvPr id="23" name="Text Box 22"/>
          <p:cNvSpPr txBox="true"/>
          <p:nvPr/>
        </p:nvSpPr>
        <p:spPr>
          <a:xfrm>
            <a:off x="8209915" y="3168650"/>
            <a:ext cx="777240" cy="229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900" b="1"/>
              <a:t>2.5 mm</a:t>
            </a:r>
            <a:endParaRPr lang="" altLang="en-US" sz="900" b="1"/>
          </a:p>
        </p:txBody>
      </p:sp>
      <p:sp>
        <p:nvSpPr>
          <p:cNvPr id="24" name="Text Box 23"/>
          <p:cNvSpPr txBox="true"/>
          <p:nvPr/>
        </p:nvSpPr>
        <p:spPr>
          <a:xfrm>
            <a:off x="8966835" y="4928235"/>
            <a:ext cx="777240" cy="229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900" b="1"/>
              <a:t>4</a:t>
            </a:r>
            <a:r>
              <a:rPr lang="en-US" altLang="en-US" sz="900" b="1"/>
              <a:t> mm</a:t>
            </a:r>
            <a:endParaRPr lang="en-US" altLang="en-US" sz="900" b="1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86255" y="1242695"/>
            <a:ext cx="2785110" cy="0"/>
          </a:xfrm>
          <a:prstGeom prst="line">
            <a:avLst/>
          </a:prstGeom>
          <a:ln w="28575" cmpd="sng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42440" y="4922520"/>
            <a:ext cx="2785110" cy="0"/>
          </a:xfrm>
          <a:prstGeom prst="line">
            <a:avLst/>
          </a:prstGeom>
          <a:ln w="28575" cmpd="sng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12620" y="1275080"/>
            <a:ext cx="0" cy="3647440"/>
          </a:xfrm>
          <a:prstGeom prst="straightConnector1">
            <a:avLst/>
          </a:prstGeom>
          <a:ln>
            <a:solidFill>
              <a:srgbClr val="FF8D4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true"/>
          <p:nvPr/>
        </p:nvSpPr>
        <p:spPr>
          <a:xfrm>
            <a:off x="1753870" y="2902585"/>
            <a:ext cx="657860" cy="229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 sz="900" b="1"/>
              <a:t>222.5mm</a:t>
            </a:r>
            <a:endParaRPr lang="" altLang="en-US" sz="900" b="1"/>
          </a:p>
        </p:txBody>
      </p:sp>
      <p:cxnSp>
        <p:nvCxnSpPr>
          <p:cNvPr id="30" name="Straight Connector 29"/>
          <p:cNvCxnSpPr/>
          <p:nvPr/>
        </p:nvCxnSpPr>
        <p:spPr>
          <a:xfrm>
            <a:off x="2406650" y="716280"/>
            <a:ext cx="0" cy="4603750"/>
          </a:xfrm>
          <a:prstGeom prst="line">
            <a:avLst/>
          </a:prstGeom>
          <a:ln w="31750" cmpd="sng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1365" y="742950"/>
            <a:ext cx="0" cy="4603750"/>
          </a:xfrm>
          <a:prstGeom prst="line">
            <a:avLst/>
          </a:prstGeom>
          <a:ln w="31750" cmpd="sng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37765" y="1000125"/>
            <a:ext cx="2144395" cy="0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true"/>
          <p:nvPr/>
        </p:nvSpPr>
        <p:spPr>
          <a:xfrm>
            <a:off x="3210560" y="885190"/>
            <a:ext cx="657860" cy="229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 sz="900" b="1"/>
              <a:t>127</a:t>
            </a:r>
            <a:r>
              <a:rPr lang="en-US" altLang="en-US" sz="900" b="1"/>
              <a:t>mm</a:t>
            </a:r>
            <a:endParaRPr lang="en-US" altLang="en-US" sz="900" b="1"/>
          </a:p>
        </p:txBody>
      </p:sp>
      <p:sp>
        <p:nvSpPr>
          <p:cNvPr id="34" name="Text Box 33"/>
          <p:cNvSpPr txBox="true"/>
          <p:nvPr/>
        </p:nvSpPr>
        <p:spPr>
          <a:xfrm>
            <a:off x="8262620" y="1075690"/>
            <a:ext cx="777240" cy="229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900" b="1"/>
              <a:t>7</a:t>
            </a:r>
            <a:r>
              <a:rPr lang="en-US" altLang="en-US" sz="900" b="1"/>
              <a:t> mm</a:t>
            </a:r>
            <a:endParaRPr lang="en-US" altLang="en-US" sz="9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Presentation</Application>
  <PresentationFormat>宽屏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Droid Sans Fallback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adminspin</dc:creator>
  <cp:lastModifiedBy>adminspin</cp:lastModifiedBy>
  <cp:revision>7</cp:revision>
  <dcterms:created xsi:type="dcterms:W3CDTF">2021-07-12T13:22:37Z</dcterms:created>
  <dcterms:modified xsi:type="dcterms:W3CDTF">2021-07-12T13:22:37Z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