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8"/>
  </p:notesMasterIdLst>
  <p:sldIdLst>
    <p:sldId id="292" r:id="rId6"/>
    <p:sldId id="1282" r:id="rId7"/>
    <p:sldId id="1290" r:id="rId8"/>
    <p:sldId id="1291" r:id="rId9"/>
    <p:sldId id="1292" r:id="rId10"/>
    <p:sldId id="1293" r:id="rId11"/>
    <p:sldId id="1294" r:id="rId12"/>
    <p:sldId id="1296" r:id="rId13"/>
    <p:sldId id="1297" r:id="rId14"/>
    <p:sldId id="1298" r:id="rId15"/>
    <p:sldId id="1295" r:id="rId16"/>
    <p:sldId id="125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1848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15498" y="0"/>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219934" y="983057"/>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89183" y="2453126"/>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218705" y="3931116"/>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326847" y="4131285"/>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207099" y="4131286"/>
            <a:ext cx="1644951" cy="276999"/>
          </a:xfrm>
          <a:prstGeom prst="rect">
            <a:avLst/>
          </a:prstGeom>
          <a:noFill/>
        </p:spPr>
        <p:txBody>
          <a:bodyPr wrap="square" rtlCol="0" anchor="ctr">
            <a:spAutoFit/>
          </a:bodyPr>
          <a:lstStyle/>
          <a:p>
            <a:r>
              <a:rPr lang="en-US" sz="1200" dirty="0">
                <a:solidFill>
                  <a:srgbClr val="161D23"/>
                </a:solidFill>
              </a:rPr>
              <a:t>SK RAMEEZ RAJA </a:t>
            </a:r>
          </a:p>
        </p:txBody>
      </p:sp>
      <p:sp>
        <p:nvSpPr>
          <p:cNvPr id="26" name="TextBox 25">
            <a:extLst>
              <a:ext uri="{FF2B5EF4-FFF2-40B4-BE49-F238E27FC236}">
                <a16:creationId xmlns:a16="http://schemas.microsoft.com/office/drawing/2014/main" id="{1B3A60C8-4356-D37F-0DDF-A39B87F184C1}"/>
              </a:ext>
            </a:extLst>
          </p:cNvPr>
          <p:cNvSpPr txBox="1"/>
          <p:nvPr/>
        </p:nvSpPr>
        <p:spPr>
          <a:xfrm>
            <a:off x="218705" y="4465385"/>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207099" y="4665555"/>
            <a:ext cx="2550969" cy="276999"/>
          </a:xfrm>
          <a:prstGeom prst="rect">
            <a:avLst/>
          </a:prstGeom>
          <a:noFill/>
        </p:spPr>
        <p:txBody>
          <a:bodyPr wrap="square" rtlCol="0" anchor="ctr">
            <a:spAutoFit/>
          </a:bodyPr>
          <a:lstStyle/>
          <a:p>
            <a:r>
              <a:rPr lang="en-US" sz="1200" dirty="0">
                <a:solidFill>
                  <a:srgbClr val="161D23"/>
                </a:solidFill>
              </a:rPr>
              <a:t>STU678caa17763371737271831</a:t>
            </a:r>
          </a:p>
        </p:txBody>
      </p:sp>
      <p:sp>
        <p:nvSpPr>
          <p:cNvPr id="28" name="TextBox 27">
            <a:extLst>
              <a:ext uri="{FF2B5EF4-FFF2-40B4-BE49-F238E27FC236}">
                <a16:creationId xmlns:a16="http://schemas.microsoft.com/office/drawing/2014/main" id="{84E78094-5E7B-659F-FF09-871190F3DD5A}"/>
              </a:ext>
            </a:extLst>
          </p:cNvPr>
          <p:cNvSpPr txBox="1"/>
          <p:nvPr/>
        </p:nvSpPr>
        <p:spPr>
          <a:xfrm>
            <a:off x="5345487" y="4328038"/>
            <a:ext cx="2394278" cy="646331"/>
          </a:xfrm>
          <a:prstGeom prst="rect">
            <a:avLst/>
          </a:prstGeom>
          <a:noFill/>
        </p:spPr>
        <p:txBody>
          <a:bodyPr wrap="square" rtlCol="0" anchor="ctr">
            <a:spAutoFit/>
          </a:bodyPr>
          <a:lstStyle/>
          <a:p>
            <a:r>
              <a:rPr lang="en-US" sz="1200" dirty="0">
                <a:solidFill>
                  <a:srgbClr val="161D23"/>
                </a:solidFill>
              </a:rPr>
              <a:t>GOVERNMENT COLLEGE OF ENGINEERING &amp; TEXTILE TECHNOLOGY,SERAMPORE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3B7F6AB1-00E0-C56D-4BC6-78BBB15ACC7E}"/>
              </a:ext>
            </a:extLst>
          </p:cNvPr>
          <p:cNvSpPr/>
          <p:nvPr/>
        </p:nvSpPr>
        <p:spPr>
          <a:xfrm>
            <a:off x="1456841" y="116777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6EA7EE8F-D613-AC4C-C426-DF1444EF7B55}"/>
              </a:ext>
            </a:extLst>
          </p:cNvPr>
          <p:cNvPicPr>
            <a:picLocks noChangeAspect="1"/>
          </p:cNvPicPr>
          <p:nvPr/>
        </p:nvPicPr>
        <p:blipFill>
          <a:blip r:embed="rId3"/>
          <a:stretch>
            <a:fillRect/>
          </a:stretch>
        </p:blipFill>
        <p:spPr>
          <a:xfrm>
            <a:off x="1259111" y="1167779"/>
            <a:ext cx="6943493" cy="3483567"/>
          </a:xfrm>
          <a:prstGeom prst="rect">
            <a:avLst/>
          </a:prstGeom>
        </p:spPr>
      </p:pic>
    </p:spTree>
    <p:extLst>
      <p:ext uri="{BB962C8B-B14F-4D97-AF65-F5344CB8AC3E}">
        <p14:creationId xmlns:p14="http://schemas.microsoft.com/office/powerpoint/2010/main" val="416885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26997" y="963910"/>
            <a:ext cx="5277627" cy="3924151"/>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sz="1100" dirty="0">
                <a:latin typeface="+mn-lt"/>
              </a:rPr>
              <a:t>Scalability: The stack supports easy scaling for future features like real-time order tracking and payment integration.</a:t>
            </a:r>
          </a:p>
          <a:p>
            <a:pPr marL="173736" indent="-173736">
              <a:spcAft>
                <a:spcPts val="800"/>
              </a:spcAft>
              <a:buFont typeface="Arial" panose="020B0604020202020204" pitchFamily="34" charset="0"/>
              <a:buChar char="•"/>
            </a:pPr>
            <a:r>
              <a:rPr lang="en-US" sz="1100" dirty="0">
                <a:latin typeface="+mn-lt"/>
              </a:rPr>
              <a:t>Full-Stack Efficiency: Using JavaScript across the entire stack streamlines development, reduces context switching, and allows for code reuse.</a:t>
            </a:r>
          </a:p>
          <a:p>
            <a:pPr marL="173736" indent="-173736">
              <a:spcAft>
                <a:spcPts val="800"/>
              </a:spcAft>
              <a:buFont typeface="Arial" panose="020B0604020202020204" pitchFamily="34" charset="0"/>
              <a:buChar char="•"/>
            </a:pPr>
            <a:r>
              <a:rPr lang="en-US" sz="1100" dirty="0">
                <a:latin typeface="+mn-lt"/>
              </a:rPr>
              <a:t>Rich User Experience: </a:t>
            </a:r>
            <a:r>
              <a:rPr lang="en-US" sz="1100" dirty="0" err="1">
                <a:latin typeface="+mn-lt"/>
              </a:rPr>
              <a:t>React's</a:t>
            </a:r>
            <a:r>
              <a:rPr lang="en-US" sz="1100" dirty="0">
                <a:latin typeface="+mn-lt"/>
              </a:rPr>
              <a:t> dynamic rendering capabilities enable a seamless and engaging user interface, crucial for a platform focused on visual appeal and intuitive navigation.</a:t>
            </a:r>
          </a:p>
          <a:p>
            <a:pPr marL="173736" indent="-173736">
              <a:spcAft>
                <a:spcPts val="800"/>
              </a:spcAft>
              <a:buFont typeface="Arial" panose="020B0604020202020204" pitchFamily="34" charset="0"/>
              <a:buChar char="•"/>
            </a:pPr>
            <a:r>
              <a:rPr lang="en-US" sz="1100" dirty="0">
                <a:latin typeface="+mn-lt"/>
              </a:rPr>
              <a:t>Data Management and API Development: Express.js and Node.js provide a powerful backend for managing restaurant data, user authentication, order processing, and API development, ensuring secure and efficient data handling.</a:t>
            </a:r>
          </a:p>
          <a:p>
            <a:pPr marL="173736" indent="-173736">
              <a:spcAft>
                <a:spcPts val="800"/>
              </a:spcAft>
              <a:buFont typeface="Arial" panose="020B0604020202020204" pitchFamily="34" charset="0"/>
              <a:buChar char="•"/>
            </a:pPr>
            <a:r>
              <a:rPr lang="en-US" sz="1100" dirty="0">
                <a:latin typeface="+mn-lt"/>
              </a:rPr>
              <a:t>Feature-Rich Functionality: The MERN stack facilitates the implementation of essential features like location-based searches, real-time updates, secure payment gateways, and user review systems, creating a complete food delivery experience.</a:t>
            </a:r>
          </a:p>
          <a:p>
            <a:pPr marL="173736" indent="-173736">
              <a:spcAft>
                <a:spcPts val="800"/>
              </a:spcAft>
              <a:buFont typeface="Arial" panose="020B0604020202020204" pitchFamily="34" charset="0"/>
              <a:buChar char="•"/>
            </a:pPr>
            <a:r>
              <a:rPr lang="en-US" sz="1100" dirty="0">
                <a:latin typeface="+mn-lt"/>
              </a:rPr>
              <a:t>Modern Web Development: MERN aligns with modern web development practices, leveraging technologies that are widely adopted and supported by a strong community.</a:t>
            </a:r>
          </a:p>
          <a:p>
            <a:pPr marL="173736" indent="-173736">
              <a:spcAft>
                <a:spcPts val="800"/>
              </a:spcAft>
              <a:buFont typeface="Arial" panose="020B0604020202020204" pitchFamily="34" charset="0"/>
              <a:buChar char="•"/>
            </a:pPr>
            <a:r>
              <a:rPr lang="en-US" sz="1100" dirty="0">
                <a:latin typeface="+mn-lt"/>
              </a:rPr>
              <a:t>Cost Effectiveness: MERN stack's open source nature reduces development cost.</a:t>
            </a: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5501268" y="1398625"/>
            <a:ext cx="3400829" cy="2893338"/>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323429"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b="1" dirty="0">
                  <a:latin typeface="+mj-lt"/>
                </a:rPr>
                <a:t>FULL STACK WEB DEVELOPMENT WITH MERN(ZOMATO CLONE) </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35884" y="1338243"/>
            <a:ext cx="7719937" cy="3323608"/>
            <a:chOff x="712031" y="1234880"/>
            <a:chExt cx="771993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IN" dirty="0">
                    <a:solidFill>
                      <a:schemeClr val="tx1">
                        <a:lumMod val="85000"/>
                        <a:lumOff val="15000"/>
                      </a:schemeClr>
                    </a:solidFill>
                  </a:rPr>
                  <a:t>User-Centric Food Delivery Platform</a:t>
                </a:r>
                <a:endParaRPr lang="en-US" sz="1400" dirty="0">
                  <a:solidFill>
                    <a:schemeClr val="tx1">
                      <a:lumMod val="85000"/>
                      <a:lumOff val="15000"/>
                    </a:schemeClr>
                  </a:solidFill>
                  <a:latin typeface="+mj-lt"/>
                  <a:cs typeface="Times New Roman" panose="02020603050405020304" pitchFamily="18" charset="0"/>
                </a:endParaRP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IN" dirty="0">
                    <a:solidFill>
                      <a:schemeClr val="tx1">
                        <a:lumMod val="85000"/>
                        <a:lumOff val="15000"/>
                      </a:schemeClr>
                    </a:solidFill>
                  </a:rPr>
                  <a:t>Scalable Food Ordering Application</a:t>
                </a:r>
                <a:endParaRPr lang="en-US" sz="1400" dirty="0">
                  <a:solidFill>
                    <a:schemeClr val="tx1">
                      <a:lumMod val="85000"/>
                      <a:lumOff val="15000"/>
                    </a:schemeClr>
                  </a:solidFill>
                  <a:latin typeface="+mj-lt"/>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dirty="0">
                    <a:solidFill>
                      <a:schemeClr val="tx1">
                        <a:lumMod val="85000"/>
                        <a:lumOff val="15000"/>
                      </a:schemeClr>
                    </a:solidFill>
                  </a:rPr>
                  <a:t>Modern Restaurant Management and Food Delivery</a:t>
                </a:r>
                <a:endParaRPr lang="en-US" sz="1400" dirty="0">
                  <a:solidFill>
                    <a:schemeClr val="tx1">
                      <a:lumMod val="85000"/>
                      <a:lumOff val="15000"/>
                    </a:schemeClr>
                  </a:solidFill>
                  <a:latin typeface="+mj-lt"/>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dirty="0">
                    <a:solidFill>
                      <a:schemeClr val="tx1">
                        <a:lumMod val="85000"/>
                        <a:lumOff val="15000"/>
                      </a:schemeClr>
                    </a:solidFill>
                  </a:rPr>
                  <a:t>Comprehensive Food Discovery and Ordering Platform</a:t>
                </a:r>
                <a:endParaRPr lang="en-US" sz="1400" dirty="0">
                  <a:solidFill>
                    <a:schemeClr val="tx1">
                      <a:lumMod val="85000"/>
                      <a:lumOff val="15000"/>
                    </a:schemeClr>
                  </a:solidFill>
                  <a:latin typeface="+mj-lt"/>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42495" y="1022237"/>
            <a:ext cx="5557388" cy="3836948"/>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latin typeface="+mn-lt"/>
              </a:rPr>
              <a:t>Title:</a:t>
            </a:r>
          </a:p>
          <a:p>
            <a:pPr marL="173736" indent="-173736">
              <a:spcAft>
                <a:spcPts val="800"/>
              </a:spcAft>
              <a:buFont typeface="Arial" panose="020B0604020202020204" pitchFamily="34" charset="0"/>
              <a:buChar char="•"/>
            </a:pPr>
            <a:r>
              <a:rPr lang="en-US" dirty="0">
                <a:latin typeface="+mn-lt"/>
              </a:rPr>
              <a:t>"Build a Full-Stack Restaurant Aggregator and Food Ordering Platform"</a:t>
            </a:r>
          </a:p>
          <a:p>
            <a:pPr marL="173736" indent="-173736">
              <a:spcAft>
                <a:spcPts val="800"/>
              </a:spcAft>
              <a:buFont typeface="Arial" panose="020B0604020202020204" pitchFamily="34" charset="0"/>
              <a:buChar char="•"/>
            </a:pPr>
            <a:r>
              <a:rPr lang="en-US" dirty="0">
                <a:latin typeface="+mn-lt"/>
              </a:rPr>
              <a:t>Objective:</a:t>
            </a:r>
          </a:p>
          <a:p>
            <a:pPr marL="173736" indent="-173736">
              <a:spcAft>
                <a:spcPts val="800"/>
              </a:spcAft>
              <a:buFont typeface="Arial" panose="020B0604020202020204" pitchFamily="34" charset="0"/>
              <a:buChar char="•"/>
            </a:pPr>
            <a:r>
              <a:rPr lang="en-US" dirty="0">
                <a:latin typeface="+mn-lt"/>
              </a:rPr>
              <a:t>To develop a feature-rich, scalable, and responsive web application using the MERN stack that replicates the functionality of Zomato. The platform should allow users to browse restaurants, view their menus, place orders, and manage their profiles, while providing admin functionalities for restaurant management.</a:t>
            </a:r>
          </a:p>
          <a:p>
            <a:pPr marL="173736" indent="-173736">
              <a:spcAft>
                <a:spcPts val="800"/>
              </a:spcAft>
              <a:buFont typeface="Arial" panose="020B0604020202020204" pitchFamily="34" charset="0"/>
              <a:buChar char="•"/>
            </a:pPr>
            <a:r>
              <a:rPr lang="en-US" dirty="0">
                <a:latin typeface="+mn-lt"/>
              </a:rPr>
              <a:t>Description:</a:t>
            </a:r>
          </a:p>
          <a:p>
            <a:pPr marL="173736" indent="-173736">
              <a:spcAft>
                <a:spcPts val="800"/>
              </a:spcAft>
              <a:buFont typeface="Arial" panose="020B0604020202020204" pitchFamily="34" charset="0"/>
              <a:buChar char="•"/>
            </a:pPr>
            <a:r>
              <a:rPr lang="en-US" dirty="0">
                <a:latin typeface="+mn-lt"/>
              </a:rPr>
              <a:t>With the growing demand for online food delivery and restaurant discovery platforms, creating a Zomato-like clone offers an opportunity to gain experience in full-stack development. The application should cater to two types of users: customers and admins.</a:t>
            </a:r>
            <a:endParaRPr lang="en-IN"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119729" y="941292"/>
            <a:ext cx="5055021" cy="3683060"/>
          </a:xfrm>
          <a:prstGeom prst="rect">
            <a:avLst/>
          </a:prstGeom>
          <a:noFill/>
        </p:spPr>
        <p:txBody>
          <a:bodyPr wrap="square" rtlCol="0">
            <a:spAutoFit/>
          </a:bodyPr>
          <a:lstStyle/>
          <a:p>
            <a:pPr marL="173736" indent="-173736" algn="just">
              <a:spcAft>
                <a:spcPts val="800"/>
              </a:spcAft>
              <a:buFont typeface="Arial" panose="020B0604020202020204" pitchFamily="34" charset="0"/>
              <a:buChar char="•"/>
            </a:pPr>
            <a:r>
              <a:rPr lang="en-US" sz="1200" dirty="0">
                <a:latin typeface="+mn-lt"/>
                <a:cs typeface="Times New Roman" panose="02020603050405020304" pitchFamily="18" charset="0"/>
              </a:rPr>
              <a:t>Key Features:</a:t>
            </a:r>
          </a:p>
          <a:p>
            <a:pPr marL="173736" indent="-173736" algn="just">
              <a:spcAft>
                <a:spcPts val="800"/>
              </a:spcAft>
              <a:buFont typeface="Arial" panose="020B0604020202020204" pitchFamily="34" charset="0"/>
              <a:buChar char="•"/>
            </a:pPr>
            <a:r>
              <a:rPr lang="en-US" sz="1200" dirty="0">
                <a:latin typeface="+mn-lt"/>
                <a:cs typeface="Times New Roman" panose="02020603050405020304" pitchFamily="18" charset="0"/>
              </a:rPr>
              <a:t>User Authentication: Secure login and signup using JWT for session management.</a:t>
            </a:r>
          </a:p>
          <a:p>
            <a:pPr marL="173736" indent="-173736" algn="just">
              <a:spcAft>
                <a:spcPts val="800"/>
              </a:spcAft>
              <a:buFont typeface="Arial" panose="020B0604020202020204" pitchFamily="34" charset="0"/>
              <a:buChar char="•"/>
            </a:pPr>
            <a:r>
              <a:rPr lang="en-US" sz="1200" dirty="0">
                <a:latin typeface="+mn-lt"/>
                <a:cs typeface="Times New Roman" panose="02020603050405020304" pitchFamily="18" charset="0"/>
              </a:rPr>
              <a:t>Restaurant Listings: Browse restaurants categorized by cuisine, location, or popularity.</a:t>
            </a:r>
          </a:p>
          <a:p>
            <a:pPr marL="173736" indent="-173736" algn="just">
              <a:spcAft>
                <a:spcPts val="800"/>
              </a:spcAft>
              <a:buFont typeface="Arial" panose="020B0604020202020204" pitchFamily="34" charset="0"/>
              <a:buChar char="•"/>
            </a:pPr>
            <a:r>
              <a:rPr lang="en-US" sz="1200" dirty="0">
                <a:latin typeface="+mn-lt"/>
                <a:cs typeface="Times New Roman" panose="02020603050405020304" pitchFamily="18" charset="0"/>
              </a:rPr>
              <a:t>Restaurant Details: View restaurant menus, pricing, and detailed descriptions.</a:t>
            </a:r>
          </a:p>
          <a:p>
            <a:pPr marL="173736" indent="-173736" algn="just">
              <a:spcAft>
                <a:spcPts val="800"/>
              </a:spcAft>
              <a:buFont typeface="Arial" panose="020B0604020202020204" pitchFamily="34" charset="0"/>
              <a:buChar char="•"/>
            </a:pPr>
            <a:r>
              <a:rPr lang="en-US" sz="1200" dirty="0">
                <a:latin typeface="+mn-lt"/>
                <a:cs typeface="Times New Roman" panose="02020603050405020304" pitchFamily="18" charset="0"/>
              </a:rPr>
              <a:t>Order Management: Add items to the cart, review, and place orders.</a:t>
            </a:r>
          </a:p>
          <a:p>
            <a:pPr marL="173736" indent="-173736" algn="just">
              <a:spcAft>
                <a:spcPts val="800"/>
              </a:spcAft>
              <a:buFont typeface="Arial" panose="020B0604020202020204" pitchFamily="34" charset="0"/>
              <a:buChar char="•"/>
            </a:pPr>
            <a:r>
              <a:rPr lang="en-US" sz="1200" dirty="0">
                <a:latin typeface="+mn-lt"/>
                <a:cs typeface="Times New Roman" panose="02020603050405020304" pitchFamily="18" charset="0"/>
              </a:rPr>
              <a:t>Admin Panel: Manage restaurant data, including adding or updating menus.</a:t>
            </a:r>
          </a:p>
          <a:p>
            <a:pPr marL="173736" indent="-173736" algn="just">
              <a:spcAft>
                <a:spcPts val="800"/>
              </a:spcAft>
              <a:buFont typeface="Arial" panose="020B0604020202020204" pitchFamily="34" charset="0"/>
              <a:buChar char="•"/>
            </a:pPr>
            <a:r>
              <a:rPr lang="en-US" sz="1200" dirty="0">
                <a:latin typeface="+mn-lt"/>
                <a:cs typeface="Times New Roman" panose="02020603050405020304" pitchFamily="18" charset="0"/>
              </a:rPr>
              <a:t>Responsive UI: Built with React for dynamic and interactive pages.</a:t>
            </a:r>
          </a:p>
          <a:p>
            <a:pPr marL="173736" indent="-173736" algn="just">
              <a:spcAft>
                <a:spcPts val="800"/>
              </a:spcAft>
              <a:buFont typeface="Arial" panose="020B0604020202020204" pitchFamily="34" charset="0"/>
              <a:buChar char="•"/>
            </a:pPr>
            <a:r>
              <a:rPr lang="en-US" sz="1200" dirty="0">
                <a:latin typeface="+mn-lt"/>
                <a:cs typeface="Times New Roman" panose="02020603050405020304" pitchFamily="18" charset="0"/>
              </a:rPr>
              <a:t>Outcome:</a:t>
            </a:r>
          </a:p>
          <a:p>
            <a:pPr marL="173736" indent="-173736" algn="just">
              <a:spcAft>
                <a:spcPts val="800"/>
              </a:spcAft>
              <a:buFont typeface="Arial" panose="020B0604020202020204" pitchFamily="34" charset="0"/>
              <a:buChar char="•"/>
            </a:pPr>
            <a:r>
              <a:rPr lang="en-US" sz="1200" dirty="0">
                <a:latin typeface="+mn-lt"/>
                <a:cs typeface="Times New Roman" panose="02020603050405020304" pitchFamily="18" charset="0"/>
              </a:rPr>
              <a:t>This project showcases the ability to design and implement a full-stack application with modern web technologies, focusing on real-world usability, scalability, and maintainability.</a:t>
            </a: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126996" y="1134562"/>
            <a:ext cx="8466813" cy="3734356"/>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sz="1200" dirty="0">
                <a:latin typeface="+mn-lt"/>
              </a:rPr>
              <a:t>A Zomato clone using MERN (MongoDB, Express.js, React.js, Node.js) would involve: </a:t>
            </a:r>
          </a:p>
          <a:p>
            <a:pPr marL="173736" indent="-173736">
              <a:spcAft>
                <a:spcPts val="800"/>
              </a:spcAft>
              <a:buFont typeface="Arial" panose="020B0604020202020204" pitchFamily="34" charset="0"/>
              <a:buChar char="•"/>
            </a:pPr>
            <a:r>
              <a:rPr lang="en-US" sz="1200" dirty="0">
                <a:latin typeface="+mn-lt"/>
              </a:rPr>
              <a:t>Backend: Node.js/Express.js for API endpoints handling restaurant data, user authentication, order management, and payment processing. MongoDB for storing restaurant details, user profiles, orders, and reviews. </a:t>
            </a:r>
          </a:p>
          <a:p>
            <a:pPr marL="173736" indent="-173736">
              <a:spcAft>
                <a:spcPts val="800"/>
              </a:spcAft>
              <a:buFont typeface="Arial" panose="020B0604020202020204" pitchFamily="34" charset="0"/>
              <a:buChar char="•"/>
            </a:pPr>
            <a:r>
              <a:rPr lang="en-US" sz="1200" dirty="0">
                <a:latin typeface="+mn-lt"/>
              </a:rPr>
              <a:t>Frontend: React.js for a dynamic, responsive user interface with components for restaurant listings, search, menus, cart, and user profiles. </a:t>
            </a:r>
          </a:p>
          <a:p>
            <a:pPr marL="173736" indent="-173736">
              <a:spcAft>
                <a:spcPts val="800"/>
              </a:spcAft>
              <a:buFont typeface="Arial" panose="020B0604020202020204" pitchFamily="34" charset="0"/>
              <a:buChar char="•"/>
            </a:pPr>
            <a:r>
              <a:rPr lang="en-US" sz="1200" dirty="0">
                <a:latin typeface="+mn-lt"/>
              </a:rPr>
              <a:t>Integration: </a:t>
            </a:r>
            <a:r>
              <a:rPr lang="en-US" sz="1200" dirty="0" err="1">
                <a:latin typeface="+mn-lt"/>
              </a:rPr>
              <a:t>Axios</a:t>
            </a:r>
            <a:r>
              <a:rPr lang="en-US" sz="1200" dirty="0">
                <a:latin typeface="+mn-lt"/>
              </a:rPr>
              <a:t> or Fetch for API calls, Redux or Context API for state management, and libraries like </a:t>
            </a:r>
            <a:r>
              <a:rPr lang="en-US" sz="1200" dirty="0" err="1">
                <a:latin typeface="+mn-lt"/>
              </a:rPr>
              <a:t>Mapbox</a:t>
            </a:r>
            <a:r>
              <a:rPr lang="en-US" sz="1200" dirty="0">
                <a:latin typeface="+mn-lt"/>
              </a:rPr>
              <a:t> or Google Maps API for location services. </a:t>
            </a:r>
          </a:p>
          <a:p>
            <a:pPr marL="173736" indent="-173736">
              <a:spcAft>
                <a:spcPts val="800"/>
              </a:spcAft>
              <a:buFont typeface="Arial" panose="020B0604020202020204" pitchFamily="34" charset="0"/>
              <a:buChar char="•"/>
            </a:pPr>
            <a:r>
              <a:rPr lang="en-US" sz="1200" dirty="0">
                <a:latin typeface="+mn-lt"/>
              </a:rPr>
              <a:t>Features:</a:t>
            </a:r>
          </a:p>
          <a:p>
            <a:pPr marL="173736" indent="-173736">
              <a:spcAft>
                <a:spcPts val="800"/>
              </a:spcAft>
              <a:buFont typeface="Arial" panose="020B0604020202020204" pitchFamily="34" charset="0"/>
              <a:buChar char="•"/>
            </a:pPr>
            <a:r>
              <a:rPr lang="en-US" sz="1200" dirty="0">
                <a:latin typeface="+mn-lt"/>
              </a:rPr>
              <a:t>Home Page: Display restaurants with search and category filtering.</a:t>
            </a:r>
          </a:p>
          <a:p>
            <a:pPr marL="173736" indent="-173736">
              <a:spcAft>
                <a:spcPts val="800"/>
              </a:spcAft>
              <a:buFont typeface="Arial" panose="020B0604020202020204" pitchFamily="34" charset="0"/>
              <a:buChar char="•"/>
            </a:pPr>
            <a:r>
              <a:rPr lang="en-US" sz="1200" dirty="0">
                <a:latin typeface="+mn-lt"/>
              </a:rPr>
              <a:t>Restaurant Details: Show menu items, reviews, and an "Add to Cart" feature.</a:t>
            </a:r>
          </a:p>
          <a:p>
            <a:pPr marL="173736" indent="-173736">
              <a:spcAft>
                <a:spcPts val="800"/>
              </a:spcAft>
              <a:buFont typeface="Arial" panose="020B0604020202020204" pitchFamily="34" charset="0"/>
              <a:buChar char="•"/>
            </a:pPr>
            <a:r>
              <a:rPr lang="en-US" sz="1200" dirty="0">
                <a:latin typeface="+mn-lt"/>
              </a:rPr>
              <a:t>Cart &amp; Orders: Allow users to review their cart, place orders, and view past orders.</a:t>
            </a:r>
          </a:p>
          <a:p>
            <a:pPr marL="173736" indent="-173736">
              <a:spcAft>
                <a:spcPts val="800"/>
              </a:spcAft>
              <a:buFont typeface="Arial" panose="020B0604020202020204" pitchFamily="34" charset="0"/>
              <a:buChar char="•"/>
            </a:pPr>
            <a:r>
              <a:rPr lang="en-US" sz="1200" dirty="0">
                <a:latin typeface="+mn-lt"/>
              </a:rPr>
              <a:t>Deployment:</a:t>
            </a:r>
          </a:p>
          <a:p>
            <a:pPr marL="173736" indent="-173736">
              <a:spcAft>
                <a:spcPts val="800"/>
              </a:spcAft>
              <a:buFont typeface="Arial" panose="020B0604020202020204" pitchFamily="34" charset="0"/>
              <a:buChar char="•"/>
            </a:pPr>
            <a:r>
              <a:rPr lang="en-US" sz="1200" dirty="0">
                <a:latin typeface="+mn-lt"/>
              </a:rPr>
              <a:t>Host the backend on Render/Heroku and the frontend on </a:t>
            </a:r>
            <a:r>
              <a:rPr lang="en-US" sz="1200" dirty="0" err="1">
                <a:latin typeface="+mn-lt"/>
              </a:rPr>
              <a:t>Vercel</a:t>
            </a:r>
            <a:r>
              <a:rPr lang="en-US" sz="1200" dirty="0">
                <a:latin typeface="+mn-lt"/>
              </a:rPr>
              <a:t>.</a:t>
            </a:r>
          </a:p>
          <a:p>
            <a:pPr marL="173736" indent="-173736">
              <a:spcAft>
                <a:spcPts val="800"/>
              </a:spcAft>
              <a:buFont typeface="Arial" panose="020B0604020202020204" pitchFamily="34" charset="0"/>
              <a:buChar char="•"/>
            </a:pPr>
            <a:r>
              <a:rPr lang="en-US" sz="1200" dirty="0">
                <a:latin typeface="+mn-lt"/>
              </a:rPr>
              <a:t>Use GitHub Actions for CI/CD to ensure smooth deployment</a:t>
            </a:r>
            <a:r>
              <a:rPr lang="en-US" dirty="0">
                <a:latin typeface="+mn-lt"/>
              </a:rPr>
              <a:t>.</a:t>
            </a: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230826" y="1022237"/>
            <a:ext cx="8685399" cy="3724096"/>
          </a:xfrm>
          <a:prstGeom prst="rect">
            <a:avLst/>
          </a:prstGeom>
          <a:noFill/>
        </p:spPr>
        <p:txBody>
          <a:bodyPr wrap="square" rtlCol="0">
            <a:spAutoFit/>
          </a:bodyPr>
          <a:lstStyle/>
          <a:p>
            <a:pPr marL="173736" indent="-173736" algn="just">
              <a:spcAft>
                <a:spcPts val="800"/>
              </a:spcAft>
              <a:buFont typeface="Arial" panose="020B0604020202020204" pitchFamily="34" charset="0"/>
              <a:buChar char="•"/>
            </a:pPr>
            <a:r>
              <a:rPr lang="en-US" sz="1200" dirty="0">
                <a:latin typeface="+mn-lt"/>
              </a:rPr>
              <a:t>Frontend:</a:t>
            </a:r>
          </a:p>
          <a:p>
            <a:pPr marL="173736" indent="-173736" algn="just">
              <a:spcAft>
                <a:spcPts val="800"/>
              </a:spcAft>
              <a:buFont typeface="Arial" panose="020B0604020202020204" pitchFamily="34" charset="0"/>
              <a:buChar char="•"/>
            </a:pPr>
            <a:r>
              <a:rPr lang="en-US" sz="1200" dirty="0">
                <a:latin typeface="+mn-lt"/>
              </a:rPr>
              <a:t>React.js: For building dynamic and responsive user interfaces.</a:t>
            </a:r>
          </a:p>
          <a:p>
            <a:pPr marL="173736" indent="-173736" algn="just">
              <a:spcAft>
                <a:spcPts val="800"/>
              </a:spcAft>
              <a:buFont typeface="Arial" panose="020B0604020202020204" pitchFamily="34" charset="0"/>
              <a:buChar char="•"/>
            </a:pPr>
            <a:r>
              <a:rPr lang="en-US" sz="1200" dirty="0" err="1">
                <a:latin typeface="+mn-lt"/>
              </a:rPr>
              <a:t>Vite</a:t>
            </a:r>
            <a:r>
              <a:rPr lang="en-US" sz="1200" dirty="0">
                <a:latin typeface="+mn-lt"/>
              </a:rPr>
              <a:t>: A fast development build tool for React.</a:t>
            </a:r>
          </a:p>
          <a:p>
            <a:pPr marL="173736" indent="-173736" algn="just">
              <a:spcAft>
                <a:spcPts val="800"/>
              </a:spcAft>
              <a:buFont typeface="Arial" panose="020B0604020202020204" pitchFamily="34" charset="0"/>
              <a:buChar char="•"/>
            </a:pPr>
            <a:r>
              <a:rPr lang="en-US" sz="1200" dirty="0">
                <a:latin typeface="+mn-lt"/>
              </a:rPr>
              <a:t>React Router: For routing between pages (Home, Login, Restaurant Details, etc.).</a:t>
            </a:r>
          </a:p>
          <a:p>
            <a:pPr marL="173736" indent="-173736" algn="just">
              <a:spcAft>
                <a:spcPts val="800"/>
              </a:spcAft>
              <a:buFont typeface="Arial" panose="020B0604020202020204" pitchFamily="34" charset="0"/>
              <a:buChar char="•"/>
            </a:pPr>
            <a:r>
              <a:rPr lang="en-US" sz="1200" dirty="0" err="1">
                <a:latin typeface="+mn-lt"/>
              </a:rPr>
              <a:t>Axios</a:t>
            </a:r>
            <a:r>
              <a:rPr lang="en-US" sz="1200" dirty="0">
                <a:latin typeface="+mn-lt"/>
              </a:rPr>
              <a:t>: For making HTTP requests to the backend.</a:t>
            </a:r>
          </a:p>
          <a:p>
            <a:pPr marL="173736" indent="-173736" algn="just">
              <a:spcAft>
                <a:spcPts val="800"/>
              </a:spcAft>
              <a:buFont typeface="Arial" panose="020B0604020202020204" pitchFamily="34" charset="0"/>
              <a:buChar char="•"/>
            </a:pPr>
            <a:r>
              <a:rPr lang="en-US" sz="1200" dirty="0">
                <a:latin typeface="+mn-lt"/>
              </a:rPr>
              <a:t>Backend:</a:t>
            </a:r>
          </a:p>
          <a:p>
            <a:pPr marL="173736" indent="-173736" algn="just">
              <a:spcAft>
                <a:spcPts val="800"/>
              </a:spcAft>
              <a:buFont typeface="Arial" panose="020B0604020202020204" pitchFamily="34" charset="0"/>
              <a:buChar char="•"/>
            </a:pPr>
            <a:r>
              <a:rPr lang="en-US" sz="1200" dirty="0">
                <a:latin typeface="+mn-lt"/>
              </a:rPr>
              <a:t>Node.js: JavaScript runtime for handling server-side operations.</a:t>
            </a:r>
          </a:p>
          <a:p>
            <a:pPr marL="173736" indent="-173736" algn="just">
              <a:spcAft>
                <a:spcPts val="800"/>
              </a:spcAft>
              <a:buFont typeface="Arial" panose="020B0604020202020204" pitchFamily="34" charset="0"/>
              <a:buChar char="•"/>
            </a:pPr>
            <a:r>
              <a:rPr lang="en-US" sz="1200" dirty="0">
                <a:latin typeface="+mn-lt"/>
              </a:rPr>
              <a:t>Express.js: Framework for building RESTful APIs.</a:t>
            </a:r>
          </a:p>
          <a:p>
            <a:pPr marL="173736" indent="-173736" algn="just">
              <a:spcAft>
                <a:spcPts val="800"/>
              </a:spcAft>
              <a:buFont typeface="Arial" panose="020B0604020202020204" pitchFamily="34" charset="0"/>
              <a:buChar char="•"/>
            </a:pPr>
            <a:r>
              <a:rPr lang="en-US" sz="1200" dirty="0">
                <a:latin typeface="+mn-lt"/>
              </a:rPr>
              <a:t>JWT (JSON Web Tokens): For secure user authentication and authorization.</a:t>
            </a:r>
          </a:p>
          <a:p>
            <a:pPr marL="173736" indent="-173736" algn="just">
              <a:spcAft>
                <a:spcPts val="800"/>
              </a:spcAft>
              <a:buFont typeface="Arial" panose="020B0604020202020204" pitchFamily="34" charset="0"/>
              <a:buChar char="•"/>
            </a:pPr>
            <a:r>
              <a:rPr lang="en-US" sz="1200" dirty="0">
                <a:latin typeface="+mn-lt"/>
              </a:rPr>
              <a:t>Bcrypt.js: For password hashing to enhance security.</a:t>
            </a:r>
          </a:p>
          <a:p>
            <a:pPr marL="173736" indent="-173736" algn="just">
              <a:spcAft>
                <a:spcPts val="800"/>
              </a:spcAft>
              <a:buFont typeface="Arial" panose="020B0604020202020204" pitchFamily="34" charset="0"/>
              <a:buChar char="•"/>
            </a:pPr>
            <a:r>
              <a:rPr lang="en-US" sz="1200" dirty="0">
                <a:latin typeface="+mn-lt"/>
              </a:rPr>
              <a:t>Database:</a:t>
            </a:r>
          </a:p>
          <a:p>
            <a:pPr marL="173736" indent="-173736" algn="just">
              <a:spcAft>
                <a:spcPts val="800"/>
              </a:spcAft>
              <a:buFont typeface="Arial" panose="020B0604020202020204" pitchFamily="34" charset="0"/>
              <a:buChar char="•"/>
            </a:pPr>
            <a:r>
              <a:rPr lang="en-US" sz="1200" dirty="0">
                <a:latin typeface="+mn-lt"/>
              </a:rPr>
              <a:t>MongoDB: NoSQL database for storing users, restaurants, and menu data.</a:t>
            </a:r>
          </a:p>
          <a:p>
            <a:pPr marL="173736" indent="-173736" algn="just">
              <a:spcAft>
                <a:spcPts val="800"/>
              </a:spcAft>
              <a:buFont typeface="Arial" panose="020B0604020202020204" pitchFamily="34" charset="0"/>
              <a:buChar char="•"/>
            </a:pPr>
            <a:r>
              <a:rPr lang="en-US" sz="1200" dirty="0">
                <a:latin typeface="+mn-lt"/>
              </a:rPr>
              <a:t>Mongoose: For schema modeling and interaction with the MongoDB database</a:t>
            </a:r>
            <a:r>
              <a:rPr lang="en-US" sz="1100" dirty="0">
                <a:latin typeface="+mn-lt"/>
              </a:rPr>
              <a:t>.	</a:t>
            </a:r>
          </a:p>
        </p:txBody>
      </p:sp>
      <p:sp>
        <p:nvSpPr>
          <p:cNvPr id="4" name="Rectangle 3">
            <a:extLst>
              <a:ext uri="{FF2B5EF4-FFF2-40B4-BE49-F238E27FC236}">
                <a16:creationId xmlns:a16="http://schemas.microsoft.com/office/drawing/2014/main" id="{C07DBCB8-CFBA-E65C-0D93-7D38EAE72369}"/>
              </a:ext>
            </a:extLst>
          </p:cNvPr>
          <p:cNvSpPr/>
          <p:nvPr/>
        </p:nvSpPr>
        <p:spPr>
          <a:xfrm>
            <a:off x="6043961" y="1605776"/>
            <a:ext cx="2745884" cy="22897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173736" indent="-173736">
              <a:spcAft>
                <a:spcPts val="800"/>
              </a:spcAft>
              <a:buFont typeface="Arial" panose="020B0604020202020204" pitchFamily="34" charset="0"/>
              <a:buChar char="•"/>
            </a:pPr>
            <a:r>
              <a:rPr lang="en-US" sz="1400" dirty="0">
                <a:latin typeface="+mn-lt"/>
              </a:rPr>
              <a:t>Development Tools:</a:t>
            </a:r>
          </a:p>
          <a:p>
            <a:pPr marL="173736" indent="-173736">
              <a:spcAft>
                <a:spcPts val="800"/>
              </a:spcAft>
              <a:buFont typeface="Arial" panose="020B0604020202020204" pitchFamily="34" charset="0"/>
              <a:buChar char="•"/>
            </a:pPr>
            <a:r>
              <a:rPr lang="en-US" sz="1400" dirty="0">
                <a:latin typeface="+mn-lt"/>
              </a:rPr>
              <a:t>Postman: For API testing.</a:t>
            </a:r>
          </a:p>
          <a:p>
            <a:pPr marL="173736" indent="-173736">
              <a:spcAft>
                <a:spcPts val="800"/>
              </a:spcAft>
              <a:buFont typeface="Arial" panose="020B0604020202020204" pitchFamily="34" charset="0"/>
              <a:buChar char="•"/>
            </a:pPr>
            <a:r>
              <a:rPr lang="en-US" sz="1400" dirty="0">
                <a:latin typeface="+mn-lt"/>
              </a:rPr>
              <a:t>VS Code: Code editor for development.</a:t>
            </a:r>
          </a:p>
          <a:p>
            <a:pPr marL="173736" indent="-173736">
              <a:spcAft>
                <a:spcPts val="800"/>
              </a:spcAft>
              <a:buFont typeface="Arial" panose="020B0604020202020204" pitchFamily="34" charset="0"/>
              <a:buChar char="•"/>
            </a:pPr>
            <a:r>
              <a:rPr lang="en-US" sz="1400" dirty="0">
                <a:latin typeface="+mn-lt"/>
              </a:rPr>
              <a:t>Environment:</a:t>
            </a:r>
          </a:p>
          <a:p>
            <a:pPr marL="173736" indent="-173736">
              <a:spcAft>
                <a:spcPts val="800"/>
              </a:spcAft>
              <a:buFont typeface="Arial" panose="020B0604020202020204" pitchFamily="34" charset="0"/>
              <a:buChar char="•"/>
            </a:pPr>
            <a:r>
              <a:rPr lang="en-US" sz="1400" dirty="0" err="1">
                <a:latin typeface="+mn-lt"/>
              </a:rPr>
              <a:t>Dotenv</a:t>
            </a:r>
            <a:r>
              <a:rPr lang="en-US" sz="1400" dirty="0">
                <a:latin typeface="+mn-lt"/>
              </a:rPr>
              <a:t>: For managing environment variables (e.g., database URI, JWT secret).</a:t>
            </a:r>
            <a:endParaRPr lang="en-IN" dirty="0"/>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8" name="Picture 4" descr="Mastering MERN: The Comprehensive Guide to Full Stack Development | by GDSC  MMCOE | Medium">
            <a:extLst>
              <a:ext uri="{FF2B5EF4-FFF2-40B4-BE49-F238E27FC236}">
                <a16:creationId xmlns:a16="http://schemas.microsoft.com/office/drawing/2014/main" id="{563CF06E-7929-00AB-5FFE-36F0CE4E1F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6840" y="1189463"/>
            <a:ext cx="6646379" cy="3483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1EB6817C-45F9-AD85-58BC-71A72E68826B}"/>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AutoShape 2" descr="E-Commerce Website Project in Software Development - GeeksforGeeks">
            <a:extLst>
              <a:ext uri="{FF2B5EF4-FFF2-40B4-BE49-F238E27FC236}">
                <a16:creationId xmlns:a16="http://schemas.microsoft.com/office/drawing/2014/main" id="{DBB72FF1-0215-3920-C3C8-7D4EFD70484D}"/>
              </a:ext>
            </a:extLst>
          </p:cNvPr>
          <p:cNvSpPr>
            <a:spLocks noChangeAspect="1" noChangeArrowheads="1"/>
          </p:cNvSpPr>
          <p:nvPr/>
        </p:nvSpPr>
        <p:spPr bwMode="auto">
          <a:xfrm>
            <a:off x="4572000" y="2985202"/>
            <a:ext cx="1906859"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A9D0A493-70E2-9BFB-8AB6-1AF3BB6D464F}"/>
              </a:ext>
            </a:extLst>
          </p:cNvPr>
          <p:cNvPicPr>
            <a:picLocks noChangeAspect="1"/>
          </p:cNvPicPr>
          <p:nvPr/>
        </p:nvPicPr>
        <p:blipFill rotWithShape="1">
          <a:blip r:embed="rId3"/>
          <a:srcRect l="1608" t="9121" r="3168"/>
          <a:stretch/>
        </p:blipFill>
        <p:spPr>
          <a:xfrm>
            <a:off x="1456839" y="1243419"/>
            <a:ext cx="6548035" cy="3483567"/>
          </a:xfrm>
          <a:prstGeom prst="rect">
            <a:avLst/>
          </a:prstGeom>
        </p:spPr>
      </p:pic>
    </p:spTree>
    <p:extLst>
      <p:ext uri="{BB962C8B-B14F-4D97-AF65-F5344CB8AC3E}">
        <p14:creationId xmlns:p14="http://schemas.microsoft.com/office/powerpoint/2010/main" val="6778301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2788</TotalTime>
  <Words>875</Words>
  <Application>Microsoft Office PowerPoint</Application>
  <PresentationFormat>On-screen Show (16:9)</PresentationFormat>
  <Paragraphs>82</Paragraphs>
  <Slides>12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Aptos</vt:lpstr>
      <vt:lpstr>Aptos Display</vt:lpstr>
      <vt:lpstr>Arial</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SK RAMEEZ RAJA</cp:lastModifiedBy>
  <cp:revision>56</cp:revision>
  <dcterms:modified xsi:type="dcterms:W3CDTF">2025-03-09T10:10:41Z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