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D686BB-04E7-45B0-895D-1B1D2EA7396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271DA-028E-44C0-9BC4-FC90693CB4CB}" type="slidenum">
              <a:rPr lang="en-IN" smtClean="0"/>
              <a:t>‹#›</a:t>
            </a:fld>
            <a:endParaRPr lang="en-IN"/>
          </a:p>
        </p:txBody>
      </p:sp>
    </p:spTree>
    <p:extLst>
      <p:ext uri="{BB962C8B-B14F-4D97-AF65-F5344CB8AC3E}">
        <p14:creationId xmlns:p14="http://schemas.microsoft.com/office/powerpoint/2010/main" val="348453146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D686BB-04E7-45B0-895D-1B1D2EA73969}"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271DA-028E-44C0-9BC4-FC90693CB4CB}" type="slidenum">
              <a:rPr lang="en-IN" smtClean="0"/>
              <a:t>‹#›</a:t>
            </a:fld>
            <a:endParaRPr lang="en-IN"/>
          </a:p>
        </p:txBody>
      </p:sp>
    </p:spTree>
    <p:extLst>
      <p:ext uri="{BB962C8B-B14F-4D97-AF65-F5344CB8AC3E}">
        <p14:creationId xmlns:p14="http://schemas.microsoft.com/office/powerpoint/2010/main" val="139251151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D686BB-04E7-45B0-895D-1B1D2EA7396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271DA-028E-44C0-9BC4-FC90693CB4CB}" type="slidenum">
              <a:rPr lang="en-IN" smtClean="0"/>
              <a:t>‹#›</a:t>
            </a:fld>
            <a:endParaRPr lang="en-IN"/>
          </a:p>
        </p:txBody>
      </p:sp>
    </p:spTree>
    <p:extLst>
      <p:ext uri="{BB962C8B-B14F-4D97-AF65-F5344CB8AC3E}">
        <p14:creationId xmlns:p14="http://schemas.microsoft.com/office/powerpoint/2010/main" val="48484857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D686BB-04E7-45B0-895D-1B1D2EA7396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271DA-028E-44C0-9BC4-FC90693CB4C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4748289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D686BB-04E7-45B0-895D-1B1D2EA7396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271DA-028E-44C0-9BC4-FC90693CB4CB}" type="slidenum">
              <a:rPr lang="en-IN" smtClean="0"/>
              <a:t>‹#›</a:t>
            </a:fld>
            <a:endParaRPr lang="en-IN"/>
          </a:p>
        </p:txBody>
      </p:sp>
    </p:spTree>
    <p:extLst>
      <p:ext uri="{BB962C8B-B14F-4D97-AF65-F5344CB8AC3E}">
        <p14:creationId xmlns:p14="http://schemas.microsoft.com/office/powerpoint/2010/main" val="211436751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D686BB-04E7-45B0-895D-1B1D2EA73969}" type="datetimeFigureOut">
              <a:rPr lang="en-IN" smtClean="0"/>
              <a:t>17-09-2024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271DA-028E-44C0-9BC4-FC90693CB4CB}" type="slidenum">
              <a:rPr lang="en-IN" smtClean="0"/>
              <a:t>‹#›</a:t>
            </a:fld>
            <a:endParaRPr lang="en-IN"/>
          </a:p>
        </p:txBody>
      </p:sp>
    </p:spTree>
    <p:extLst>
      <p:ext uri="{BB962C8B-B14F-4D97-AF65-F5344CB8AC3E}">
        <p14:creationId xmlns:p14="http://schemas.microsoft.com/office/powerpoint/2010/main" val="35987663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D686BB-04E7-45B0-895D-1B1D2EA73969}" type="datetimeFigureOut">
              <a:rPr lang="en-IN" smtClean="0"/>
              <a:t>17-09-2024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271DA-028E-44C0-9BC4-FC90693CB4CB}" type="slidenum">
              <a:rPr lang="en-IN" smtClean="0"/>
              <a:t>‹#›</a:t>
            </a:fld>
            <a:endParaRPr lang="en-IN"/>
          </a:p>
        </p:txBody>
      </p:sp>
    </p:spTree>
    <p:extLst>
      <p:ext uri="{BB962C8B-B14F-4D97-AF65-F5344CB8AC3E}">
        <p14:creationId xmlns:p14="http://schemas.microsoft.com/office/powerpoint/2010/main" val="130030031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686BB-04E7-45B0-895D-1B1D2EA7396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271DA-028E-44C0-9BC4-FC90693CB4CB}" type="slidenum">
              <a:rPr lang="en-IN" smtClean="0"/>
              <a:t>‹#›</a:t>
            </a:fld>
            <a:endParaRPr lang="en-IN"/>
          </a:p>
        </p:txBody>
      </p:sp>
    </p:spTree>
    <p:extLst>
      <p:ext uri="{BB962C8B-B14F-4D97-AF65-F5344CB8AC3E}">
        <p14:creationId xmlns:p14="http://schemas.microsoft.com/office/powerpoint/2010/main" val="183443324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686BB-04E7-45B0-895D-1B1D2EA7396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271DA-028E-44C0-9BC4-FC90693CB4CB}" type="slidenum">
              <a:rPr lang="en-IN" smtClean="0"/>
              <a:t>‹#›</a:t>
            </a:fld>
            <a:endParaRPr lang="en-IN"/>
          </a:p>
        </p:txBody>
      </p:sp>
    </p:spTree>
    <p:extLst>
      <p:ext uri="{BB962C8B-B14F-4D97-AF65-F5344CB8AC3E}">
        <p14:creationId xmlns:p14="http://schemas.microsoft.com/office/powerpoint/2010/main" val="67973234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1D686BB-04E7-45B0-895D-1B1D2EA7396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271DA-028E-44C0-9BC4-FC90693CB4CB}" type="slidenum">
              <a:rPr lang="en-IN" smtClean="0"/>
              <a:t>‹#›</a:t>
            </a:fld>
            <a:endParaRPr lang="en-IN"/>
          </a:p>
        </p:txBody>
      </p:sp>
    </p:spTree>
    <p:extLst>
      <p:ext uri="{BB962C8B-B14F-4D97-AF65-F5344CB8AC3E}">
        <p14:creationId xmlns:p14="http://schemas.microsoft.com/office/powerpoint/2010/main" val="384963382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D686BB-04E7-45B0-895D-1B1D2EA7396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271DA-028E-44C0-9BC4-FC90693CB4CB}" type="slidenum">
              <a:rPr lang="en-IN" smtClean="0"/>
              <a:t>‹#›</a:t>
            </a:fld>
            <a:endParaRPr lang="en-IN"/>
          </a:p>
        </p:txBody>
      </p:sp>
    </p:spTree>
    <p:extLst>
      <p:ext uri="{BB962C8B-B14F-4D97-AF65-F5344CB8AC3E}">
        <p14:creationId xmlns:p14="http://schemas.microsoft.com/office/powerpoint/2010/main" val="261892866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D686BB-04E7-45B0-895D-1B1D2EA73969}"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271DA-028E-44C0-9BC4-FC90693CB4CB}" type="slidenum">
              <a:rPr lang="en-IN" smtClean="0"/>
              <a:t>‹#›</a:t>
            </a:fld>
            <a:endParaRPr lang="en-IN"/>
          </a:p>
        </p:txBody>
      </p:sp>
    </p:spTree>
    <p:extLst>
      <p:ext uri="{BB962C8B-B14F-4D97-AF65-F5344CB8AC3E}">
        <p14:creationId xmlns:p14="http://schemas.microsoft.com/office/powerpoint/2010/main" val="363689251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D686BB-04E7-45B0-895D-1B1D2EA73969}" type="datetimeFigureOut">
              <a:rPr lang="en-IN" smtClean="0"/>
              <a:t>17-09-2024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F271DA-028E-44C0-9BC4-FC90693CB4CB}" type="slidenum">
              <a:rPr lang="en-IN" smtClean="0"/>
              <a:t>‹#›</a:t>
            </a:fld>
            <a:endParaRPr lang="en-IN"/>
          </a:p>
        </p:txBody>
      </p:sp>
    </p:spTree>
    <p:extLst>
      <p:ext uri="{BB962C8B-B14F-4D97-AF65-F5344CB8AC3E}">
        <p14:creationId xmlns:p14="http://schemas.microsoft.com/office/powerpoint/2010/main" val="57178456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1D686BB-04E7-45B0-895D-1B1D2EA73969}" type="datetimeFigureOut">
              <a:rPr lang="en-IN" smtClean="0"/>
              <a:t>17-09-2024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CF271DA-028E-44C0-9BC4-FC90693CB4CB}" type="slidenum">
              <a:rPr lang="en-IN" smtClean="0"/>
              <a:t>‹#›</a:t>
            </a:fld>
            <a:endParaRPr lang="en-IN"/>
          </a:p>
        </p:txBody>
      </p:sp>
    </p:spTree>
    <p:extLst>
      <p:ext uri="{BB962C8B-B14F-4D97-AF65-F5344CB8AC3E}">
        <p14:creationId xmlns:p14="http://schemas.microsoft.com/office/powerpoint/2010/main" val="75829101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1D686BB-04E7-45B0-895D-1B1D2EA73969}" type="datetimeFigureOut">
              <a:rPr lang="en-IN" smtClean="0"/>
              <a:t>17-09-2024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CF271DA-028E-44C0-9BC4-FC90693CB4CB}" type="slidenum">
              <a:rPr lang="en-IN" smtClean="0"/>
              <a:t>‹#›</a:t>
            </a:fld>
            <a:endParaRPr lang="en-IN"/>
          </a:p>
        </p:txBody>
      </p:sp>
    </p:spTree>
    <p:extLst>
      <p:ext uri="{BB962C8B-B14F-4D97-AF65-F5344CB8AC3E}">
        <p14:creationId xmlns:p14="http://schemas.microsoft.com/office/powerpoint/2010/main" val="54082977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1D686BB-04E7-45B0-895D-1B1D2EA73969}" type="datetimeFigureOut">
              <a:rPr lang="en-IN" smtClean="0"/>
              <a:t>17-09-2024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CF271DA-028E-44C0-9BC4-FC90693CB4CB}" type="slidenum">
              <a:rPr lang="en-IN" smtClean="0"/>
              <a:t>‹#›</a:t>
            </a:fld>
            <a:endParaRPr lang="en-IN"/>
          </a:p>
        </p:txBody>
      </p:sp>
    </p:spTree>
    <p:extLst>
      <p:ext uri="{BB962C8B-B14F-4D97-AF65-F5344CB8AC3E}">
        <p14:creationId xmlns:p14="http://schemas.microsoft.com/office/powerpoint/2010/main" val="13975177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D686BB-04E7-45B0-895D-1B1D2EA73969}"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271DA-028E-44C0-9BC4-FC90693CB4CB}" type="slidenum">
              <a:rPr lang="en-IN" smtClean="0"/>
              <a:t>‹#›</a:t>
            </a:fld>
            <a:endParaRPr lang="en-IN"/>
          </a:p>
        </p:txBody>
      </p:sp>
    </p:spTree>
    <p:extLst>
      <p:ext uri="{BB962C8B-B14F-4D97-AF65-F5344CB8AC3E}">
        <p14:creationId xmlns:p14="http://schemas.microsoft.com/office/powerpoint/2010/main" val="83901829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D686BB-04E7-45B0-895D-1B1D2EA73969}" type="datetimeFigureOut">
              <a:rPr lang="en-IN" smtClean="0"/>
              <a:t>17-09-2024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F271DA-028E-44C0-9BC4-FC90693CB4CB}" type="slidenum">
              <a:rPr lang="en-IN" smtClean="0"/>
              <a:t>‹#›</a:t>
            </a:fld>
            <a:endParaRPr lang="en-IN"/>
          </a:p>
        </p:txBody>
      </p:sp>
    </p:spTree>
    <p:extLst>
      <p:ext uri="{BB962C8B-B14F-4D97-AF65-F5344CB8AC3E}">
        <p14:creationId xmlns:p14="http://schemas.microsoft.com/office/powerpoint/2010/main" val="1169015824"/>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ikist.com/free-photo-vdjcm"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r.wikipedia.org/wiki/Microsoft_Excel"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www.techug.com/post/whats-new-in-mysql-80.html" TargetMode="Externa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B6DD-58F0-4B41-B81F-88296A4EAD1E}"/>
              </a:ext>
            </a:extLst>
          </p:cNvPr>
          <p:cNvSpPr>
            <a:spLocks noGrp="1"/>
          </p:cNvSpPr>
          <p:nvPr>
            <p:ph type="ctrTitle"/>
          </p:nvPr>
        </p:nvSpPr>
        <p:spPr>
          <a:xfrm>
            <a:off x="1154955" y="375070"/>
            <a:ext cx="8825658" cy="5140247"/>
          </a:xfrm>
        </p:spPr>
        <p:txBody>
          <a:bodyPr/>
          <a:lstStyle/>
          <a:p>
            <a:br>
              <a:rPr lang="en-US" dirty="0"/>
            </a:br>
            <a:br>
              <a:rPr lang="en-IN" dirty="0"/>
            </a:br>
            <a:r>
              <a:rPr lang="en-IN" sz="5400" b="1" dirty="0">
                <a:solidFill>
                  <a:srgbClr val="FFC000"/>
                </a:solidFill>
                <a:highlight>
                  <a:srgbClr val="000000"/>
                </a:highlight>
                <a:latin typeface="Goudy Old Style" panose="02020502050305020303" pitchFamily="18" charset="0"/>
              </a:rPr>
              <a:t>BANK ANALYTICS</a:t>
            </a:r>
            <a:br>
              <a:rPr lang="en-IN" dirty="0"/>
            </a:br>
            <a:br>
              <a:rPr lang="en-IN" dirty="0"/>
            </a:br>
            <a:r>
              <a:rPr lang="en-IN" sz="2000" b="1" dirty="0">
                <a:solidFill>
                  <a:srgbClr val="FFFF00"/>
                </a:solidFill>
              </a:rPr>
              <a:t>PRESENTED BY GROUP - 5</a:t>
            </a:r>
            <a:br>
              <a:rPr lang="en-IN" b="1" dirty="0">
                <a:solidFill>
                  <a:srgbClr val="FFFF00"/>
                </a:solidFill>
              </a:rPr>
            </a:br>
            <a:br>
              <a:rPr lang="en-IN" dirty="0"/>
            </a:br>
            <a:endParaRPr lang="en-IN" sz="4400" b="1" dirty="0">
              <a:solidFill>
                <a:schemeClr val="accent5">
                  <a:lumMod val="75000"/>
                </a:schemeClr>
              </a:solidFill>
              <a:highlight>
                <a:srgbClr val="FFFF00"/>
              </a:highlight>
            </a:endParaRPr>
          </a:p>
        </p:txBody>
      </p:sp>
      <p:pic>
        <p:nvPicPr>
          <p:cNvPr id="6" name="Picture 5">
            <a:extLst>
              <a:ext uri="{FF2B5EF4-FFF2-40B4-BE49-F238E27FC236}">
                <a16:creationId xmlns:a16="http://schemas.microsoft.com/office/drawing/2014/main" id="{C7181DD1-75C7-49D1-BBAE-4EAC5E12B99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38198" y="1441174"/>
            <a:ext cx="4822258" cy="4373217"/>
          </a:xfrm>
          <a:prstGeom prst="rect">
            <a:avLst/>
          </a:prstGeom>
        </p:spPr>
      </p:pic>
      <p:sp>
        <p:nvSpPr>
          <p:cNvPr id="3" name="Arrow: Pentagon 2">
            <a:extLst>
              <a:ext uri="{FF2B5EF4-FFF2-40B4-BE49-F238E27FC236}">
                <a16:creationId xmlns:a16="http://schemas.microsoft.com/office/drawing/2014/main" id="{C42BE3F6-8B36-40C1-8479-DBBB09E3AB60}"/>
              </a:ext>
            </a:extLst>
          </p:cNvPr>
          <p:cNvSpPr/>
          <p:nvPr/>
        </p:nvSpPr>
        <p:spPr>
          <a:xfrm>
            <a:off x="0" y="4084342"/>
            <a:ext cx="6291467" cy="16259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6BCC802B-0DC7-49F3-AE5B-CCE6A38A8687}"/>
              </a:ext>
            </a:extLst>
          </p:cNvPr>
          <p:cNvSpPr txBox="1"/>
          <p:nvPr/>
        </p:nvSpPr>
        <p:spPr>
          <a:xfrm>
            <a:off x="1154955" y="4130322"/>
            <a:ext cx="3132919"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rial Rounded MT Bold" panose="020F0704030504030204" pitchFamily="34" charset="0"/>
              </a:rPr>
              <a:t>YOGESH NIMBAL</a:t>
            </a:r>
          </a:p>
          <a:p>
            <a:pPr marL="285750" indent="-285750">
              <a:buFont typeface="Arial" panose="020B0604020202020204" pitchFamily="34" charset="0"/>
              <a:buChar char="•"/>
            </a:pPr>
            <a:r>
              <a:rPr lang="en-US" sz="1200" dirty="0">
                <a:latin typeface="Arial Rounded MT Bold" panose="020F0704030504030204" pitchFamily="34" charset="0"/>
              </a:rPr>
              <a:t>KRISHNA DHARMIK DHAMECHA</a:t>
            </a:r>
          </a:p>
          <a:p>
            <a:pPr marL="285750" indent="-285750">
              <a:buFont typeface="Arial" panose="020B0604020202020204" pitchFamily="34" charset="0"/>
              <a:buChar char="•"/>
            </a:pPr>
            <a:r>
              <a:rPr lang="en-US" sz="1200" dirty="0">
                <a:latin typeface="Arial Rounded MT Bold" panose="020F0704030504030204" pitchFamily="34" charset="0"/>
              </a:rPr>
              <a:t>MRUNALINI JAYASINGH</a:t>
            </a:r>
          </a:p>
          <a:p>
            <a:pPr marL="285750" indent="-285750">
              <a:buFont typeface="Arial" panose="020B0604020202020204" pitchFamily="34" charset="0"/>
              <a:buChar char="•"/>
            </a:pPr>
            <a:r>
              <a:rPr lang="en-US" sz="1200" dirty="0">
                <a:latin typeface="Arial Rounded MT Bold" panose="020F0704030504030204" pitchFamily="34" charset="0"/>
              </a:rPr>
              <a:t>MANOJ L</a:t>
            </a:r>
          </a:p>
          <a:p>
            <a:pPr marL="285750" indent="-285750">
              <a:buFont typeface="Arial" panose="020B0604020202020204" pitchFamily="34" charset="0"/>
              <a:buChar char="•"/>
            </a:pPr>
            <a:r>
              <a:rPr lang="en-US" sz="1200" dirty="0">
                <a:latin typeface="Arial Rounded MT Bold" panose="020F0704030504030204" pitchFamily="34" charset="0"/>
              </a:rPr>
              <a:t>MONIKA.LADDHA</a:t>
            </a:r>
          </a:p>
          <a:p>
            <a:pPr marL="285750" indent="-285750">
              <a:buFont typeface="Arial" panose="020B0604020202020204" pitchFamily="34" charset="0"/>
              <a:buChar char="•"/>
            </a:pPr>
            <a:r>
              <a:rPr lang="en-US" sz="1200" dirty="0">
                <a:latin typeface="Arial Rounded MT Bold" panose="020F0704030504030204" pitchFamily="34" charset="0"/>
              </a:rPr>
              <a:t>SINDHUJA SRIRAMULA</a:t>
            </a:r>
          </a:p>
          <a:p>
            <a:pPr marL="285750" indent="-285750">
              <a:buFont typeface="Arial" panose="020B0604020202020204" pitchFamily="34" charset="0"/>
              <a:buChar char="•"/>
            </a:pPr>
            <a:r>
              <a:rPr lang="en-US" sz="1200" dirty="0">
                <a:latin typeface="Arial Rounded MT Bold" panose="020F0704030504030204" pitchFamily="34" charset="0"/>
              </a:rPr>
              <a:t>RAMEGOWDA R S</a:t>
            </a:r>
            <a:endParaRPr lang="en-IN" sz="1200" dirty="0">
              <a:latin typeface="Arial Rounded MT Bold" panose="020F0704030504030204" pitchFamily="34" charset="0"/>
            </a:endParaRPr>
          </a:p>
        </p:txBody>
      </p:sp>
    </p:spTree>
    <p:extLst>
      <p:ext uri="{BB962C8B-B14F-4D97-AF65-F5344CB8AC3E}">
        <p14:creationId xmlns:p14="http://schemas.microsoft.com/office/powerpoint/2010/main" val="54305925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078522-D1D8-43AA-A6B1-13ADE4356A75}"/>
              </a:ext>
            </a:extLst>
          </p:cNvPr>
          <p:cNvSpPr>
            <a:spLocks noGrp="1"/>
          </p:cNvSpPr>
          <p:nvPr>
            <p:ph idx="1"/>
          </p:nvPr>
        </p:nvSpPr>
        <p:spPr>
          <a:xfrm>
            <a:off x="645130" y="1636296"/>
            <a:ext cx="9404723" cy="4640980"/>
          </a:xfrm>
        </p:spPr>
        <p:txBody>
          <a:bodyPr>
            <a:normAutofit/>
          </a:bodyPr>
          <a:lstStyle/>
          <a:p>
            <a:endParaRPr lang="en-US" sz="6600" b="1" dirty="0">
              <a:solidFill>
                <a:srgbClr val="FFC000"/>
              </a:solidFill>
              <a:latin typeface="Bodoni MT" panose="02070603080606020203" pitchFamily="18" charset="0"/>
            </a:endParaRPr>
          </a:p>
          <a:p>
            <a:r>
              <a:rPr lang="en-US" sz="6600" b="1" dirty="0">
                <a:solidFill>
                  <a:srgbClr val="FFC000"/>
                </a:solidFill>
                <a:latin typeface="Bodoni MT" panose="02070603080606020203" pitchFamily="18" charset="0"/>
              </a:rPr>
              <a:t>DASHBOARDS</a:t>
            </a:r>
            <a:endParaRPr lang="en-IN" sz="6600" b="1" dirty="0">
              <a:solidFill>
                <a:srgbClr val="FFC000"/>
              </a:solidFill>
              <a:latin typeface="Bodoni MT" panose="02070603080606020203" pitchFamily="18" charset="0"/>
            </a:endParaRPr>
          </a:p>
        </p:txBody>
      </p:sp>
    </p:spTree>
    <p:extLst>
      <p:ext uri="{BB962C8B-B14F-4D97-AF65-F5344CB8AC3E}">
        <p14:creationId xmlns:p14="http://schemas.microsoft.com/office/powerpoint/2010/main" val="62807664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F76D3-A40E-4B02-8E77-F0D9B57B8922}"/>
              </a:ext>
            </a:extLst>
          </p:cNvPr>
          <p:cNvSpPr>
            <a:spLocks noGrp="1"/>
          </p:cNvSpPr>
          <p:nvPr>
            <p:ph type="title"/>
          </p:nvPr>
        </p:nvSpPr>
        <p:spPr>
          <a:xfrm>
            <a:off x="182879" y="591955"/>
            <a:ext cx="10491538" cy="899961"/>
          </a:xfrm>
        </p:spPr>
        <p:txBody>
          <a:bodyPr/>
          <a:lstStyle/>
          <a:p>
            <a:r>
              <a:rPr lang="en-US" b="1" dirty="0">
                <a:solidFill>
                  <a:srgbClr val="00B050"/>
                </a:solidFill>
                <a:highlight>
                  <a:srgbClr val="00FFFF"/>
                </a:highlight>
              </a:rPr>
              <a:t>EXCEL DASHBOARD (Bank Analytics)</a:t>
            </a:r>
            <a:endParaRPr lang="en-IN" b="1" dirty="0">
              <a:solidFill>
                <a:srgbClr val="00B050"/>
              </a:solidFill>
              <a:highlight>
                <a:srgbClr val="00FFFF"/>
              </a:highlight>
            </a:endParaRPr>
          </a:p>
        </p:txBody>
      </p:sp>
      <p:pic>
        <p:nvPicPr>
          <p:cNvPr id="5" name="Content Placeholder 4">
            <a:extLst>
              <a:ext uri="{FF2B5EF4-FFF2-40B4-BE49-F238E27FC236}">
                <a16:creationId xmlns:a16="http://schemas.microsoft.com/office/drawing/2014/main" id="{2AEFEF5E-0421-4A0A-AE16-927594FD0617}"/>
              </a:ext>
            </a:extLst>
          </p:cNvPr>
          <p:cNvPicPr>
            <a:picLocks noGrp="1" noChangeAspect="1"/>
          </p:cNvPicPr>
          <p:nvPr>
            <p:ph idx="1"/>
          </p:nvPr>
        </p:nvPicPr>
        <p:blipFill>
          <a:blip r:embed="rId2"/>
          <a:stretch>
            <a:fillRect/>
          </a:stretch>
        </p:blipFill>
        <p:spPr>
          <a:xfrm>
            <a:off x="182879" y="1386038"/>
            <a:ext cx="11800573" cy="5322769"/>
          </a:xfrm>
        </p:spPr>
      </p:pic>
    </p:spTree>
    <p:extLst>
      <p:ext uri="{BB962C8B-B14F-4D97-AF65-F5344CB8AC3E}">
        <p14:creationId xmlns:p14="http://schemas.microsoft.com/office/powerpoint/2010/main" val="317902258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B6035-7E44-481B-B4DB-F98653A4130E}"/>
              </a:ext>
            </a:extLst>
          </p:cNvPr>
          <p:cNvSpPr>
            <a:spLocks noGrp="1"/>
          </p:cNvSpPr>
          <p:nvPr>
            <p:ph type="title"/>
          </p:nvPr>
        </p:nvSpPr>
        <p:spPr>
          <a:xfrm>
            <a:off x="93044" y="48125"/>
            <a:ext cx="9957791" cy="827773"/>
          </a:xfrm>
        </p:spPr>
        <p:txBody>
          <a:bodyPr/>
          <a:lstStyle/>
          <a:p>
            <a:r>
              <a:rPr lang="en-US" sz="4000" b="1" dirty="0">
                <a:solidFill>
                  <a:srgbClr val="7030A0"/>
                </a:solidFill>
                <a:highlight>
                  <a:srgbClr val="00FFFF"/>
                </a:highlight>
              </a:rPr>
              <a:t>MYSQL  QUERIES</a:t>
            </a:r>
            <a:endParaRPr lang="en-IN" sz="4000" b="1" dirty="0">
              <a:solidFill>
                <a:srgbClr val="7030A0"/>
              </a:solidFill>
              <a:highlight>
                <a:srgbClr val="00FFFF"/>
              </a:highlight>
            </a:endParaRPr>
          </a:p>
        </p:txBody>
      </p:sp>
      <p:sp>
        <p:nvSpPr>
          <p:cNvPr id="3" name="Content Placeholder 2">
            <a:extLst>
              <a:ext uri="{FF2B5EF4-FFF2-40B4-BE49-F238E27FC236}">
                <a16:creationId xmlns:a16="http://schemas.microsoft.com/office/drawing/2014/main" id="{3496861E-DE40-4564-9F9E-426B862D752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9E1A314-3DD3-40FE-895B-A5E76032788D}"/>
              </a:ext>
            </a:extLst>
          </p:cNvPr>
          <p:cNvPicPr>
            <a:picLocks noChangeAspect="1"/>
          </p:cNvPicPr>
          <p:nvPr/>
        </p:nvPicPr>
        <p:blipFill>
          <a:blip r:embed="rId2"/>
          <a:stretch>
            <a:fillRect/>
          </a:stretch>
        </p:blipFill>
        <p:spPr>
          <a:xfrm>
            <a:off x="20807" y="731520"/>
            <a:ext cx="12078149" cy="6029180"/>
          </a:xfrm>
          <a:prstGeom prst="rect">
            <a:avLst/>
          </a:prstGeom>
        </p:spPr>
      </p:pic>
    </p:spTree>
    <p:extLst>
      <p:ext uri="{BB962C8B-B14F-4D97-AF65-F5344CB8AC3E}">
        <p14:creationId xmlns:p14="http://schemas.microsoft.com/office/powerpoint/2010/main" val="119679608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D074-8B8A-4992-B5FE-E9F7E818A645}"/>
              </a:ext>
            </a:extLst>
          </p:cNvPr>
          <p:cNvSpPr>
            <a:spLocks noGrp="1"/>
          </p:cNvSpPr>
          <p:nvPr>
            <p:ph type="title"/>
          </p:nvPr>
        </p:nvSpPr>
        <p:spPr>
          <a:xfrm>
            <a:off x="166037" y="182880"/>
            <a:ext cx="9884797" cy="789272"/>
          </a:xfrm>
        </p:spPr>
        <p:txBody>
          <a:bodyPr/>
          <a:lstStyle/>
          <a:p>
            <a:r>
              <a:rPr lang="en-US" sz="4800" b="1" dirty="0">
                <a:solidFill>
                  <a:srgbClr val="7030A0"/>
                </a:solidFill>
                <a:highlight>
                  <a:srgbClr val="00FFFF"/>
                </a:highlight>
                <a:latin typeface="Goudy Old Style" panose="02020502050305020303" pitchFamily="18" charset="0"/>
              </a:rPr>
              <a:t>TABLEAU DASHBOARD</a:t>
            </a:r>
            <a:endParaRPr lang="en-IN" sz="4800" b="1" dirty="0">
              <a:solidFill>
                <a:srgbClr val="7030A0"/>
              </a:solidFill>
              <a:highlight>
                <a:srgbClr val="00FFFF"/>
              </a:highlight>
              <a:latin typeface="Goudy Old Style" panose="02020502050305020303" pitchFamily="18" charset="0"/>
            </a:endParaRPr>
          </a:p>
        </p:txBody>
      </p:sp>
      <p:pic>
        <p:nvPicPr>
          <p:cNvPr id="9" name="Content Placeholder 8">
            <a:extLst>
              <a:ext uri="{FF2B5EF4-FFF2-40B4-BE49-F238E27FC236}">
                <a16:creationId xmlns:a16="http://schemas.microsoft.com/office/drawing/2014/main" id="{519C05B7-025D-4CC3-9645-1EBC0457CEC3}"/>
              </a:ext>
            </a:extLst>
          </p:cNvPr>
          <p:cNvPicPr>
            <a:picLocks noGrp="1" noChangeAspect="1"/>
          </p:cNvPicPr>
          <p:nvPr>
            <p:ph idx="1"/>
          </p:nvPr>
        </p:nvPicPr>
        <p:blipFill>
          <a:blip r:embed="rId2"/>
          <a:stretch>
            <a:fillRect/>
          </a:stretch>
        </p:blipFill>
        <p:spPr>
          <a:xfrm>
            <a:off x="140305" y="1097280"/>
            <a:ext cx="11949026" cy="5686044"/>
          </a:xfrm>
        </p:spPr>
      </p:pic>
    </p:spTree>
    <p:extLst>
      <p:ext uri="{BB962C8B-B14F-4D97-AF65-F5344CB8AC3E}">
        <p14:creationId xmlns:p14="http://schemas.microsoft.com/office/powerpoint/2010/main" val="426571132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97026-8F73-4613-9950-72684FFDBE4A}"/>
              </a:ext>
            </a:extLst>
          </p:cNvPr>
          <p:cNvSpPr>
            <a:spLocks noGrp="1"/>
          </p:cNvSpPr>
          <p:nvPr>
            <p:ph type="title"/>
          </p:nvPr>
        </p:nvSpPr>
        <p:spPr>
          <a:xfrm>
            <a:off x="116687" y="154005"/>
            <a:ext cx="9934148" cy="693018"/>
          </a:xfrm>
        </p:spPr>
        <p:txBody>
          <a:bodyPr/>
          <a:lstStyle/>
          <a:p>
            <a:r>
              <a:rPr lang="en-US" b="1" dirty="0">
                <a:solidFill>
                  <a:schemeClr val="accent6">
                    <a:lumMod val="50000"/>
                  </a:schemeClr>
                </a:solidFill>
                <a:highlight>
                  <a:srgbClr val="00FFFF"/>
                </a:highlight>
                <a:latin typeface="Bodoni MT" panose="02070603080606020203" pitchFamily="18" charset="0"/>
              </a:rPr>
              <a:t>POWER BI DASHBOARD</a:t>
            </a:r>
            <a:endParaRPr lang="en-IN" b="1" dirty="0">
              <a:solidFill>
                <a:schemeClr val="accent6">
                  <a:lumMod val="50000"/>
                </a:schemeClr>
              </a:solidFill>
              <a:highlight>
                <a:srgbClr val="00FFFF"/>
              </a:highlight>
              <a:latin typeface="Bodoni MT" panose="02070603080606020203" pitchFamily="18" charset="0"/>
            </a:endParaRPr>
          </a:p>
        </p:txBody>
      </p:sp>
      <p:pic>
        <p:nvPicPr>
          <p:cNvPr id="7" name="Content Placeholder 6">
            <a:extLst>
              <a:ext uri="{FF2B5EF4-FFF2-40B4-BE49-F238E27FC236}">
                <a16:creationId xmlns:a16="http://schemas.microsoft.com/office/drawing/2014/main" id="{DAC333BE-4ADE-4521-AE39-A9C4605441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20" y="1020278"/>
            <a:ext cx="12033986" cy="5837722"/>
          </a:xfrm>
        </p:spPr>
      </p:pic>
    </p:spTree>
    <p:extLst>
      <p:ext uri="{BB962C8B-B14F-4D97-AF65-F5344CB8AC3E}">
        <p14:creationId xmlns:p14="http://schemas.microsoft.com/office/powerpoint/2010/main" val="329920258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749A-0016-4841-A857-DDD08BC17E4E}"/>
              </a:ext>
            </a:extLst>
          </p:cNvPr>
          <p:cNvSpPr>
            <a:spLocks noGrp="1"/>
          </p:cNvSpPr>
          <p:nvPr>
            <p:ph type="title"/>
          </p:nvPr>
        </p:nvSpPr>
        <p:spPr>
          <a:xfrm>
            <a:off x="646111" y="452718"/>
            <a:ext cx="9404723" cy="952570"/>
          </a:xfrm>
        </p:spPr>
        <p:txBody>
          <a:bodyPr/>
          <a:lstStyle/>
          <a:p>
            <a:r>
              <a:rPr lang="en-US" b="1" dirty="0">
                <a:solidFill>
                  <a:schemeClr val="accent6">
                    <a:lumMod val="50000"/>
                  </a:schemeClr>
                </a:solidFill>
                <a:highlight>
                  <a:srgbClr val="00FFFF"/>
                </a:highlight>
                <a:latin typeface="Arial Rounded MT Bold" panose="020F0704030504030204" pitchFamily="34" charset="0"/>
              </a:rPr>
              <a:t>CONCLUSION</a:t>
            </a:r>
            <a:r>
              <a:rPr lang="en-US" dirty="0">
                <a:highlight>
                  <a:srgbClr val="00FFFF"/>
                </a:highlight>
              </a:rPr>
              <a:t> </a:t>
            </a:r>
            <a:endParaRPr lang="en-IN" dirty="0">
              <a:highlight>
                <a:srgbClr val="00FFFF"/>
              </a:highlight>
            </a:endParaRPr>
          </a:p>
        </p:txBody>
      </p:sp>
      <p:sp>
        <p:nvSpPr>
          <p:cNvPr id="3" name="Content Placeholder 2">
            <a:extLst>
              <a:ext uri="{FF2B5EF4-FFF2-40B4-BE49-F238E27FC236}">
                <a16:creationId xmlns:a16="http://schemas.microsoft.com/office/drawing/2014/main" id="{B9262C28-EFBA-4C9A-B405-E254280926DA}"/>
              </a:ext>
            </a:extLst>
          </p:cNvPr>
          <p:cNvSpPr>
            <a:spLocks noGrp="1"/>
          </p:cNvSpPr>
          <p:nvPr>
            <p:ph idx="1"/>
          </p:nvPr>
        </p:nvSpPr>
        <p:spPr>
          <a:xfrm>
            <a:off x="646111" y="1713297"/>
            <a:ext cx="7227354" cy="4535102"/>
          </a:xfrm>
        </p:spPr>
        <p:txBody>
          <a:bodyPr/>
          <a:lstStyle/>
          <a:p>
            <a:pPr lvl="1">
              <a:lnSpc>
                <a:spcPct val="150000"/>
              </a:lnSpc>
            </a:pPr>
            <a:r>
              <a:rPr lang="en-US" dirty="0"/>
              <a:t>The project has successfully covered significant trends and patterns in the bank's loan portfolio, offering actionable insights that can be used to refine lending strategies, enhance risk management, and improve customer targeting. The use of tools like Excel, Tableau, Power BI, and SQL was critical in preparing comprehensive dashboards that facilitate informed decision-making. </a:t>
            </a:r>
            <a:endParaRPr lang="en-IN" dirty="0"/>
          </a:p>
        </p:txBody>
      </p:sp>
      <p:pic>
        <p:nvPicPr>
          <p:cNvPr id="5" name="Picture 4">
            <a:extLst>
              <a:ext uri="{FF2B5EF4-FFF2-40B4-BE49-F238E27FC236}">
                <a16:creationId xmlns:a16="http://schemas.microsoft.com/office/drawing/2014/main" id="{20A38904-F793-40D7-BB12-2C856F69F4E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71335" y="952500"/>
            <a:ext cx="4520665" cy="4953000"/>
          </a:xfrm>
          <a:prstGeom prst="rect">
            <a:avLst/>
          </a:prstGeom>
        </p:spPr>
      </p:pic>
    </p:spTree>
    <p:extLst>
      <p:ext uri="{BB962C8B-B14F-4D97-AF65-F5344CB8AC3E}">
        <p14:creationId xmlns:p14="http://schemas.microsoft.com/office/powerpoint/2010/main" val="247004686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FBD57-909E-45A0-B5D2-04ADDCB503FF}"/>
              </a:ext>
            </a:extLst>
          </p:cNvPr>
          <p:cNvSpPr>
            <a:spLocks noGrp="1"/>
          </p:cNvSpPr>
          <p:nvPr>
            <p:ph type="title"/>
          </p:nvPr>
        </p:nvSpPr>
        <p:spPr/>
        <p:txBody>
          <a:bodyPr/>
          <a:lstStyle/>
          <a:p>
            <a:endParaRPr lang="en-IN"/>
          </a:p>
        </p:txBody>
      </p:sp>
      <p:pic>
        <p:nvPicPr>
          <p:cNvPr id="2050" name="Picture 2" descr="Thank You.instagram poster Template | PosterMyWall">
            <a:extLst>
              <a:ext uri="{FF2B5EF4-FFF2-40B4-BE49-F238E27FC236}">
                <a16:creationId xmlns:a16="http://schemas.microsoft.com/office/drawing/2014/main" id="{719E3B8D-730D-4208-959C-26011A558A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54305"/>
            <a:ext cx="12192000" cy="6123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07436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0811-E6D1-4982-B442-BDE38ABDE6A5}"/>
              </a:ext>
            </a:extLst>
          </p:cNvPr>
          <p:cNvSpPr>
            <a:spLocks noGrp="1"/>
          </p:cNvSpPr>
          <p:nvPr>
            <p:ph type="title"/>
          </p:nvPr>
        </p:nvSpPr>
        <p:spPr/>
        <p:txBody>
          <a:bodyPr/>
          <a:lstStyle/>
          <a:p>
            <a:r>
              <a:rPr lang="en-US" dirty="0">
                <a:solidFill>
                  <a:srgbClr val="FFC000"/>
                </a:solidFill>
                <a:latin typeface="Arial Rounded MT Bold" panose="020F0704030504030204" pitchFamily="34" charset="0"/>
              </a:rPr>
              <a:t>PROJECT OVERVIEW</a:t>
            </a:r>
            <a:endParaRPr lang="en-IN" dirty="0">
              <a:solidFill>
                <a:srgbClr val="FFC00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E61212D3-DFD3-4244-8A9F-B06B7D299EA3}"/>
              </a:ext>
            </a:extLst>
          </p:cNvPr>
          <p:cNvSpPr>
            <a:spLocks noGrp="1"/>
          </p:cNvSpPr>
          <p:nvPr>
            <p:ph idx="1"/>
          </p:nvPr>
        </p:nvSpPr>
        <p:spPr>
          <a:xfrm>
            <a:off x="1058780" y="1463040"/>
            <a:ext cx="8991074" cy="4785359"/>
          </a:xfrm>
        </p:spPr>
        <p:txBody>
          <a:bodyPr/>
          <a:lstStyle/>
          <a:p>
            <a:r>
              <a:rPr lang="en-US" dirty="0">
                <a:latin typeface="Bahnschrift Light" panose="020B0502040204020203" pitchFamily="34" charset="0"/>
              </a:rPr>
              <a:t>The aim of this data analytics project is to analyze customer bank loan data to uncover patterns, trends, and insights that can assist in improving loan portfolio management, risk assessment, and customer targeting strategies. The project focuses on key performance indicators (KPIs) that provide a detailed understanding of loan behaviors across different segments.</a:t>
            </a:r>
          </a:p>
          <a:p>
            <a:endParaRPr lang="en-US" dirty="0">
              <a:latin typeface="Bahnschrift Light" panose="020B0502040204020203" pitchFamily="34" charset="0"/>
            </a:endParaRPr>
          </a:p>
          <a:p>
            <a:r>
              <a:rPr lang="en-US" dirty="0">
                <a:latin typeface="Bahnschrift Light" panose="020B0502040204020203" pitchFamily="34" charset="0"/>
              </a:rPr>
              <a:t>To effectively visualize and interpret the data, we created interactive dashboards using the following tools: </a:t>
            </a:r>
            <a:r>
              <a:rPr lang="en-US" sz="2400" b="1" dirty="0">
                <a:solidFill>
                  <a:srgbClr val="FFC000"/>
                </a:solidFill>
                <a:latin typeface="Bahnschrift Light" panose="020B0502040204020203" pitchFamily="34" charset="0"/>
              </a:rPr>
              <a:t>Excel, Tableau, and Power BI .</a:t>
            </a:r>
            <a:r>
              <a:rPr lang="en-US" dirty="0">
                <a:latin typeface="Bahnschrift Light" panose="020B0502040204020203" pitchFamily="34" charset="0"/>
              </a:rPr>
              <a:t> These dashboards allowed for a dynamic and detailed exploration of the data, providing actionable insights that can be easily communicated to stakeholders.</a:t>
            </a:r>
            <a:endParaRPr lang="en-IN" dirty="0">
              <a:latin typeface="Bahnschrift Light" panose="020B0502040204020203" pitchFamily="34" charset="0"/>
            </a:endParaRPr>
          </a:p>
        </p:txBody>
      </p:sp>
    </p:spTree>
    <p:extLst>
      <p:ext uri="{BB962C8B-B14F-4D97-AF65-F5344CB8AC3E}">
        <p14:creationId xmlns:p14="http://schemas.microsoft.com/office/powerpoint/2010/main" val="95111510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DFD1-04C4-4B0F-99C2-10C615B18BB3}"/>
              </a:ext>
            </a:extLst>
          </p:cNvPr>
          <p:cNvSpPr>
            <a:spLocks noGrp="1"/>
          </p:cNvSpPr>
          <p:nvPr>
            <p:ph type="title"/>
          </p:nvPr>
        </p:nvSpPr>
        <p:spPr/>
        <p:txBody>
          <a:bodyPr/>
          <a:lstStyle/>
          <a:p>
            <a:r>
              <a:rPr lang="en-US" sz="4400" dirty="0">
                <a:solidFill>
                  <a:srgbClr val="FFC000"/>
                </a:solidFill>
                <a:latin typeface="Arial Rounded MT Bold" panose="020F0704030504030204" pitchFamily="34" charset="0"/>
              </a:rPr>
              <a:t>OUR MODULES</a:t>
            </a:r>
            <a:endParaRPr lang="en-IN" sz="4400" dirty="0">
              <a:solidFill>
                <a:srgbClr val="FFC000"/>
              </a:solidFill>
              <a:latin typeface="Arial Rounded MT Bold" panose="020F0704030504030204" pitchFamily="34" charset="0"/>
            </a:endParaRPr>
          </a:p>
        </p:txBody>
      </p:sp>
      <p:sp>
        <p:nvSpPr>
          <p:cNvPr id="4" name="Rectangle: Rounded Corners 3">
            <a:extLst>
              <a:ext uri="{FF2B5EF4-FFF2-40B4-BE49-F238E27FC236}">
                <a16:creationId xmlns:a16="http://schemas.microsoft.com/office/drawing/2014/main" id="{3571FF3A-EE3C-4E33-913B-B0DDE66E137A}"/>
              </a:ext>
            </a:extLst>
          </p:cNvPr>
          <p:cNvSpPr/>
          <p:nvPr/>
        </p:nvSpPr>
        <p:spPr>
          <a:xfrm>
            <a:off x="741145" y="1270533"/>
            <a:ext cx="5354855" cy="2541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latin typeface="Arial Rounded MT Bold" panose="020F0704030504030204" pitchFamily="34" charset="0"/>
              </a:rPr>
              <a:t>EXCEL  </a:t>
            </a:r>
            <a:r>
              <a:rPr lang="en-US" sz="1600" dirty="0">
                <a:latin typeface="Arial Rounded MT Bold" panose="020F0704030504030204" pitchFamily="34" charset="0"/>
              </a:rPr>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Excel was used for initial data exploration, including calculating summary statistics like averages, totals, and distributions. </a:t>
            </a:r>
          </a:p>
          <a:p>
            <a:pPr marL="285750" indent="-285750">
              <a:buFont typeface="Arial" panose="020B0604020202020204" pitchFamily="34" charset="0"/>
              <a:buChar char="•"/>
            </a:pPr>
            <a:r>
              <a:rPr lang="en-US" sz="1600" dirty="0"/>
              <a:t>Pivot tables and charts in Excel were employed to create quick visualizations of year-wise loan amounts and other KPIs.</a:t>
            </a:r>
            <a:endParaRPr lang="en-IN" sz="1600" dirty="0"/>
          </a:p>
        </p:txBody>
      </p:sp>
      <p:pic>
        <p:nvPicPr>
          <p:cNvPr id="11" name="Content Placeholder 10">
            <a:extLst>
              <a:ext uri="{FF2B5EF4-FFF2-40B4-BE49-F238E27FC236}">
                <a16:creationId xmlns:a16="http://schemas.microsoft.com/office/drawing/2014/main" id="{9CBB1938-8228-40FE-B3AE-073BC18BA65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18148" y="1299998"/>
            <a:ext cx="741145" cy="553250"/>
          </a:xfrm>
        </p:spPr>
      </p:pic>
      <p:sp>
        <p:nvSpPr>
          <p:cNvPr id="13" name="Rectangle: Rounded Corners 12">
            <a:extLst>
              <a:ext uri="{FF2B5EF4-FFF2-40B4-BE49-F238E27FC236}">
                <a16:creationId xmlns:a16="http://schemas.microsoft.com/office/drawing/2014/main" id="{264509A9-366C-42CE-937E-BFA78C66325C}"/>
              </a:ext>
            </a:extLst>
          </p:cNvPr>
          <p:cNvSpPr/>
          <p:nvPr/>
        </p:nvSpPr>
        <p:spPr>
          <a:xfrm>
            <a:off x="6490636" y="1299998"/>
            <a:ext cx="5354855" cy="25506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b="1" dirty="0">
                <a:latin typeface="Arial Rounded MT Bold" panose="020F0704030504030204" pitchFamily="34" charset="0"/>
              </a:rPr>
              <a:t>                                       MYSQL</a:t>
            </a:r>
          </a:p>
          <a:p>
            <a:pPr marL="285750" indent="-285750">
              <a:buFont typeface="Arial" panose="020B0604020202020204" pitchFamily="34" charset="0"/>
              <a:buChar char="•"/>
            </a:pPr>
            <a:r>
              <a:rPr lang="en-US" sz="1600" dirty="0"/>
              <a:t>SQL was used to query the bank's database and extract relevant loan data for analysis. </a:t>
            </a:r>
          </a:p>
          <a:p>
            <a:pPr marL="285750" indent="-285750">
              <a:buFont typeface="Arial" panose="020B0604020202020204" pitchFamily="34" charset="0"/>
              <a:buChar char="•"/>
            </a:pPr>
            <a:r>
              <a:rPr lang="en-US" sz="1600" dirty="0"/>
              <a:t>Complex queries were written to filter, join, and aggregate data from multiple tables. </a:t>
            </a:r>
          </a:p>
          <a:p>
            <a:pPr marL="285750" indent="-285750">
              <a:buFont typeface="Arial" panose="020B0604020202020204" pitchFamily="34" charset="0"/>
              <a:buChar char="•"/>
            </a:pPr>
            <a:r>
              <a:rPr lang="en-US" sz="1600" dirty="0"/>
              <a:t>Data was cleaned and structured in SQL to ensure it was ready for further analysis in other tools</a:t>
            </a:r>
            <a:endParaRPr lang="en-IN" sz="1600" dirty="0"/>
          </a:p>
        </p:txBody>
      </p:sp>
      <p:sp>
        <p:nvSpPr>
          <p:cNvPr id="17" name="AutoShape 4" descr="Guide To Design Database For Shopping Cart In MySQL | Tutorials24x7">
            <a:extLst>
              <a:ext uri="{FF2B5EF4-FFF2-40B4-BE49-F238E27FC236}">
                <a16:creationId xmlns:a16="http://schemas.microsoft.com/office/drawing/2014/main" id="{774BB61A-88FA-418B-8A87-434515805A40}"/>
              </a:ext>
            </a:extLst>
          </p:cNvPr>
          <p:cNvSpPr>
            <a:spLocks noChangeAspect="1" noChangeArrowheads="1"/>
          </p:cNvSpPr>
          <p:nvPr/>
        </p:nvSpPr>
        <p:spPr bwMode="auto">
          <a:xfrm>
            <a:off x="3397718" y="3276600"/>
            <a:ext cx="2850682" cy="28506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9" name="Picture 18">
            <a:extLst>
              <a:ext uri="{FF2B5EF4-FFF2-40B4-BE49-F238E27FC236}">
                <a16:creationId xmlns:a16="http://schemas.microsoft.com/office/drawing/2014/main" id="{7D2DD804-AF93-4DB0-B53B-74F2FBA9DC7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795709" y="1339778"/>
            <a:ext cx="1183634" cy="513470"/>
          </a:xfrm>
          <a:prstGeom prst="rect">
            <a:avLst/>
          </a:prstGeom>
        </p:spPr>
      </p:pic>
      <p:sp>
        <p:nvSpPr>
          <p:cNvPr id="22" name="Rectangle: Rounded Corners 21">
            <a:extLst>
              <a:ext uri="{FF2B5EF4-FFF2-40B4-BE49-F238E27FC236}">
                <a16:creationId xmlns:a16="http://schemas.microsoft.com/office/drawing/2014/main" id="{70B88662-D8D4-4CFF-BE50-3909922D36BB}"/>
              </a:ext>
            </a:extLst>
          </p:cNvPr>
          <p:cNvSpPr/>
          <p:nvPr/>
        </p:nvSpPr>
        <p:spPr>
          <a:xfrm>
            <a:off x="741145" y="4050630"/>
            <a:ext cx="5354855" cy="2541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b="1" dirty="0">
                <a:latin typeface="Arial Rounded MT Bold" panose="020F0704030504030204" pitchFamily="34" charset="0"/>
              </a:rPr>
              <a:t>                                 TABLEAU</a:t>
            </a:r>
          </a:p>
          <a:p>
            <a:pPr marL="285750" indent="-285750">
              <a:buFont typeface="Arial" panose="020B0604020202020204" pitchFamily="34" charset="0"/>
              <a:buChar char="•"/>
            </a:pPr>
            <a:r>
              <a:rPr lang="en-US" sz="1600" dirty="0"/>
              <a:t> A data visualization tool used for creating advanced visualizations and interactive dashboards. </a:t>
            </a:r>
          </a:p>
          <a:p>
            <a:pPr marL="285750" indent="-285750">
              <a:buFont typeface="Arial" panose="020B0604020202020204" pitchFamily="34" charset="0"/>
              <a:buChar char="•"/>
            </a:pPr>
            <a:r>
              <a:rPr lang="en-US" sz="1600" dirty="0"/>
              <a:t>Tableau's ability to create interactive visualizations helped in exploring the data more comprehensively and identifying hidden patterns</a:t>
            </a:r>
          </a:p>
        </p:txBody>
      </p:sp>
      <p:sp>
        <p:nvSpPr>
          <p:cNvPr id="25" name="Rectangle: Rounded Corners 24">
            <a:extLst>
              <a:ext uri="{FF2B5EF4-FFF2-40B4-BE49-F238E27FC236}">
                <a16:creationId xmlns:a16="http://schemas.microsoft.com/office/drawing/2014/main" id="{3F77840B-EA3E-4AC9-926D-9ED54A96331C}"/>
              </a:ext>
            </a:extLst>
          </p:cNvPr>
          <p:cNvSpPr/>
          <p:nvPr/>
        </p:nvSpPr>
        <p:spPr>
          <a:xfrm>
            <a:off x="6585286" y="4050630"/>
            <a:ext cx="5354855" cy="25506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endParaRPr lang="en-US" sz="1600" dirty="0"/>
          </a:p>
          <a:p>
            <a:r>
              <a:rPr lang="en-US" sz="1600" dirty="0"/>
              <a:t>                                   </a:t>
            </a:r>
            <a:r>
              <a:rPr lang="en-US" sz="1600" b="1" dirty="0"/>
              <a:t>  </a:t>
            </a:r>
            <a:r>
              <a:rPr lang="en-US" b="1" dirty="0"/>
              <a:t>Power BI</a:t>
            </a:r>
          </a:p>
          <a:p>
            <a:pPr marL="285750" indent="-285750">
              <a:buFont typeface="Arial" panose="020B0604020202020204" pitchFamily="34" charset="0"/>
              <a:buChar char="•"/>
            </a:pPr>
            <a:r>
              <a:rPr lang="en-US" sz="1600" dirty="0"/>
              <a:t>Power BI was used to develop interactive reports and dashboards. </a:t>
            </a:r>
          </a:p>
          <a:p>
            <a:pPr marL="285750" indent="-285750">
              <a:buFont typeface="Arial" panose="020B0604020202020204" pitchFamily="34" charset="0"/>
              <a:buChar char="•"/>
            </a:pPr>
            <a:r>
              <a:rPr lang="en-US" sz="1600" dirty="0"/>
              <a:t>The tool’s capabilities in handling large datasets and creating dynamic visuals. </a:t>
            </a:r>
          </a:p>
          <a:p>
            <a:pPr marL="285750" indent="-285750">
              <a:buFont typeface="Arial" panose="020B0604020202020204" pitchFamily="34" charset="0"/>
              <a:buChar char="•"/>
            </a:pPr>
            <a:r>
              <a:rPr lang="en-US" sz="1600" dirty="0"/>
              <a:t>Power BI's integration features allowed for combining data from various sources, enhancing the overall analysis</a:t>
            </a:r>
            <a:endParaRPr lang="en-US" sz="1600" b="1" dirty="0">
              <a:latin typeface="Arial Rounded MT Bold" panose="020F0704030504030204" pitchFamily="34" charset="0"/>
            </a:endParaRPr>
          </a:p>
        </p:txBody>
      </p:sp>
      <p:pic>
        <p:nvPicPr>
          <p:cNvPr id="26" name="Picture 25">
            <a:extLst>
              <a:ext uri="{FF2B5EF4-FFF2-40B4-BE49-F238E27FC236}">
                <a16:creationId xmlns:a16="http://schemas.microsoft.com/office/drawing/2014/main" id="{CA48E74E-3156-4FD2-9DFA-5BB68272DA08}"/>
              </a:ext>
            </a:extLst>
          </p:cNvPr>
          <p:cNvPicPr>
            <a:picLocks noChangeAspect="1"/>
          </p:cNvPicPr>
          <p:nvPr/>
        </p:nvPicPr>
        <p:blipFill>
          <a:blip r:embed="rId6"/>
          <a:stretch>
            <a:fillRect/>
          </a:stretch>
        </p:blipFill>
        <p:spPr>
          <a:xfrm>
            <a:off x="7076360" y="4139144"/>
            <a:ext cx="622332" cy="558829"/>
          </a:xfrm>
          <a:prstGeom prst="rect">
            <a:avLst/>
          </a:prstGeom>
        </p:spPr>
      </p:pic>
    </p:spTree>
    <p:extLst>
      <p:ext uri="{BB962C8B-B14F-4D97-AF65-F5344CB8AC3E}">
        <p14:creationId xmlns:p14="http://schemas.microsoft.com/office/powerpoint/2010/main" val="274407341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DAFD-91C9-4026-AC7B-2A9875588AB6}"/>
              </a:ext>
            </a:extLst>
          </p:cNvPr>
          <p:cNvSpPr>
            <a:spLocks noGrp="1"/>
          </p:cNvSpPr>
          <p:nvPr>
            <p:ph type="title"/>
          </p:nvPr>
        </p:nvSpPr>
        <p:spPr/>
        <p:txBody>
          <a:bodyPr/>
          <a:lstStyle/>
          <a:p>
            <a:r>
              <a:rPr lang="en-US" sz="4800" b="1" dirty="0">
                <a:solidFill>
                  <a:srgbClr val="FFC000"/>
                </a:solidFill>
                <a:latin typeface="Arial Rounded MT Bold" panose="020F0704030504030204" pitchFamily="34" charset="0"/>
              </a:rPr>
              <a:t>KPI’S USED</a:t>
            </a:r>
            <a:endParaRPr lang="en-IN" sz="4800" b="1" dirty="0">
              <a:solidFill>
                <a:srgbClr val="FFC00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E1378697-E880-4EA6-8894-F74B39EA8AC3}"/>
              </a:ext>
            </a:extLst>
          </p:cNvPr>
          <p:cNvSpPr>
            <a:spLocks noGrp="1"/>
          </p:cNvSpPr>
          <p:nvPr>
            <p:ph idx="1"/>
          </p:nvPr>
        </p:nvSpPr>
        <p:spPr>
          <a:xfrm>
            <a:off x="694477" y="1424539"/>
            <a:ext cx="9404722" cy="4862361"/>
          </a:xfrm>
        </p:spPr>
        <p:txBody>
          <a:bodyPr/>
          <a:lstStyle/>
          <a:p>
            <a:pPr marL="0" indent="0">
              <a:buNone/>
            </a:pPr>
            <a:endParaRPr lang="en-US" dirty="0"/>
          </a:p>
          <a:p>
            <a:pPr marL="0" indent="0">
              <a:buNone/>
            </a:pPr>
            <a:r>
              <a:rPr lang="en-IN" sz="2800" b="1" dirty="0">
                <a:latin typeface="Arial Rounded MT Bold" panose="020F0704030504030204" pitchFamily="34" charset="0"/>
              </a:rPr>
              <a:t>KPI-1: Year wise loan amount Stats.</a:t>
            </a:r>
            <a:br>
              <a:rPr lang="en-IN" sz="2800" b="1" dirty="0">
                <a:latin typeface="Arial Rounded MT Bold" panose="020F0704030504030204" pitchFamily="34" charset="0"/>
              </a:rPr>
            </a:br>
            <a:r>
              <a:rPr lang="en-IN" sz="2800" b="1" dirty="0">
                <a:latin typeface="Arial Rounded MT Bold" panose="020F0704030504030204" pitchFamily="34" charset="0"/>
              </a:rPr>
              <a:t>KPI-2: Grade and sub grade wise </a:t>
            </a:r>
            <a:r>
              <a:rPr lang="en-IN" sz="2800" b="1" dirty="0" err="1">
                <a:latin typeface="Arial Rounded MT Bold" panose="020F0704030504030204" pitchFamily="34" charset="0"/>
              </a:rPr>
              <a:t>revol_bal</a:t>
            </a:r>
            <a:r>
              <a:rPr lang="en-IN" sz="2800" b="1" dirty="0">
                <a:latin typeface="Arial Rounded MT Bold" panose="020F0704030504030204" pitchFamily="34" charset="0"/>
              </a:rPr>
              <a:t>.</a:t>
            </a:r>
          </a:p>
          <a:p>
            <a:pPr marL="0" indent="0">
              <a:buNone/>
            </a:pPr>
            <a:r>
              <a:rPr lang="en-IN" sz="2800" b="1" dirty="0">
                <a:latin typeface="Arial Rounded MT Bold" panose="020F0704030504030204" pitchFamily="34" charset="0"/>
              </a:rPr>
              <a:t>KPI-3: Total Payment for Verified Status Vs Total Payment for Non Verified Status. </a:t>
            </a:r>
          </a:p>
          <a:p>
            <a:pPr marL="0" indent="0">
              <a:buNone/>
            </a:pPr>
            <a:r>
              <a:rPr lang="en-IN" sz="2800" b="1" dirty="0">
                <a:latin typeface="Arial Rounded MT Bold" panose="020F0704030504030204" pitchFamily="34" charset="0"/>
              </a:rPr>
              <a:t>KPI-4: State wise and </a:t>
            </a:r>
            <a:r>
              <a:rPr lang="en-IN" sz="2800" b="1" dirty="0" err="1">
                <a:latin typeface="Arial Rounded MT Bold" panose="020F0704030504030204" pitchFamily="34" charset="0"/>
              </a:rPr>
              <a:t>last_credit_pull_d</a:t>
            </a:r>
            <a:r>
              <a:rPr lang="en-IN" sz="2800" b="1" dirty="0">
                <a:latin typeface="Arial Rounded MT Bold" panose="020F0704030504030204" pitchFamily="34" charset="0"/>
              </a:rPr>
              <a:t> wise loan status. </a:t>
            </a:r>
          </a:p>
          <a:p>
            <a:pPr marL="0" indent="0">
              <a:buNone/>
            </a:pPr>
            <a:r>
              <a:rPr lang="en-IN" sz="2800" b="1" dirty="0">
                <a:latin typeface="Arial Rounded MT Bold" panose="020F0704030504030204" pitchFamily="34" charset="0"/>
              </a:rPr>
              <a:t>KPI-5: Home ownership Vs last payment date stats.</a:t>
            </a:r>
            <a:endParaRPr lang="en-US" sz="2800" b="1" dirty="0">
              <a:latin typeface="Arial Rounded MT Bold" panose="020F0704030504030204" pitchFamily="34" charset="0"/>
            </a:endParaRPr>
          </a:p>
        </p:txBody>
      </p:sp>
    </p:spTree>
    <p:extLst>
      <p:ext uri="{BB962C8B-B14F-4D97-AF65-F5344CB8AC3E}">
        <p14:creationId xmlns:p14="http://schemas.microsoft.com/office/powerpoint/2010/main" val="54584629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14DA-3353-4753-80AB-B76A94554E83}"/>
              </a:ext>
            </a:extLst>
          </p:cNvPr>
          <p:cNvSpPr>
            <a:spLocks noGrp="1"/>
          </p:cNvSpPr>
          <p:nvPr>
            <p:ph type="title"/>
          </p:nvPr>
        </p:nvSpPr>
        <p:spPr>
          <a:xfrm>
            <a:off x="423512" y="423842"/>
            <a:ext cx="10924673" cy="952571"/>
          </a:xfrm>
        </p:spPr>
        <p:txBody>
          <a:bodyPr/>
          <a:lstStyle/>
          <a:p>
            <a:r>
              <a:rPr lang="en-US" sz="4000" b="1" dirty="0">
                <a:solidFill>
                  <a:srgbClr val="FFC000"/>
                </a:solidFill>
                <a:latin typeface="Arial Rounded MT Bold" panose="020F0704030504030204" pitchFamily="34" charset="0"/>
              </a:rPr>
              <a:t>KPI-1 MONTH WISE LOAN AMOUNT STATS.</a:t>
            </a:r>
            <a:endParaRPr lang="en-IN" sz="4000" b="1" dirty="0">
              <a:solidFill>
                <a:srgbClr val="FFC000"/>
              </a:solidFill>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64B219A3-D62A-491B-B6B9-4B00911DD79D}"/>
              </a:ext>
            </a:extLst>
          </p:cNvPr>
          <p:cNvPicPr>
            <a:picLocks noGrp="1" noChangeAspect="1"/>
          </p:cNvPicPr>
          <p:nvPr>
            <p:ph idx="1"/>
          </p:nvPr>
        </p:nvPicPr>
        <p:blipFill>
          <a:blip r:embed="rId2"/>
          <a:stretch>
            <a:fillRect/>
          </a:stretch>
        </p:blipFill>
        <p:spPr>
          <a:xfrm>
            <a:off x="6067767" y="1780674"/>
            <a:ext cx="6009507" cy="3224079"/>
          </a:xfrm>
        </p:spPr>
      </p:pic>
      <p:sp>
        <p:nvSpPr>
          <p:cNvPr id="7" name="TextBox 6">
            <a:extLst>
              <a:ext uri="{FF2B5EF4-FFF2-40B4-BE49-F238E27FC236}">
                <a16:creationId xmlns:a16="http://schemas.microsoft.com/office/drawing/2014/main" id="{31C6752B-533B-4F65-A258-98B4D55F57B4}"/>
              </a:ext>
            </a:extLst>
          </p:cNvPr>
          <p:cNvSpPr txBox="1"/>
          <p:nvPr/>
        </p:nvSpPr>
        <p:spPr>
          <a:xfrm>
            <a:off x="336884" y="1463041"/>
            <a:ext cx="5447899" cy="4247317"/>
          </a:xfrm>
          <a:prstGeom prst="rect">
            <a:avLst/>
          </a:prstGeom>
          <a:noFill/>
        </p:spPr>
        <p:txBody>
          <a:bodyPr wrap="square">
            <a:spAutoFit/>
          </a:bodyPr>
          <a:lstStyle/>
          <a:p>
            <a:r>
              <a:rPr lang="en-US" dirty="0"/>
              <a:t>A line graph that shows the **Month-wise Loan Amount Statistics for </a:t>
            </a:r>
            <a:r>
              <a:rPr lang="en-US" dirty="0" err="1"/>
              <a:t>theMonth</a:t>
            </a:r>
            <a:r>
              <a:rPr lang="en-US" dirty="0"/>
              <a:t> Jan to Dec. The graph illustrates the sum of loan amounts issued each month.</a:t>
            </a:r>
          </a:p>
          <a:p>
            <a:endParaRPr lang="en-US" dirty="0"/>
          </a:p>
          <a:p>
            <a:endParaRPr lang="en-US" dirty="0"/>
          </a:p>
          <a:p>
            <a:r>
              <a:rPr lang="en-US" dirty="0"/>
              <a:t>Trend: The graph shows a clear upward trend, with loan amounts growing exponentially each month. </a:t>
            </a:r>
          </a:p>
          <a:p>
            <a:endParaRPr lang="en-US" dirty="0"/>
          </a:p>
          <a:p>
            <a:endParaRPr lang="en-US" dirty="0"/>
          </a:p>
          <a:p>
            <a:r>
              <a:rPr lang="en-US" dirty="0"/>
              <a:t>Growth: The most significant growth occurred between Jan to Month, indicating a rapid expansion in the loan portfolio during these years. </a:t>
            </a:r>
            <a:endParaRPr lang="en-IN" dirty="0"/>
          </a:p>
        </p:txBody>
      </p:sp>
    </p:spTree>
    <p:extLst>
      <p:ext uri="{BB962C8B-B14F-4D97-AF65-F5344CB8AC3E}">
        <p14:creationId xmlns:p14="http://schemas.microsoft.com/office/powerpoint/2010/main" val="126338806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8DCA-DFFD-4BFC-8241-2160C12F1AFC}"/>
              </a:ext>
            </a:extLst>
          </p:cNvPr>
          <p:cNvSpPr>
            <a:spLocks noGrp="1"/>
          </p:cNvSpPr>
          <p:nvPr>
            <p:ph type="title"/>
          </p:nvPr>
        </p:nvSpPr>
        <p:spPr/>
        <p:txBody>
          <a:bodyPr/>
          <a:lstStyle/>
          <a:p>
            <a:r>
              <a:rPr lang="en-US" sz="3600" dirty="0">
                <a:solidFill>
                  <a:srgbClr val="FFC000"/>
                </a:solidFill>
                <a:latin typeface="Arial Rounded MT Bold" panose="020F0704030504030204" pitchFamily="34" charset="0"/>
              </a:rPr>
              <a:t>KPI-2 GRADE AND SUB GRADE WISE REVOL_BAL.</a:t>
            </a:r>
            <a:endParaRPr lang="en-IN" sz="3600" dirty="0">
              <a:solidFill>
                <a:srgbClr val="FFC000"/>
              </a:solidFill>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F900E2F5-C4B4-4708-B368-BBAF54282984}"/>
              </a:ext>
            </a:extLst>
          </p:cNvPr>
          <p:cNvPicPr>
            <a:picLocks noGrp="1" noChangeAspect="1"/>
          </p:cNvPicPr>
          <p:nvPr>
            <p:ph idx="1"/>
          </p:nvPr>
        </p:nvPicPr>
        <p:blipFill>
          <a:blip r:embed="rId2"/>
          <a:stretch>
            <a:fillRect/>
          </a:stretch>
        </p:blipFill>
        <p:spPr>
          <a:xfrm>
            <a:off x="6497053" y="2030930"/>
            <a:ext cx="5582653" cy="3359217"/>
          </a:xfrm>
        </p:spPr>
      </p:pic>
      <p:sp>
        <p:nvSpPr>
          <p:cNvPr id="7" name="TextBox 6">
            <a:extLst>
              <a:ext uri="{FF2B5EF4-FFF2-40B4-BE49-F238E27FC236}">
                <a16:creationId xmlns:a16="http://schemas.microsoft.com/office/drawing/2014/main" id="{70C4EEDB-EF56-41F4-BD1B-B0A1A99D26E2}"/>
              </a:ext>
            </a:extLst>
          </p:cNvPr>
          <p:cNvSpPr txBox="1"/>
          <p:nvPr/>
        </p:nvSpPr>
        <p:spPr>
          <a:xfrm>
            <a:off x="298383" y="1852121"/>
            <a:ext cx="5582653" cy="4247317"/>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bar chart "Grade and sub grade wise </a:t>
            </a:r>
            <a:r>
              <a:rPr lang="en-US" dirty="0" err="1">
                <a:latin typeface="Arial" panose="020B0604020202020204" pitchFamily="34" charset="0"/>
                <a:cs typeface="Arial" panose="020B0604020202020204" pitchFamily="34" charset="0"/>
              </a:rPr>
              <a:t>revol_bal</a:t>
            </a:r>
            <a:r>
              <a:rPr lang="en-US" dirty="0">
                <a:latin typeface="Arial" panose="020B0604020202020204" pitchFamily="34" charset="0"/>
                <a:cs typeface="Arial" panose="020B0604020202020204" pitchFamily="34" charset="0"/>
              </a:rPr>
              <a:t>." It visualizes the sum of "</a:t>
            </a:r>
            <a:r>
              <a:rPr lang="en-US" dirty="0" err="1">
                <a:latin typeface="Arial" panose="020B0604020202020204" pitchFamily="34" charset="0"/>
                <a:cs typeface="Arial" panose="020B0604020202020204" pitchFamily="34" charset="0"/>
              </a:rPr>
              <a:t>revol_bal</a:t>
            </a:r>
            <a:r>
              <a:rPr lang="en-US" dirty="0">
                <a:latin typeface="Arial" panose="020B0604020202020204" pitchFamily="34" charset="0"/>
                <a:cs typeface="Arial" panose="020B0604020202020204" pitchFamily="34" charset="0"/>
              </a:rPr>
              <a:t>" (which likely refers to revolving balance, such as outstanding credit card balances) for various grades and subgrades.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Subgrades in grade B (B3, B5) have the highest revolving balances, with B3 having the highest     ($40 M).</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The revolving balances decrease as we move from grade A to G, with subgrades in grade G having the lowest balances.- Grade G subgrades have significantly lower revolving balances compared to other grades.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129747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3C42-589B-4E6E-8EC2-6FF7DC2F1F33}"/>
              </a:ext>
            </a:extLst>
          </p:cNvPr>
          <p:cNvSpPr>
            <a:spLocks noGrp="1"/>
          </p:cNvSpPr>
          <p:nvPr>
            <p:ph type="title"/>
          </p:nvPr>
        </p:nvSpPr>
        <p:spPr>
          <a:xfrm>
            <a:off x="646111" y="423842"/>
            <a:ext cx="9404723" cy="1400530"/>
          </a:xfrm>
        </p:spPr>
        <p:txBody>
          <a:bodyPr/>
          <a:lstStyle/>
          <a:p>
            <a:r>
              <a:rPr lang="en-US" sz="2800" b="1" dirty="0">
                <a:solidFill>
                  <a:srgbClr val="FFC000"/>
                </a:solidFill>
                <a:latin typeface="Arial Rounded MT Bold" panose="020F0704030504030204" pitchFamily="34" charset="0"/>
              </a:rPr>
              <a:t>KPI-3 TOTAL PAYMENT FOR VERIFIED STATUS VS TOTAL PAYMENT FOR NON VERIFIED STATUS.</a:t>
            </a:r>
            <a:endParaRPr lang="en-IN" sz="2800" b="1" dirty="0">
              <a:solidFill>
                <a:srgbClr val="FFC00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6F949C6-BADB-431F-AD4B-096FB0B133F8}"/>
              </a:ext>
            </a:extLst>
          </p:cNvPr>
          <p:cNvSpPr>
            <a:spLocks noGrp="1"/>
          </p:cNvSpPr>
          <p:nvPr>
            <p:ph idx="1"/>
          </p:nvPr>
        </p:nvSpPr>
        <p:spPr>
          <a:xfrm>
            <a:off x="646112" y="1511166"/>
            <a:ext cx="6380330" cy="5130266"/>
          </a:xfrm>
        </p:spPr>
        <p:txBody>
          <a:bodyPr/>
          <a:lstStyle/>
          <a:p>
            <a:pPr marL="0" indent="0">
              <a:buNone/>
            </a:pPr>
            <a:r>
              <a:rPr lang="en-US" dirty="0"/>
              <a:t>The chart illustrates the distribution of total payments made by customers based on whether their status was verified or not. The larger portion of total payments, 58.88%, comes from customers whose status was verified. This suggests that verified customers are more likely to make higher or more consistent payments compared to non-verified customers. Non-verified customers still contribute a substantial 41.12% to the total payments, indicating that even without verification, a large portion of customers are fulfilling their payment. </a:t>
            </a:r>
            <a:endParaRPr lang="en-IN" dirty="0"/>
          </a:p>
        </p:txBody>
      </p:sp>
      <p:pic>
        <p:nvPicPr>
          <p:cNvPr id="5" name="Picture 4">
            <a:extLst>
              <a:ext uri="{FF2B5EF4-FFF2-40B4-BE49-F238E27FC236}">
                <a16:creationId xmlns:a16="http://schemas.microsoft.com/office/drawing/2014/main" id="{AFA4542D-688F-4BC5-B292-F7AFD2A75F7F}"/>
              </a:ext>
            </a:extLst>
          </p:cNvPr>
          <p:cNvPicPr>
            <a:picLocks noChangeAspect="1"/>
          </p:cNvPicPr>
          <p:nvPr/>
        </p:nvPicPr>
        <p:blipFill>
          <a:blip r:embed="rId2"/>
          <a:stretch>
            <a:fillRect/>
          </a:stretch>
        </p:blipFill>
        <p:spPr>
          <a:xfrm>
            <a:off x="7218967" y="1641265"/>
            <a:ext cx="4790796" cy="3594878"/>
          </a:xfrm>
          <a:prstGeom prst="rect">
            <a:avLst/>
          </a:prstGeom>
        </p:spPr>
      </p:pic>
    </p:spTree>
    <p:extLst>
      <p:ext uri="{BB962C8B-B14F-4D97-AF65-F5344CB8AC3E}">
        <p14:creationId xmlns:p14="http://schemas.microsoft.com/office/powerpoint/2010/main" val="205158205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8A465-B8EB-4BF0-A26D-1E237F96BF50}"/>
              </a:ext>
            </a:extLst>
          </p:cNvPr>
          <p:cNvSpPr>
            <a:spLocks noGrp="1"/>
          </p:cNvSpPr>
          <p:nvPr>
            <p:ph type="title"/>
          </p:nvPr>
        </p:nvSpPr>
        <p:spPr>
          <a:xfrm>
            <a:off x="481263" y="452718"/>
            <a:ext cx="9569571" cy="1260579"/>
          </a:xfrm>
        </p:spPr>
        <p:txBody>
          <a:bodyPr/>
          <a:lstStyle/>
          <a:p>
            <a:r>
              <a:rPr lang="en-US" sz="2800" b="1" dirty="0">
                <a:solidFill>
                  <a:srgbClr val="FFC000"/>
                </a:solidFill>
                <a:latin typeface="Arial Rounded MT Bold" panose="020F0704030504030204" pitchFamily="34" charset="0"/>
              </a:rPr>
              <a:t>KPI-4 STATE WISE AND LAST_CREDIT_PULL_D WISE LOAN STATUS.</a:t>
            </a:r>
            <a:br>
              <a:rPr lang="en-US" sz="2800" b="1" dirty="0">
                <a:solidFill>
                  <a:srgbClr val="FFC000"/>
                </a:solidFill>
                <a:latin typeface="Arial Rounded MT Bold" panose="020F0704030504030204" pitchFamily="34" charset="0"/>
              </a:rPr>
            </a:br>
            <a:endParaRPr lang="en-IN" sz="2800" b="1" dirty="0">
              <a:solidFill>
                <a:srgbClr val="FFC00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4B46DB1A-E95B-4BBB-9FD1-1446210F81F5}"/>
              </a:ext>
            </a:extLst>
          </p:cNvPr>
          <p:cNvSpPr>
            <a:spLocks noGrp="1"/>
          </p:cNvSpPr>
          <p:nvPr>
            <p:ph idx="1"/>
          </p:nvPr>
        </p:nvSpPr>
        <p:spPr>
          <a:xfrm>
            <a:off x="587142" y="1501544"/>
            <a:ext cx="5717405" cy="4689106"/>
          </a:xfrm>
        </p:spPr>
        <p:txBody>
          <a:bodyPr/>
          <a:lstStyle/>
          <a:p>
            <a:r>
              <a:rPr lang="en-US" dirty="0"/>
              <a:t>This line graph showing the State-wise and Last Credit Pull Date-wise Loan Status. The graph plots the number of loans across different states in the U.S. based on their loan status, which includes "Charged Off," "Current," and "Fully Paid". Some states, like California (CA) and New York (NY), show a higher number of loans. In most states, there is a relatively balanced distribution between loans that are "Current" and "Fully Paid," with fewer loans being "Charged Off." </a:t>
            </a:r>
            <a:endParaRPr lang="en-IN" dirty="0"/>
          </a:p>
        </p:txBody>
      </p:sp>
      <p:pic>
        <p:nvPicPr>
          <p:cNvPr id="5" name="Picture 4">
            <a:extLst>
              <a:ext uri="{FF2B5EF4-FFF2-40B4-BE49-F238E27FC236}">
                <a16:creationId xmlns:a16="http://schemas.microsoft.com/office/drawing/2014/main" id="{B5F5ED95-87B8-4204-82F6-0F2921ADBC9A}"/>
              </a:ext>
            </a:extLst>
          </p:cNvPr>
          <p:cNvPicPr>
            <a:picLocks noChangeAspect="1"/>
          </p:cNvPicPr>
          <p:nvPr/>
        </p:nvPicPr>
        <p:blipFill>
          <a:blip r:embed="rId2"/>
          <a:stretch>
            <a:fillRect/>
          </a:stretch>
        </p:blipFill>
        <p:spPr>
          <a:xfrm>
            <a:off x="6309936" y="1596895"/>
            <a:ext cx="5717082" cy="3311989"/>
          </a:xfrm>
          <a:prstGeom prst="rect">
            <a:avLst/>
          </a:prstGeom>
        </p:spPr>
      </p:pic>
    </p:spTree>
    <p:extLst>
      <p:ext uri="{BB962C8B-B14F-4D97-AF65-F5344CB8AC3E}">
        <p14:creationId xmlns:p14="http://schemas.microsoft.com/office/powerpoint/2010/main" val="288366327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E9127-E130-43EB-89E3-7DD71B0C5ABB}"/>
              </a:ext>
            </a:extLst>
          </p:cNvPr>
          <p:cNvSpPr>
            <a:spLocks noGrp="1"/>
          </p:cNvSpPr>
          <p:nvPr>
            <p:ph type="title"/>
          </p:nvPr>
        </p:nvSpPr>
        <p:spPr/>
        <p:txBody>
          <a:bodyPr/>
          <a:lstStyle/>
          <a:p>
            <a:r>
              <a:rPr lang="en-US" dirty="0">
                <a:solidFill>
                  <a:srgbClr val="FFC000"/>
                </a:solidFill>
                <a:latin typeface="Arial Rounded MT Bold" panose="020F0704030504030204" pitchFamily="34" charset="0"/>
              </a:rPr>
              <a:t>KPI-5 HOME OWNERSHIP VS LAST PAYMENT DATE STATS.</a:t>
            </a:r>
            <a:endParaRPr lang="en-IN" dirty="0">
              <a:solidFill>
                <a:srgbClr val="FFC000"/>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4EFEA8EF-8896-42D8-B8A7-22FC5F40F679}"/>
              </a:ext>
            </a:extLst>
          </p:cNvPr>
          <p:cNvSpPr txBox="1"/>
          <p:nvPr/>
        </p:nvSpPr>
        <p:spPr>
          <a:xfrm>
            <a:off x="488477" y="2267619"/>
            <a:ext cx="4863169" cy="3139321"/>
          </a:xfrm>
          <a:prstGeom prst="rect">
            <a:avLst/>
          </a:prstGeom>
          <a:noFill/>
        </p:spPr>
        <p:txBody>
          <a:bodyPr wrap="square">
            <a:spAutoFit/>
          </a:bodyPr>
          <a:lstStyle/>
          <a:p>
            <a:r>
              <a:rPr lang="en-US" dirty="0"/>
              <a:t>This is a Donut chart that visualizes the relationship between different types of home ownership and the last payment date. The chart shows the percentage distribution of these home ownership types. </a:t>
            </a:r>
          </a:p>
          <a:p>
            <a:endParaRPr lang="en-US" dirty="0"/>
          </a:p>
          <a:p>
            <a:r>
              <a:rPr lang="en-US" dirty="0"/>
              <a:t>This indicates that 50% of the last payment dates correspond to individuals with a mortgage, with 42% who are renting their home, 7% who own their homes outright. </a:t>
            </a:r>
            <a:endParaRPr lang="en-IN" dirty="0"/>
          </a:p>
        </p:txBody>
      </p:sp>
      <p:pic>
        <p:nvPicPr>
          <p:cNvPr id="6" name="Picture 5">
            <a:extLst>
              <a:ext uri="{FF2B5EF4-FFF2-40B4-BE49-F238E27FC236}">
                <a16:creationId xmlns:a16="http://schemas.microsoft.com/office/drawing/2014/main" id="{3647A258-8885-45E1-BE30-01A5BB869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42827"/>
            <a:ext cx="5887453" cy="3445834"/>
          </a:xfrm>
          <a:prstGeom prst="rect">
            <a:avLst/>
          </a:prstGeom>
        </p:spPr>
      </p:pic>
    </p:spTree>
    <p:extLst>
      <p:ext uri="{BB962C8B-B14F-4D97-AF65-F5344CB8AC3E}">
        <p14:creationId xmlns:p14="http://schemas.microsoft.com/office/powerpoint/2010/main" val="400971598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Facet</Template>
  <TotalTime>1435</TotalTime>
  <Words>938</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Rounded MT Bold</vt:lpstr>
      <vt:lpstr>Bahnschrift Light</vt:lpstr>
      <vt:lpstr>Bodoni MT</vt:lpstr>
      <vt:lpstr>Century Gothic</vt:lpstr>
      <vt:lpstr>Goudy Old Style</vt:lpstr>
      <vt:lpstr>Wingdings 3</vt:lpstr>
      <vt:lpstr>Ion</vt:lpstr>
      <vt:lpstr>  BANK ANALYTICS  PRESENTED BY GROUP - 5  </vt:lpstr>
      <vt:lpstr>PROJECT OVERVIEW</vt:lpstr>
      <vt:lpstr>OUR MODULES</vt:lpstr>
      <vt:lpstr>KPI’S USED</vt:lpstr>
      <vt:lpstr>KPI-1 MONTH WISE LOAN AMOUNT STATS.</vt:lpstr>
      <vt:lpstr>KPI-2 GRADE AND SUB GRADE WISE REVOL_BAL.</vt:lpstr>
      <vt:lpstr>KPI-3 TOTAL PAYMENT FOR VERIFIED STATUS VS TOTAL PAYMENT FOR NON VERIFIED STATUS.</vt:lpstr>
      <vt:lpstr>KPI-4 STATE WISE AND LAST_CREDIT_PULL_D WISE LOAN STATUS. </vt:lpstr>
      <vt:lpstr>KPI-5 HOME OWNERSHIP VS LAST PAYMENT DATE STATS.</vt:lpstr>
      <vt:lpstr>PowerPoint Presentation</vt:lpstr>
      <vt:lpstr>EXCEL DASHBOARD (Bank Analytics)</vt:lpstr>
      <vt:lpstr>MYSQL  QUERIES</vt:lpstr>
      <vt:lpstr>TABLEAU DASHBOARD</vt:lpstr>
      <vt:lpstr>POWER BI DASHBOARD</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BANK LOAN OF  CUSTOMERS  PRESENTED BY GROUP 5</dc:title>
  <dc:creator>Yogesh Nimbal</dc:creator>
  <cp:lastModifiedBy>Yogesh Nimbal</cp:lastModifiedBy>
  <cp:revision>36</cp:revision>
  <dcterms:created xsi:type="dcterms:W3CDTF">2024-09-11T07:07:12Z</dcterms:created>
  <dcterms:modified xsi:type="dcterms:W3CDTF">2024-09-17T04:52:11Z</dcterms:modified>
</cp:coreProperties>
</file>