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11b44a47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11b44a47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11b44a47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11b44a47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11b44a47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11b44a47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11b44a47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11b44a47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de0b26b9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de0b26b9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11b44a47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11b44a47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de0b26b9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de0b26b9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de0b26b9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de0b26b9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de0b26b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de0b26b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11b44a470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11b44a470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11b44a47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11b44a47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11b44a47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11b44a47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11b44a470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11b44a470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28b91d25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28b91d25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1b44a47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11b44a47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1d156f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1d156f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2cddbbd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2cddbbd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2cddbbd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2cddbbda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2cddbbd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2cddbbd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11b44a470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11b44a470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de0b26b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de0b26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11b44a47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11b44a47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1b44a47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1b44a47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11b44a470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11b44a470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11b44a47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11b44a47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11b44a470_1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11b44a470_1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4.png"/><Relationship Id="rId5" Type="http://schemas.openxmlformats.org/officeDocument/2006/relationships/image" Target="../media/image41.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hyperlink" Target="https://docs.wpilib.org/en/stable/docs/software/commandbased/subsystems.html" TargetMode="External"/><Relationship Id="rId11" Type="http://schemas.openxmlformats.org/officeDocument/2006/relationships/image" Target="../media/image4.png"/><Relationship Id="rId10" Type="http://schemas.openxmlformats.org/officeDocument/2006/relationships/image" Target="../media/image33.png"/><Relationship Id="rId9"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30.png"/><Relationship Id="rId7" Type="http://schemas.openxmlformats.org/officeDocument/2006/relationships/image" Target="../media/image21.png"/><Relationship Id="rId8"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hyperlink" Target="https://docs.wpilib.org/en/stable/docs/software/commandbased/commands.html" TargetMode="External"/><Relationship Id="rId5" Type="http://schemas.openxmlformats.org/officeDocument/2006/relationships/image" Target="../media/image23.png"/><Relationship Id="rId6" Type="http://schemas.openxmlformats.org/officeDocument/2006/relationships/image" Target="../media/image34.png"/><Relationship Id="rId7" Type="http://schemas.openxmlformats.org/officeDocument/2006/relationships/image" Target="../media/image19.png"/><Relationship Id="rId8"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hyperlink" Target="https://docs.wpilib.org/en/stable/docs/software/commandbased/command-groups.html" TargetMode="External"/><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wpilib.org/en/stable/docs/software/commandbased/binding-commands-to-triggers.html" TargetMode="External"/><Relationship Id="rId4" Type="http://schemas.openxmlformats.org/officeDocument/2006/relationships/image" Target="../media/image19.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0.png"/><Relationship Id="rId4" Type="http://schemas.openxmlformats.org/officeDocument/2006/relationships/hyperlink" Target="https://docs.wpilib.org/en/stable/docs/software/commandbased/command-scheduler.html" TargetMode="External"/><Relationship Id="rId5" Type="http://schemas.openxmlformats.org/officeDocument/2006/relationships/hyperlink" Target="https://first.wpi.edu/wpilib/allwpilib/docs/release/java/edu/wpi/first/wpilibj2/command/CommandScheduler.html#run()" TargetMode="External"/><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39.png"/><Relationship Id="rId5" Type="http://schemas.openxmlformats.org/officeDocument/2006/relationships/image" Target="../media/image36.png"/><Relationship Id="rId6" Type="http://schemas.openxmlformats.org/officeDocument/2006/relationships/image" Target="../media/image35.png"/><Relationship Id="rId7"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wpilib.org/en/stable/docs/zero-to-robot/step-2/wpilib-setup.html" TargetMode="External"/><Relationship Id="rId4" Type="http://schemas.openxmlformats.org/officeDocument/2006/relationships/hyperlink" Target="https://alex-spataru.gitbooks.io/frc-robot-programming/content/Book/Chapters/3.1.html" TargetMode="External"/><Relationship Id="rId10"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hyperlink" Target="https://alex-spataru.gitbooks.io/frc-robot-programming/content/Book/Chapters/3.1.html" TargetMode="External"/><Relationship Id="rId6" Type="http://schemas.openxmlformats.org/officeDocument/2006/relationships/hyperlink" Target="https://www.youtube.com/watch?v=64hPDvphcfA" TargetMode="External"/><Relationship Id="rId7" Type="http://schemas.openxmlformats.org/officeDocument/2006/relationships/hyperlink" Target="https://www.youtube.com/watch?v=ihO-mw_4Qpo" TargetMode="External"/><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815000"/>
            <a:ext cx="8520600" cy="269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3C78D8"/>
                </a:solidFill>
              </a:rPr>
              <a:t>FRC Programming in wpilib</a:t>
            </a:r>
            <a:endParaRPr>
              <a:solidFill>
                <a:srgbClr val="3C78D8"/>
              </a:solidFill>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fontScale="62500" lnSpcReduction="20000"/>
          </a:bodyPr>
          <a:lstStyle/>
          <a:p>
            <a:pPr indent="0" lvl="0" marL="0" rtl="0" algn="ctr">
              <a:spcBef>
                <a:spcPts val="0"/>
              </a:spcBef>
              <a:spcAft>
                <a:spcPts val="0"/>
              </a:spcAft>
              <a:buNone/>
            </a:pPr>
            <a:r>
              <a:rPr lang="en">
                <a:solidFill>
                  <a:srgbClr val="1155CC"/>
                </a:solidFill>
              </a:rPr>
              <a:t>FRC Team 2059</a:t>
            </a:r>
            <a:endParaRPr>
              <a:solidFill>
                <a:srgbClr val="1155CC"/>
              </a:solidFill>
            </a:endParaRPr>
          </a:p>
          <a:p>
            <a:pPr indent="0" lvl="0" marL="0" rtl="0" algn="ctr">
              <a:spcBef>
                <a:spcPts val="0"/>
              </a:spcBef>
              <a:spcAft>
                <a:spcPts val="0"/>
              </a:spcAft>
              <a:buNone/>
            </a:pPr>
            <a:r>
              <a:rPr lang="en">
                <a:solidFill>
                  <a:srgbClr val="1155CC"/>
                </a:solidFill>
              </a:rPr>
              <a:t>By Mj</a:t>
            </a:r>
            <a:endParaRPr>
              <a:solidFill>
                <a:srgbClr val="1155CC"/>
              </a:solidFill>
            </a:endParaRPr>
          </a:p>
          <a:p>
            <a:pPr indent="0" lvl="0" marL="0" rtl="0" algn="ctr">
              <a:spcBef>
                <a:spcPts val="0"/>
              </a:spcBef>
              <a:spcAft>
                <a:spcPts val="0"/>
              </a:spcAft>
              <a:buNone/>
            </a:pPr>
            <a:r>
              <a:rPr lang="en">
                <a:solidFill>
                  <a:srgbClr val="1155CC"/>
                </a:solidFill>
              </a:rPr>
              <a:t>Co-Captain and Programming Lead</a:t>
            </a:r>
            <a:endParaRPr>
              <a:solidFill>
                <a:srgbClr val="1155CC"/>
              </a:solidFill>
            </a:endParaRPr>
          </a:p>
        </p:txBody>
      </p:sp>
      <p:pic>
        <p:nvPicPr>
          <p:cNvPr id="58" name="Google Shape;58;p13"/>
          <p:cNvPicPr preferRelativeResize="0"/>
          <p:nvPr/>
        </p:nvPicPr>
        <p:blipFill>
          <a:blip r:embed="rId3">
            <a:alphaModFix/>
          </a:blip>
          <a:stretch>
            <a:fillRect/>
          </a:stretch>
        </p:blipFill>
        <p:spPr>
          <a:xfrm>
            <a:off x="0" y="1"/>
            <a:ext cx="9143999" cy="1554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47000" y="1177675"/>
            <a:ext cx="185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a:t>
            </a:r>
            <a:endParaRPr/>
          </a:p>
        </p:txBody>
      </p:sp>
      <p:sp>
        <p:nvSpPr>
          <p:cNvPr id="147" name="Google Shape;147;p22"/>
          <p:cNvSpPr txBox="1"/>
          <p:nvPr>
            <p:ph idx="1" type="body"/>
          </p:nvPr>
        </p:nvSpPr>
        <p:spPr>
          <a:xfrm>
            <a:off x="247000" y="2071975"/>
            <a:ext cx="128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Initializing called once when the motor is started</a:t>
            </a:r>
            <a:endParaRPr/>
          </a:p>
          <a:p>
            <a:pPr indent="0" lvl="0" marL="0" rtl="0" algn="l">
              <a:spcBef>
                <a:spcPts val="1200"/>
              </a:spcBef>
              <a:spcAft>
                <a:spcPts val="1200"/>
              </a:spcAft>
              <a:buNone/>
            </a:pPr>
            <a:r>
              <a:t/>
            </a:r>
            <a:endParaRPr sz="800"/>
          </a:p>
        </p:txBody>
      </p:sp>
      <p:pic>
        <p:nvPicPr>
          <p:cNvPr id="148" name="Google Shape;148;p22"/>
          <p:cNvPicPr preferRelativeResize="0"/>
          <p:nvPr/>
        </p:nvPicPr>
        <p:blipFill>
          <a:blip r:embed="rId3">
            <a:alphaModFix/>
          </a:blip>
          <a:stretch>
            <a:fillRect/>
          </a:stretch>
        </p:blipFill>
        <p:spPr>
          <a:xfrm>
            <a:off x="1596075" y="704875"/>
            <a:ext cx="2557300" cy="4438625"/>
          </a:xfrm>
          <a:prstGeom prst="rect">
            <a:avLst/>
          </a:prstGeom>
          <a:noFill/>
          <a:ln>
            <a:noFill/>
          </a:ln>
        </p:spPr>
      </p:pic>
      <p:sp>
        <p:nvSpPr>
          <p:cNvPr id="149" name="Google Shape;149;p22"/>
          <p:cNvSpPr txBox="1"/>
          <p:nvPr>
            <p:ph type="title"/>
          </p:nvPr>
        </p:nvSpPr>
        <p:spPr>
          <a:xfrm>
            <a:off x="4767700" y="1177675"/>
            <a:ext cx="185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periodic</a:t>
            </a:r>
            <a:r>
              <a:rPr lang="en"/>
              <a:t>()</a:t>
            </a:r>
            <a:endParaRPr/>
          </a:p>
        </p:txBody>
      </p:sp>
      <p:sp>
        <p:nvSpPr>
          <p:cNvPr id="150" name="Google Shape;150;p22"/>
          <p:cNvSpPr txBox="1"/>
          <p:nvPr>
            <p:ph idx="1" type="body"/>
          </p:nvPr>
        </p:nvSpPr>
        <p:spPr>
          <a:xfrm>
            <a:off x="4767700" y="2071975"/>
            <a:ext cx="128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 called repeatedly every 0.02 seconds TO updated the commands running on the robot</a:t>
            </a:r>
            <a:endParaRPr/>
          </a:p>
          <a:p>
            <a:pPr indent="0" lvl="0" marL="0" rtl="0" algn="l">
              <a:spcBef>
                <a:spcPts val="1200"/>
              </a:spcBef>
              <a:spcAft>
                <a:spcPts val="1200"/>
              </a:spcAft>
              <a:buNone/>
            </a:pPr>
            <a:r>
              <a:t/>
            </a:r>
            <a:endParaRPr sz="800"/>
          </a:p>
        </p:txBody>
      </p:sp>
      <p:pic>
        <p:nvPicPr>
          <p:cNvPr id="151" name="Google Shape;151;p22"/>
          <p:cNvPicPr preferRelativeResize="0"/>
          <p:nvPr/>
        </p:nvPicPr>
        <p:blipFill>
          <a:blip r:embed="rId4">
            <a:alphaModFix/>
          </a:blip>
          <a:stretch>
            <a:fillRect/>
          </a:stretch>
        </p:blipFill>
        <p:spPr>
          <a:xfrm>
            <a:off x="6879347" y="831301"/>
            <a:ext cx="1916078" cy="4245650"/>
          </a:xfrm>
          <a:prstGeom prst="rect">
            <a:avLst/>
          </a:prstGeom>
          <a:noFill/>
          <a:ln>
            <a:noFill/>
          </a:ln>
        </p:spPr>
      </p:pic>
      <p:sp>
        <p:nvSpPr>
          <p:cNvPr id="152" name="Google Shape;152;p22"/>
          <p:cNvSpPr txBox="1"/>
          <p:nvPr/>
        </p:nvSpPr>
        <p:spPr>
          <a:xfrm>
            <a:off x="0" y="0"/>
            <a:ext cx="6334500" cy="8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4200">
                <a:solidFill>
                  <a:schemeClr val="accent1"/>
                </a:solidFill>
                <a:latin typeface="Amatic SC"/>
                <a:ea typeface="Amatic SC"/>
                <a:cs typeface="Amatic SC"/>
                <a:sym typeface="Amatic SC"/>
              </a:rPr>
              <a:t>Robot.java: two types of functions</a:t>
            </a:r>
            <a:endParaRPr b="1" sz="4200">
              <a:solidFill>
                <a:schemeClr val="accent1"/>
              </a:solidFill>
              <a:latin typeface="Amatic SC"/>
              <a:ea typeface="Amatic SC"/>
              <a:cs typeface="Amatic SC"/>
              <a:sym typeface="Amatic SC"/>
            </a:endParaRPr>
          </a:p>
        </p:txBody>
      </p:sp>
      <p:pic>
        <p:nvPicPr>
          <p:cNvPr id="153" name="Google Shape;153;p22"/>
          <p:cNvPicPr preferRelativeResize="0"/>
          <p:nvPr/>
        </p:nvPicPr>
        <p:blipFill>
          <a:blip r:embed="rId5">
            <a:alphaModFix/>
          </a:blip>
          <a:stretch>
            <a:fillRect/>
          </a:stretch>
        </p:blipFill>
        <p:spPr>
          <a:xfrm>
            <a:off x="8312700" y="0"/>
            <a:ext cx="831300" cy="83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311700" y="1152475"/>
            <a:ext cx="210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9" name="Google Shape;159;p23"/>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3"/>
          <p:cNvPicPr preferRelativeResize="0"/>
          <p:nvPr/>
        </p:nvPicPr>
        <p:blipFill>
          <a:blip r:embed="rId3">
            <a:alphaModFix/>
          </a:blip>
          <a:stretch>
            <a:fillRect/>
          </a:stretch>
        </p:blipFill>
        <p:spPr>
          <a:xfrm>
            <a:off x="2554375" y="905775"/>
            <a:ext cx="5925351" cy="4123749"/>
          </a:xfrm>
          <a:prstGeom prst="rect">
            <a:avLst/>
          </a:prstGeom>
          <a:noFill/>
          <a:ln>
            <a:noFill/>
          </a:ln>
        </p:spPr>
      </p:pic>
      <p:sp>
        <p:nvSpPr>
          <p:cNvPr id="161" name="Google Shape;161;p23"/>
          <p:cNvSpPr txBox="1"/>
          <p:nvPr/>
        </p:nvSpPr>
        <p:spPr>
          <a:xfrm>
            <a:off x="204000" y="0"/>
            <a:ext cx="8940000" cy="1251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3400">
                <a:solidFill>
                  <a:schemeClr val="accent1"/>
                </a:solidFill>
                <a:latin typeface="Amatic SC"/>
                <a:ea typeface="Amatic SC"/>
                <a:cs typeface="Amatic SC"/>
                <a:sym typeface="Amatic SC"/>
              </a:rPr>
              <a:t>Robot.java: Depending on the Mode different methods are called</a:t>
            </a:r>
            <a:endParaRPr b="1" sz="3400">
              <a:solidFill>
                <a:schemeClr val="accent1"/>
              </a:solidFill>
              <a:latin typeface="Amatic SC"/>
              <a:ea typeface="Amatic SC"/>
              <a:cs typeface="Amatic SC"/>
              <a:sym typeface="Amatic SC"/>
            </a:endParaRPr>
          </a:p>
          <a:p>
            <a:pPr indent="0" lvl="0" marL="0" rtl="0" algn="l">
              <a:lnSpc>
                <a:spcPct val="115000"/>
              </a:lnSpc>
              <a:spcBef>
                <a:spcPts val="1200"/>
              </a:spcBef>
              <a:spcAft>
                <a:spcPts val="1200"/>
              </a:spcAft>
              <a:buNone/>
            </a:pPr>
            <a:r>
              <a:t/>
            </a:r>
            <a:endParaRPr sz="2022">
              <a:solidFill>
                <a:schemeClr val="lt2"/>
              </a:solidFill>
            </a:endParaRPr>
          </a:p>
        </p:txBody>
      </p:sp>
      <p:pic>
        <p:nvPicPr>
          <p:cNvPr id="162" name="Google Shape;162;p23"/>
          <p:cNvPicPr preferRelativeResize="0"/>
          <p:nvPr/>
        </p:nvPicPr>
        <p:blipFill>
          <a:blip r:embed="rId4">
            <a:alphaModFix/>
          </a:blip>
          <a:stretch>
            <a:fillRect/>
          </a:stretch>
        </p:blipFill>
        <p:spPr>
          <a:xfrm>
            <a:off x="8405600" y="0"/>
            <a:ext cx="738400" cy="7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77875" y="1210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t>What Is a “Command-Based” Robot vs. Timed Robot or Iterative</a:t>
            </a:r>
            <a:endParaRPr sz="3400"/>
          </a:p>
        </p:txBody>
      </p:sp>
      <p:sp>
        <p:nvSpPr>
          <p:cNvPr id="168" name="Google Shape;168;p24"/>
          <p:cNvSpPr txBox="1"/>
          <p:nvPr>
            <p:ph idx="1" type="body"/>
          </p:nvPr>
        </p:nvSpPr>
        <p:spPr>
          <a:xfrm>
            <a:off x="54025" y="922075"/>
            <a:ext cx="3687300" cy="39066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Input (Joystick) and Output (Motor)</a:t>
            </a:r>
            <a:endParaRPr/>
          </a:p>
          <a:p>
            <a:pPr indent="-300037" lvl="0" marL="457200" rtl="0" algn="l">
              <a:spcBef>
                <a:spcPts val="0"/>
              </a:spcBef>
              <a:spcAft>
                <a:spcPts val="0"/>
              </a:spcAft>
              <a:buSzPct val="100000"/>
              <a:buChar char="●"/>
            </a:pPr>
            <a:r>
              <a:rPr lang="en"/>
              <a:t>Essentially a design pattern (</a:t>
            </a:r>
            <a:r>
              <a:rPr lang="en"/>
              <a:t>boilerplate</a:t>
            </a:r>
            <a:r>
              <a:rPr lang="en"/>
              <a:t> framework/code) that reduces the amount of code one has to write to get a robot to do something.</a:t>
            </a:r>
            <a:endParaRPr/>
          </a:p>
          <a:p>
            <a:pPr indent="-300037" lvl="0" marL="457200" rtl="0" algn="l">
              <a:spcBef>
                <a:spcPts val="0"/>
              </a:spcBef>
              <a:spcAft>
                <a:spcPts val="0"/>
              </a:spcAft>
              <a:buSzPct val="100000"/>
              <a:buChar char="●"/>
            </a:pPr>
            <a:r>
              <a:rPr lang="en"/>
              <a:t>This kind of robot is composed of two parts, viz., </a:t>
            </a:r>
            <a:r>
              <a:rPr i="1" lang="en"/>
              <a:t>Command </a:t>
            </a:r>
            <a:r>
              <a:rPr lang="en"/>
              <a:t>and </a:t>
            </a:r>
            <a:r>
              <a:rPr i="1" lang="en"/>
              <a:t>Subsystem</a:t>
            </a:r>
            <a:endParaRPr i="1"/>
          </a:p>
          <a:p>
            <a:pPr indent="-300037" lvl="0" marL="457200" rtl="0" algn="l">
              <a:spcBef>
                <a:spcPts val="0"/>
              </a:spcBef>
              <a:spcAft>
                <a:spcPts val="0"/>
              </a:spcAft>
              <a:buSzPct val="100000"/>
              <a:buChar char="●"/>
            </a:pPr>
            <a:r>
              <a:rPr lang="en"/>
              <a:t>You </a:t>
            </a:r>
            <a:r>
              <a:rPr b="1" lang="en"/>
              <a:t>bind </a:t>
            </a:r>
            <a:r>
              <a:rPr lang="en"/>
              <a:t>Commands in your code to an Input Controller (e.g. Joystick button)</a:t>
            </a:r>
            <a:endParaRPr i="1"/>
          </a:p>
          <a:p>
            <a:pPr indent="-300037" lvl="0" marL="457200" rtl="0" algn="l">
              <a:spcBef>
                <a:spcPts val="0"/>
              </a:spcBef>
              <a:spcAft>
                <a:spcPts val="0"/>
              </a:spcAft>
              <a:buSzPct val="100000"/>
              <a:buChar char="●"/>
            </a:pPr>
            <a:r>
              <a:rPr lang="en"/>
              <a:t>You focus on “command” </a:t>
            </a:r>
            <a:r>
              <a:rPr lang="en"/>
              <a:t>(actions) </a:t>
            </a:r>
            <a:r>
              <a:rPr lang="en"/>
              <a:t>and “subsystem” (sensors or a motors) objects.</a:t>
            </a:r>
            <a:endParaRPr/>
          </a:p>
          <a:p>
            <a:pPr indent="-280193" lvl="0" marL="914400" rtl="0" algn="l">
              <a:spcBef>
                <a:spcPts val="0"/>
              </a:spcBef>
              <a:spcAft>
                <a:spcPts val="0"/>
              </a:spcAft>
              <a:buSzPct val="100000"/>
              <a:buChar char="●"/>
            </a:pPr>
            <a:r>
              <a:rPr lang="en" sz="1300"/>
              <a:t>Subsystems  represent the actual lower level hardware such as </a:t>
            </a:r>
            <a:r>
              <a:rPr lang="en" sz="1300"/>
              <a:t>different types of </a:t>
            </a:r>
            <a:r>
              <a:rPr lang="en" sz="1300"/>
              <a:t>Actuators (e.g. motors, pneumatic) and Sensors in your code.  A subsystem can be a group of motors or sensors or just one motor or a sensor</a:t>
            </a:r>
            <a:endParaRPr sz="1300"/>
          </a:p>
          <a:p>
            <a:pPr indent="-280193" lvl="0" marL="914400" rtl="0" algn="l">
              <a:spcBef>
                <a:spcPts val="0"/>
              </a:spcBef>
              <a:spcAft>
                <a:spcPts val="0"/>
              </a:spcAft>
              <a:buSzPct val="100000"/>
              <a:buChar char="●"/>
            </a:pPr>
            <a:r>
              <a:rPr lang="en" sz="1300"/>
              <a:t>Commands represent actions or behavior one wants to send to a subsystem. An action is either starting (initializing), executing, ending, or idle.</a:t>
            </a:r>
            <a:endParaRPr/>
          </a:p>
        </p:txBody>
      </p:sp>
      <p:pic>
        <p:nvPicPr>
          <p:cNvPr id="169" name="Google Shape;169;p24"/>
          <p:cNvPicPr preferRelativeResize="0"/>
          <p:nvPr/>
        </p:nvPicPr>
        <p:blipFill>
          <a:blip r:embed="rId3">
            <a:alphaModFix/>
          </a:blip>
          <a:stretch>
            <a:fillRect/>
          </a:stretch>
        </p:blipFill>
        <p:spPr>
          <a:xfrm>
            <a:off x="4512125" y="922075"/>
            <a:ext cx="4253674" cy="1314225"/>
          </a:xfrm>
          <a:prstGeom prst="rect">
            <a:avLst/>
          </a:prstGeom>
          <a:noFill/>
          <a:ln>
            <a:noFill/>
          </a:ln>
        </p:spPr>
      </p:pic>
      <p:sp>
        <p:nvSpPr>
          <p:cNvPr id="170" name="Google Shape;170;p24"/>
          <p:cNvSpPr txBox="1"/>
          <p:nvPr/>
        </p:nvSpPr>
        <p:spPr>
          <a:xfrm>
            <a:off x="123500" y="4828675"/>
            <a:ext cx="743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1"/>
                </a:solidFill>
                <a:latin typeface="Goudy Bookletter 1911"/>
                <a:ea typeface="Goudy Bookletter 1911"/>
                <a:cs typeface="Goudy Bookletter 1911"/>
                <a:sym typeface="Goudy Bookletter 1911"/>
              </a:rPr>
              <a:t>https://docs.wpilib.org/en/stable/docs/software/commandbased/what-is-command-based.html</a:t>
            </a:r>
            <a:endParaRPr sz="800">
              <a:solidFill>
                <a:schemeClr val="accent1"/>
              </a:solidFill>
              <a:latin typeface="Goudy Bookletter 1911"/>
              <a:ea typeface="Goudy Bookletter 1911"/>
              <a:cs typeface="Goudy Bookletter 1911"/>
              <a:sym typeface="Goudy Bookletter 1911"/>
            </a:endParaRPr>
          </a:p>
        </p:txBody>
      </p:sp>
      <p:pic>
        <p:nvPicPr>
          <p:cNvPr id="171" name="Google Shape;171;p24"/>
          <p:cNvPicPr preferRelativeResize="0"/>
          <p:nvPr/>
        </p:nvPicPr>
        <p:blipFill>
          <a:blip r:embed="rId4">
            <a:alphaModFix/>
          </a:blip>
          <a:stretch>
            <a:fillRect/>
          </a:stretch>
        </p:blipFill>
        <p:spPr>
          <a:xfrm>
            <a:off x="3825525" y="3517355"/>
            <a:ext cx="2395199" cy="884591"/>
          </a:xfrm>
          <a:prstGeom prst="rect">
            <a:avLst/>
          </a:prstGeom>
          <a:noFill/>
          <a:ln>
            <a:noFill/>
          </a:ln>
        </p:spPr>
      </p:pic>
      <p:pic>
        <p:nvPicPr>
          <p:cNvPr id="172" name="Google Shape;172;p24"/>
          <p:cNvPicPr preferRelativeResize="0"/>
          <p:nvPr/>
        </p:nvPicPr>
        <p:blipFill>
          <a:blip r:embed="rId5">
            <a:alphaModFix/>
          </a:blip>
          <a:stretch>
            <a:fillRect/>
          </a:stretch>
        </p:blipFill>
        <p:spPr>
          <a:xfrm>
            <a:off x="3825525" y="2227595"/>
            <a:ext cx="5177399" cy="1706186"/>
          </a:xfrm>
          <a:prstGeom prst="rect">
            <a:avLst/>
          </a:prstGeom>
          <a:noFill/>
          <a:ln>
            <a:noFill/>
          </a:ln>
        </p:spPr>
      </p:pic>
      <p:pic>
        <p:nvPicPr>
          <p:cNvPr id="173" name="Google Shape;173;p24"/>
          <p:cNvPicPr preferRelativeResize="0"/>
          <p:nvPr/>
        </p:nvPicPr>
        <p:blipFill>
          <a:blip r:embed="rId6">
            <a:alphaModFix/>
          </a:blip>
          <a:stretch>
            <a:fillRect/>
          </a:stretch>
        </p:blipFill>
        <p:spPr>
          <a:xfrm>
            <a:off x="7382550" y="4033800"/>
            <a:ext cx="1249050" cy="1102675"/>
          </a:xfrm>
          <a:prstGeom prst="rect">
            <a:avLst/>
          </a:prstGeom>
          <a:noFill/>
          <a:ln>
            <a:noFill/>
          </a:ln>
        </p:spPr>
      </p:pic>
      <p:pic>
        <p:nvPicPr>
          <p:cNvPr id="174" name="Google Shape;174;p24"/>
          <p:cNvPicPr preferRelativeResize="0"/>
          <p:nvPr/>
        </p:nvPicPr>
        <p:blipFill>
          <a:blip r:embed="rId7">
            <a:alphaModFix/>
          </a:blip>
          <a:stretch>
            <a:fillRect/>
          </a:stretch>
        </p:blipFill>
        <p:spPr>
          <a:xfrm>
            <a:off x="5443225" y="4368850"/>
            <a:ext cx="944574" cy="651750"/>
          </a:xfrm>
          <a:prstGeom prst="rect">
            <a:avLst/>
          </a:prstGeom>
          <a:noFill/>
          <a:ln>
            <a:noFill/>
          </a:ln>
        </p:spPr>
      </p:pic>
      <p:pic>
        <p:nvPicPr>
          <p:cNvPr id="175" name="Google Shape;175;p24"/>
          <p:cNvPicPr preferRelativeResize="0"/>
          <p:nvPr/>
        </p:nvPicPr>
        <p:blipFill>
          <a:blip r:embed="rId8">
            <a:alphaModFix/>
          </a:blip>
          <a:stretch>
            <a:fillRect/>
          </a:stretch>
        </p:blipFill>
        <p:spPr>
          <a:xfrm>
            <a:off x="4284159" y="4264750"/>
            <a:ext cx="1007800" cy="755850"/>
          </a:xfrm>
          <a:prstGeom prst="rect">
            <a:avLst/>
          </a:prstGeom>
          <a:noFill/>
          <a:ln>
            <a:noFill/>
          </a:ln>
        </p:spPr>
      </p:pic>
      <p:pic>
        <p:nvPicPr>
          <p:cNvPr id="176" name="Google Shape;176;p24"/>
          <p:cNvPicPr preferRelativeResize="0"/>
          <p:nvPr/>
        </p:nvPicPr>
        <p:blipFill>
          <a:blip r:embed="rId9">
            <a:alphaModFix/>
          </a:blip>
          <a:stretch>
            <a:fillRect/>
          </a:stretch>
        </p:blipFill>
        <p:spPr>
          <a:xfrm>
            <a:off x="8259400" y="0"/>
            <a:ext cx="884600" cy="88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57775" y="52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Subsystem</a:t>
            </a:r>
            <a:r>
              <a:rPr lang="en" sz="2320"/>
              <a:t> </a:t>
            </a:r>
            <a:r>
              <a:rPr lang="en" sz="1000"/>
              <a:t>(think hardware sensor or a </a:t>
            </a:r>
            <a:r>
              <a:rPr lang="en" sz="1000"/>
              <a:t>motor or a composition of these)</a:t>
            </a:r>
            <a:endParaRPr sz="1000"/>
          </a:p>
        </p:txBody>
      </p:sp>
      <p:sp>
        <p:nvSpPr>
          <p:cNvPr id="182" name="Google Shape;182;p25"/>
          <p:cNvSpPr txBox="1"/>
          <p:nvPr>
            <p:ph idx="1" type="body"/>
          </p:nvPr>
        </p:nvSpPr>
        <p:spPr>
          <a:xfrm>
            <a:off x="-55825" y="409475"/>
            <a:ext cx="3999900" cy="27033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Char char="●"/>
            </a:pPr>
            <a:r>
              <a:rPr b="1" lang="en"/>
              <a:t>You </a:t>
            </a:r>
            <a:r>
              <a:rPr b="1" lang="en"/>
              <a:t>write methods</a:t>
            </a:r>
            <a:r>
              <a:rPr lang="en"/>
              <a:t> to control hardware or read sensor values. E.g. grabHatch()</a:t>
            </a:r>
            <a:endParaRPr/>
          </a:p>
          <a:p>
            <a:pPr indent="-298767" lvl="0" marL="457200" rtl="0" algn="l">
              <a:spcBef>
                <a:spcPts val="0"/>
              </a:spcBef>
              <a:spcAft>
                <a:spcPts val="0"/>
              </a:spcAft>
              <a:buSzPct val="92857"/>
              <a:buChar char="●"/>
            </a:pPr>
            <a:r>
              <a:rPr b="1" lang="en"/>
              <a:t>periodic()</a:t>
            </a:r>
            <a:r>
              <a:rPr lang="en"/>
              <a:t> is run once per run of the scheduler</a:t>
            </a:r>
            <a:endParaRPr/>
          </a:p>
          <a:p>
            <a:pPr indent="-298767" lvl="0" marL="457200" rtl="0" algn="l">
              <a:spcBef>
                <a:spcPts val="0"/>
              </a:spcBef>
              <a:spcAft>
                <a:spcPts val="0"/>
              </a:spcAft>
              <a:buSzPct val="100000"/>
              <a:buChar char="●"/>
            </a:pPr>
            <a:r>
              <a:rPr lang="en" sz="1300"/>
              <a:t>Works through the </a:t>
            </a:r>
            <a:r>
              <a:rPr b="1" lang="en" sz="1300"/>
              <a:t>CommandScheduler</a:t>
            </a:r>
            <a:endParaRPr b="1" sz="1300"/>
          </a:p>
          <a:p>
            <a:pPr indent="-304165" lvl="0" marL="457200" rtl="0" algn="l">
              <a:spcBef>
                <a:spcPts val="0"/>
              </a:spcBef>
              <a:spcAft>
                <a:spcPts val="0"/>
              </a:spcAft>
              <a:buSzPct val="107692"/>
              <a:buChar char="●"/>
            </a:pPr>
            <a:r>
              <a:rPr lang="en" sz="1300"/>
              <a:t>Can set </a:t>
            </a:r>
            <a:r>
              <a:rPr b="1" lang="en" sz="1300"/>
              <a:t>default background commands that are run when nothing else is scheduled.</a:t>
            </a:r>
            <a:r>
              <a:rPr lang="en" sz="1300"/>
              <a:t>  E.g. keeping an arm held at a setpoint.</a:t>
            </a:r>
            <a:endParaRPr sz="1300"/>
          </a:p>
          <a:p>
            <a:pPr indent="0" lvl="0" marL="457200" rtl="0" algn="l">
              <a:spcBef>
                <a:spcPts val="1200"/>
              </a:spcBef>
              <a:spcAft>
                <a:spcPts val="0"/>
              </a:spcAft>
              <a:buNone/>
            </a:pPr>
            <a:r>
              <a:t/>
            </a:r>
            <a:endParaRPr sz="1300"/>
          </a:p>
          <a:p>
            <a:pPr indent="-298767" lvl="0" marL="457200" rtl="0" algn="l">
              <a:spcBef>
                <a:spcPts val="1200"/>
              </a:spcBef>
              <a:spcAft>
                <a:spcPts val="0"/>
              </a:spcAft>
              <a:buSzPct val="100000"/>
              <a:buChar char="●"/>
            </a:pPr>
            <a:r>
              <a:rPr lang="en" sz="1300"/>
              <a:t>Is </a:t>
            </a:r>
            <a:r>
              <a:rPr b="1" lang="en" sz="1300"/>
              <a:t>initialized </a:t>
            </a:r>
            <a:r>
              <a:rPr lang="en" sz="1300"/>
              <a:t>via the Robot class methods (that are suffixed with </a:t>
            </a:r>
            <a:r>
              <a:rPr b="1" lang="en" sz="1300"/>
              <a:t>init()</a:t>
            </a:r>
            <a:r>
              <a:rPr lang="en" sz="1300"/>
              <a:t>)</a:t>
            </a:r>
            <a:endParaRPr sz="1300"/>
          </a:p>
        </p:txBody>
      </p:sp>
      <p:pic>
        <p:nvPicPr>
          <p:cNvPr id="183" name="Google Shape;183;p25"/>
          <p:cNvPicPr preferRelativeResize="0"/>
          <p:nvPr/>
        </p:nvPicPr>
        <p:blipFill>
          <a:blip r:embed="rId3">
            <a:alphaModFix/>
          </a:blip>
          <a:stretch>
            <a:fillRect/>
          </a:stretch>
        </p:blipFill>
        <p:spPr>
          <a:xfrm>
            <a:off x="208463" y="3038900"/>
            <a:ext cx="3698524" cy="1817700"/>
          </a:xfrm>
          <a:prstGeom prst="rect">
            <a:avLst/>
          </a:prstGeom>
          <a:noFill/>
          <a:ln>
            <a:noFill/>
          </a:ln>
        </p:spPr>
      </p:pic>
      <p:sp>
        <p:nvSpPr>
          <p:cNvPr id="184" name="Google Shape;184;p25"/>
          <p:cNvSpPr txBox="1"/>
          <p:nvPr/>
        </p:nvSpPr>
        <p:spPr>
          <a:xfrm>
            <a:off x="57775" y="4743300"/>
            <a:ext cx="74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Subsystems </a:t>
            </a:r>
            <a:r>
              <a:rPr lang="en" sz="700" u="sng">
                <a:solidFill>
                  <a:schemeClr val="hlink"/>
                </a:solidFill>
                <a:hlinkClick r:id="rId4"/>
              </a:rPr>
              <a:t>https://docs.wpilib.org/en/stable/docs/software/commandbased/subsystems.html</a:t>
            </a:r>
            <a:endParaRPr sz="700"/>
          </a:p>
          <a:p>
            <a:pPr indent="0" lvl="0" marL="0" rtl="0" algn="l">
              <a:spcBef>
                <a:spcPts val="0"/>
              </a:spcBef>
              <a:spcAft>
                <a:spcPts val="0"/>
              </a:spcAft>
              <a:buNone/>
            </a:pPr>
            <a:r>
              <a:t/>
            </a:r>
            <a:endParaRPr sz="700"/>
          </a:p>
        </p:txBody>
      </p:sp>
      <p:pic>
        <p:nvPicPr>
          <p:cNvPr id="185" name="Google Shape;185;p25"/>
          <p:cNvPicPr preferRelativeResize="0"/>
          <p:nvPr/>
        </p:nvPicPr>
        <p:blipFill>
          <a:blip r:embed="rId5">
            <a:alphaModFix/>
          </a:blip>
          <a:stretch>
            <a:fillRect/>
          </a:stretch>
        </p:blipFill>
        <p:spPr>
          <a:xfrm>
            <a:off x="914959" y="2267900"/>
            <a:ext cx="2453875" cy="227950"/>
          </a:xfrm>
          <a:prstGeom prst="rect">
            <a:avLst/>
          </a:prstGeom>
          <a:noFill/>
          <a:ln>
            <a:noFill/>
          </a:ln>
        </p:spPr>
      </p:pic>
      <p:pic>
        <p:nvPicPr>
          <p:cNvPr id="186" name="Google Shape;186;p25"/>
          <p:cNvPicPr preferRelativeResize="0"/>
          <p:nvPr/>
        </p:nvPicPr>
        <p:blipFill>
          <a:blip r:embed="rId6">
            <a:alphaModFix/>
          </a:blip>
          <a:stretch>
            <a:fillRect/>
          </a:stretch>
        </p:blipFill>
        <p:spPr>
          <a:xfrm>
            <a:off x="6494549" y="2700949"/>
            <a:ext cx="2124475" cy="1890450"/>
          </a:xfrm>
          <a:prstGeom prst="rect">
            <a:avLst/>
          </a:prstGeom>
          <a:noFill/>
          <a:ln>
            <a:noFill/>
          </a:ln>
        </p:spPr>
      </p:pic>
      <p:pic>
        <p:nvPicPr>
          <p:cNvPr id="187" name="Google Shape;187;p25"/>
          <p:cNvPicPr preferRelativeResize="0"/>
          <p:nvPr/>
        </p:nvPicPr>
        <p:blipFill>
          <a:blip r:embed="rId7">
            <a:alphaModFix/>
          </a:blip>
          <a:stretch>
            <a:fillRect/>
          </a:stretch>
        </p:blipFill>
        <p:spPr>
          <a:xfrm>
            <a:off x="4293503" y="2495849"/>
            <a:ext cx="1095445" cy="755850"/>
          </a:xfrm>
          <a:prstGeom prst="rect">
            <a:avLst/>
          </a:prstGeom>
          <a:noFill/>
          <a:ln>
            <a:noFill/>
          </a:ln>
        </p:spPr>
      </p:pic>
      <p:pic>
        <p:nvPicPr>
          <p:cNvPr id="188" name="Google Shape;188;p25"/>
          <p:cNvPicPr preferRelativeResize="0"/>
          <p:nvPr/>
        </p:nvPicPr>
        <p:blipFill>
          <a:blip r:embed="rId8">
            <a:alphaModFix/>
          </a:blip>
          <a:stretch>
            <a:fillRect/>
          </a:stretch>
        </p:blipFill>
        <p:spPr>
          <a:xfrm>
            <a:off x="4032909" y="848250"/>
            <a:ext cx="1007800" cy="755850"/>
          </a:xfrm>
          <a:prstGeom prst="rect">
            <a:avLst/>
          </a:prstGeom>
          <a:noFill/>
          <a:ln>
            <a:noFill/>
          </a:ln>
        </p:spPr>
      </p:pic>
      <p:pic>
        <p:nvPicPr>
          <p:cNvPr id="189" name="Google Shape;189;p25"/>
          <p:cNvPicPr preferRelativeResize="0"/>
          <p:nvPr/>
        </p:nvPicPr>
        <p:blipFill>
          <a:blip r:embed="rId9">
            <a:alphaModFix/>
          </a:blip>
          <a:stretch>
            <a:fillRect/>
          </a:stretch>
        </p:blipFill>
        <p:spPr>
          <a:xfrm>
            <a:off x="5301525" y="0"/>
            <a:ext cx="3842475" cy="1090900"/>
          </a:xfrm>
          <a:prstGeom prst="rect">
            <a:avLst/>
          </a:prstGeom>
          <a:noFill/>
          <a:ln>
            <a:noFill/>
          </a:ln>
        </p:spPr>
      </p:pic>
      <p:pic>
        <p:nvPicPr>
          <p:cNvPr id="190" name="Google Shape;190;p25"/>
          <p:cNvPicPr preferRelativeResize="0"/>
          <p:nvPr/>
        </p:nvPicPr>
        <p:blipFill>
          <a:blip r:embed="rId10">
            <a:alphaModFix/>
          </a:blip>
          <a:stretch>
            <a:fillRect/>
          </a:stretch>
        </p:blipFill>
        <p:spPr>
          <a:xfrm>
            <a:off x="5887125" y="1435497"/>
            <a:ext cx="3049425" cy="1060350"/>
          </a:xfrm>
          <a:prstGeom prst="rect">
            <a:avLst/>
          </a:prstGeom>
          <a:noFill/>
          <a:ln>
            <a:noFill/>
          </a:ln>
        </p:spPr>
      </p:pic>
      <p:sp>
        <p:nvSpPr>
          <p:cNvPr id="191" name="Google Shape;191;p25"/>
          <p:cNvSpPr txBox="1"/>
          <p:nvPr/>
        </p:nvSpPr>
        <p:spPr>
          <a:xfrm>
            <a:off x="4264150" y="3280125"/>
            <a:ext cx="1786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rts Mill Goudy"/>
                <a:ea typeface="Sorts Mill Goudy"/>
                <a:cs typeface="Sorts Mill Goudy"/>
                <a:sym typeface="Sorts Mill Goudy"/>
              </a:rPr>
              <a:t>E.g. A Drivetrain subsystem will consist of a left Motor and a right Motor, along with the method setSpeed(double s)</a:t>
            </a:r>
            <a:endParaRPr sz="1200">
              <a:latin typeface="Sorts Mill Goudy"/>
              <a:ea typeface="Sorts Mill Goudy"/>
              <a:cs typeface="Sorts Mill Goudy"/>
              <a:sym typeface="Sorts Mill Goudy"/>
            </a:endParaRPr>
          </a:p>
        </p:txBody>
      </p:sp>
      <p:pic>
        <p:nvPicPr>
          <p:cNvPr id="192" name="Google Shape;192;p25"/>
          <p:cNvPicPr preferRelativeResize="0"/>
          <p:nvPr/>
        </p:nvPicPr>
        <p:blipFill>
          <a:blip r:embed="rId11">
            <a:alphaModFix/>
          </a:blip>
          <a:stretch>
            <a:fillRect/>
          </a:stretch>
        </p:blipFill>
        <p:spPr>
          <a:xfrm>
            <a:off x="8619025" y="0"/>
            <a:ext cx="524975" cy="52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idx="2" type="body"/>
          </p:nvPr>
        </p:nvSpPr>
        <p:spPr>
          <a:xfrm>
            <a:off x="4996950" y="223325"/>
            <a:ext cx="3633300" cy="18540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sz="1200"/>
              <a:t>A 3 state machine</a:t>
            </a:r>
            <a:endParaRPr sz="1200"/>
          </a:p>
          <a:p>
            <a:pPr indent="-304800" lvl="0" marL="457200" rtl="0" algn="l">
              <a:spcBef>
                <a:spcPts val="0"/>
              </a:spcBef>
              <a:spcAft>
                <a:spcPts val="0"/>
              </a:spcAft>
              <a:buSzPts val="1200"/>
              <a:buChar char="●"/>
            </a:pPr>
            <a:r>
              <a:rPr b="1" lang="en" sz="1200"/>
              <a:t>Knows about a SubSystem (takes it in constructor)</a:t>
            </a:r>
            <a:endParaRPr b="1" sz="1200"/>
          </a:p>
          <a:p>
            <a:pPr indent="-304800" lvl="0" marL="457200" rtl="0" algn="l">
              <a:spcBef>
                <a:spcPts val="0"/>
              </a:spcBef>
              <a:spcAft>
                <a:spcPts val="0"/>
              </a:spcAft>
              <a:buSzPts val="1200"/>
              <a:buChar char="●"/>
            </a:pPr>
            <a:r>
              <a:rPr lang="en" sz="1200"/>
              <a:t>You fill in the templated methods</a:t>
            </a:r>
            <a:endParaRPr sz="1200"/>
          </a:p>
          <a:p>
            <a:pPr indent="-304800" lvl="0" marL="457200" rtl="0" algn="l">
              <a:spcBef>
                <a:spcPts val="0"/>
              </a:spcBef>
              <a:spcAft>
                <a:spcPts val="0"/>
              </a:spcAft>
              <a:buSzPts val="1200"/>
              <a:buChar char="●"/>
            </a:pPr>
            <a:r>
              <a:rPr lang="en" sz="1200"/>
              <a:t>Calls Subsystem methods </a:t>
            </a:r>
            <a:endParaRPr sz="1200"/>
          </a:p>
          <a:p>
            <a:pPr indent="-304800" lvl="0" marL="457200" rtl="0" algn="l">
              <a:spcBef>
                <a:spcPts val="0"/>
              </a:spcBef>
              <a:spcAft>
                <a:spcPts val="0"/>
              </a:spcAft>
              <a:buSzPts val="1200"/>
              <a:buChar char="●"/>
            </a:pPr>
            <a:r>
              <a:rPr lang="en" sz="1200"/>
              <a:t>The CommandScheduler will not schedule more than one Command for a SubSystem at a time.</a:t>
            </a:r>
            <a:endParaRPr sz="1200"/>
          </a:p>
        </p:txBody>
      </p:sp>
      <p:sp>
        <p:nvSpPr>
          <p:cNvPr id="198" name="Google Shape;198;p26"/>
          <p:cNvSpPr txBox="1"/>
          <p:nvPr>
            <p:ph type="title"/>
          </p:nvPr>
        </p:nvSpPr>
        <p:spPr>
          <a:xfrm>
            <a:off x="133025" y="110075"/>
            <a:ext cx="375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Command </a:t>
            </a:r>
            <a:r>
              <a:rPr lang="en" sz="920"/>
              <a:t>(think action on a motor or sensor or on a group/subsystem of these)</a:t>
            </a:r>
            <a:endParaRPr sz="920"/>
          </a:p>
        </p:txBody>
      </p:sp>
      <p:pic>
        <p:nvPicPr>
          <p:cNvPr id="199" name="Google Shape;199;p26"/>
          <p:cNvPicPr preferRelativeResize="0"/>
          <p:nvPr/>
        </p:nvPicPr>
        <p:blipFill>
          <a:blip r:embed="rId3">
            <a:alphaModFix/>
          </a:blip>
          <a:stretch>
            <a:fillRect/>
          </a:stretch>
        </p:blipFill>
        <p:spPr>
          <a:xfrm>
            <a:off x="0" y="1410150"/>
            <a:ext cx="3354376" cy="3733349"/>
          </a:xfrm>
          <a:prstGeom prst="rect">
            <a:avLst/>
          </a:prstGeom>
          <a:noFill/>
          <a:ln>
            <a:noFill/>
          </a:ln>
        </p:spPr>
      </p:pic>
      <p:sp>
        <p:nvSpPr>
          <p:cNvPr id="200" name="Google Shape;200;p26"/>
          <p:cNvSpPr txBox="1"/>
          <p:nvPr/>
        </p:nvSpPr>
        <p:spPr>
          <a:xfrm>
            <a:off x="4801525" y="4591400"/>
            <a:ext cx="42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Commands </a:t>
            </a:r>
            <a:r>
              <a:rPr lang="en" sz="700" u="sng">
                <a:solidFill>
                  <a:schemeClr val="hlink"/>
                </a:solidFill>
                <a:hlinkClick r:id="rId4"/>
              </a:rPr>
              <a:t>https://docs.wpilib.org/en/stable/docs/software/commandbased/commands.html</a:t>
            </a:r>
            <a:endParaRPr sz="700"/>
          </a:p>
          <a:p>
            <a:pPr indent="0" lvl="0" marL="0" rtl="0" algn="l">
              <a:spcBef>
                <a:spcPts val="0"/>
              </a:spcBef>
              <a:spcAft>
                <a:spcPts val="0"/>
              </a:spcAft>
              <a:buNone/>
            </a:pPr>
            <a:r>
              <a:t/>
            </a:r>
            <a:endParaRPr sz="700"/>
          </a:p>
        </p:txBody>
      </p:sp>
      <p:pic>
        <p:nvPicPr>
          <p:cNvPr id="201" name="Google Shape;201;p26"/>
          <p:cNvPicPr preferRelativeResize="0"/>
          <p:nvPr/>
        </p:nvPicPr>
        <p:blipFill>
          <a:blip r:embed="rId5">
            <a:alphaModFix/>
          </a:blip>
          <a:stretch>
            <a:fillRect/>
          </a:stretch>
        </p:blipFill>
        <p:spPr>
          <a:xfrm>
            <a:off x="4996950" y="2183975"/>
            <a:ext cx="3817925" cy="2300875"/>
          </a:xfrm>
          <a:prstGeom prst="rect">
            <a:avLst/>
          </a:prstGeom>
          <a:noFill/>
          <a:ln>
            <a:noFill/>
          </a:ln>
        </p:spPr>
      </p:pic>
      <p:grpSp>
        <p:nvGrpSpPr>
          <p:cNvPr id="202" name="Google Shape;202;p26"/>
          <p:cNvGrpSpPr/>
          <p:nvPr/>
        </p:nvGrpSpPr>
        <p:grpSpPr>
          <a:xfrm>
            <a:off x="3557000" y="439700"/>
            <a:ext cx="1508675" cy="1123500"/>
            <a:chOff x="3173150" y="328025"/>
            <a:chExt cx="1508675" cy="1123500"/>
          </a:xfrm>
        </p:grpSpPr>
        <p:sp>
          <p:nvSpPr>
            <p:cNvPr id="203" name="Google Shape;203;p26"/>
            <p:cNvSpPr/>
            <p:nvPr/>
          </p:nvSpPr>
          <p:spPr>
            <a:xfrm>
              <a:off x="3650000" y="328025"/>
              <a:ext cx="451500" cy="432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204" name="Google Shape;204;p26"/>
            <p:cNvSpPr txBox="1"/>
            <p:nvPr/>
          </p:nvSpPr>
          <p:spPr>
            <a:xfrm>
              <a:off x="3650000" y="405875"/>
              <a:ext cx="551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initialize()</a:t>
              </a:r>
              <a:endParaRPr>
                <a:latin typeface="Source Code Pro"/>
                <a:ea typeface="Source Code Pro"/>
                <a:cs typeface="Source Code Pro"/>
                <a:sym typeface="Source Code Pro"/>
              </a:endParaRPr>
            </a:p>
          </p:txBody>
        </p:sp>
        <p:sp>
          <p:nvSpPr>
            <p:cNvPr id="205" name="Google Shape;205;p26"/>
            <p:cNvSpPr/>
            <p:nvPr/>
          </p:nvSpPr>
          <p:spPr>
            <a:xfrm>
              <a:off x="4171775" y="1018925"/>
              <a:ext cx="451500" cy="432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206" name="Google Shape;206;p26"/>
            <p:cNvSpPr txBox="1"/>
            <p:nvPr/>
          </p:nvSpPr>
          <p:spPr>
            <a:xfrm>
              <a:off x="4130425" y="1067625"/>
              <a:ext cx="551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execute()</a:t>
              </a:r>
              <a:endParaRPr>
                <a:latin typeface="Source Code Pro"/>
                <a:ea typeface="Source Code Pro"/>
                <a:cs typeface="Source Code Pro"/>
                <a:sym typeface="Source Code Pro"/>
              </a:endParaRPr>
            </a:p>
          </p:txBody>
        </p:sp>
        <p:sp>
          <p:nvSpPr>
            <p:cNvPr id="207" name="Google Shape;207;p26"/>
            <p:cNvSpPr/>
            <p:nvPr/>
          </p:nvSpPr>
          <p:spPr>
            <a:xfrm>
              <a:off x="3173150" y="1018925"/>
              <a:ext cx="451500" cy="432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208" name="Google Shape;208;p26"/>
            <p:cNvSpPr txBox="1"/>
            <p:nvPr/>
          </p:nvSpPr>
          <p:spPr>
            <a:xfrm>
              <a:off x="3201075" y="1096775"/>
              <a:ext cx="551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end()</a:t>
              </a:r>
              <a:endParaRPr>
                <a:latin typeface="Source Code Pro"/>
                <a:ea typeface="Source Code Pro"/>
                <a:cs typeface="Source Code Pro"/>
                <a:sym typeface="Source Code Pro"/>
              </a:endParaRPr>
            </a:p>
          </p:txBody>
        </p:sp>
        <p:cxnSp>
          <p:nvCxnSpPr>
            <p:cNvPr id="209" name="Google Shape;209;p26"/>
            <p:cNvCxnSpPr/>
            <p:nvPr/>
          </p:nvCxnSpPr>
          <p:spPr>
            <a:xfrm>
              <a:off x="4089675" y="683950"/>
              <a:ext cx="139500" cy="3840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6"/>
            <p:cNvCxnSpPr/>
            <p:nvPr/>
          </p:nvCxnSpPr>
          <p:spPr>
            <a:xfrm flipH="1">
              <a:off x="3640513" y="1205475"/>
              <a:ext cx="515400" cy="12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6"/>
            <p:cNvCxnSpPr>
              <a:stCxn id="207" idx="0"/>
            </p:cNvCxnSpPr>
            <p:nvPr/>
          </p:nvCxnSpPr>
          <p:spPr>
            <a:xfrm flipH="1" rot="10800000">
              <a:off x="3398900" y="684125"/>
              <a:ext cx="286200" cy="334800"/>
            </a:xfrm>
            <a:prstGeom prst="straightConnector1">
              <a:avLst/>
            </a:prstGeom>
            <a:noFill/>
            <a:ln cap="flat" cmpd="sng" w="9525">
              <a:solidFill>
                <a:schemeClr val="dk2"/>
              </a:solidFill>
              <a:prstDash val="solid"/>
              <a:round/>
              <a:headEnd len="med" w="med" type="none"/>
              <a:tailEnd len="med" w="med" type="triangle"/>
            </a:ln>
          </p:spPr>
        </p:cxnSp>
      </p:grpSp>
      <p:pic>
        <p:nvPicPr>
          <p:cNvPr id="212" name="Google Shape;212;p26"/>
          <p:cNvPicPr preferRelativeResize="0"/>
          <p:nvPr/>
        </p:nvPicPr>
        <p:blipFill>
          <a:blip r:embed="rId6">
            <a:alphaModFix/>
          </a:blip>
          <a:stretch>
            <a:fillRect/>
          </a:stretch>
        </p:blipFill>
        <p:spPr>
          <a:xfrm>
            <a:off x="539132" y="523850"/>
            <a:ext cx="1095088" cy="820675"/>
          </a:xfrm>
          <a:prstGeom prst="rect">
            <a:avLst/>
          </a:prstGeom>
          <a:noFill/>
          <a:ln>
            <a:noFill/>
          </a:ln>
        </p:spPr>
      </p:pic>
      <p:pic>
        <p:nvPicPr>
          <p:cNvPr id="213" name="Google Shape;213;p26"/>
          <p:cNvPicPr preferRelativeResize="0"/>
          <p:nvPr/>
        </p:nvPicPr>
        <p:blipFill>
          <a:blip r:embed="rId7">
            <a:alphaModFix/>
          </a:blip>
          <a:stretch>
            <a:fillRect/>
          </a:stretch>
        </p:blipFill>
        <p:spPr>
          <a:xfrm>
            <a:off x="3488275" y="1856400"/>
            <a:ext cx="1508675" cy="1331872"/>
          </a:xfrm>
          <a:prstGeom prst="rect">
            <a:avLst/>
          </a:prstGeom>
          <a:noFill/>
          <a:ln>
            <a:noFill/>
          </a:ln>
        </p:spPr>
      </p:pic>
      <p:pic>
        <p:nvPicPr>
          <p:cNvPr id="214" name="Google Shape;214;p26"/>
          <p:cNvPicPr preferRelativeResize="0"/>
          <p:nvPr/>
        </p:nvPicPr>
        <p:blipFill>
          <a:blip r:embed="rId8">
            <a:alphaModFix/>
          </a:blip>
          <a:stretch>
            <a:fillRect/>
          </a:stretch>
        </p:blipFill>
        <p:spPr>
          <a:xfrm>
            <a:off x="8323325" y="0"/>
            <a:ext cx="820675" cy="82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CommandGroups </a:t>
            </a:r>
            <a:r>
              <a:rPr lang="en" sz="920"/>
              <a:t>(think MULTIPLE COMMANDS GROUPED TOGETHER FOR EASE OF USE)</a:t>
            </a:r>
            <a:endParaRPr/>
          </a:p>
        </p:txBody>
      </p:sp>
      <p:sp>
        <p:nvSpPr>
          <p:cNvPr id="220" name="Google Shape;220;p27"/>
          <p:cNvSpPr txBox="1"/>
          <p:nvPr>
            <p:ph idx="1" type="body"/>
          </p:nvPr>
        </p:nvSpPr>
        <p:spPr>
          <a:xfrm>
            <a:off x="311700" y="1152475"/>
            <a:ext cx="42945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Working with 3 State commands can get cumbersome </a:t>
            </a:r>
            <a:endParaRPr/>
          </a:p>
          <a:p>
            <a:pPr indent="-317500" lvl="0" marL="457200" rtl="0" algn="l">
              <a:spcBef>
                <a:spcPts val="0"/>
              </a:spcBef>
              <a:spcAft>
                <a:spcPts val="0"/>
              </a:spcAft>
              <a:buSzPts val="1400"/>
              <a:buAutoNum type="arabicPeriod"/>
            </a:pPr>
            <a:r>
              <a:rPr lang="en"/>
              <a:t>A grouping of multiple commands to reduce complexity in programming</a:t>
            </a:r>
            <a:endParaRPr/>
          </a:p>
          <a:p>
            <a:pPr indent="-317500" lvl="0" marL="457200" rtl="0" algn="l">
              <a:spcBef>
                <a:spcPts val="0"/>
              </a:spcBef>
              <a:spcAft>
                <a:spcPts val="0"/>
              </a:spcAft>
              <a:buSzPts val="1400"/>
              <a:buAutoNum type="arabicPeriod"/>
            </a:pPr>
            <a:r>
              <a:rPr lang="en"/>
              <a:t>Takes in one or more Subsystems in constructor</a:t>
            </a:r>
            <a:endParaRPr/>
          </a:p>
          <a:p>
            <a:pPr indent="-317500" lvl="0" marL="457200" rtl="0" algn="l">
              <a:spcBef>
                <a:spcPts val="0"/>
              </a:spcBef>
              <a:spcAft>
                <a:spcPts val="0"/>
              </a:spcAft>
              <a:buSzPts val="1400"/>
              <a:buAutoNum type="arabicPeriod"/>
            </a:pPr>
            <a:r>
              <a:rPr lang="en"/>
              <a:t>Four types of templated groupings</a:t>
            </a:r>
            <a:endParaRPr/>
          </a:p>
          <a:p>
            <a:pPr indent="-317500" lvl="0" marL="457200" rtl="0" algn="l">
              <a:spcBef>
                <a:spcPts val="0"/>
              </a:spcBef>
              <a:spcAft>
                <a:spcPts val="0"/>
              </a:spcAft>
              <a:buSzPts val="1400"/>
              <a:buChar char="●"/>
            </a:pPr>
            <a:r>
              <a:rPr lang="en"/>
              <a:t>SequentialCommandGrou</a:t>
            </a:r>
            <a:r>
              <a:rPr lang="en"/>
              <a:t>p</a:t>
            </a:r>
            <a:endParaRPr/>
          </a:p>
          <a:p>
            <a:pPr indent="-317500" lvl="0" marL="457200" rtl="0" algn="l">
              <a:spcBef>
                <a:spcPts val="0"/>
              </a:spcBef>
              <a:spcAft>
                <a:spcPts val="0"/>
              </a:spcAft>
              <a:buSzPts val="1400"/>
              <a:buChar char="●"/>
            </a:pPr>
            <a:r>
              <a:rPr lang="en"/>
              <a:t>ParallelCommandGroup</a:t>
            </a:r>
            <a:endParaRPr/>
          </a:p>
          <a:p>
            <a:pPr indent="-317500" lvl="0" marL="457200" rtl="0" algn="l">
              <a:spcBef>
                <a:spcPts val="0"/>
              </a:spcBef>
              <a:spcAft>
                <a:spcPts val="0"/>
              </a:spcAft>
              <a:buSzPts val="1400"/>
              <a:buChar char="●"/>
            </a:pPr>
            <a:r>
              <a:rPr lang="en"/>
              <a:t>ParallelRaceGroup</a:t>
            </a:r>
            <a:endParaRPr/>
          </a:p>
          <a:p>
            <a:pPr indent="-317500" lvl="0" marL="457200" rtl="0" algn="l">
              <a:spcBef>
                <a:spcPts val="0"/>
              </a:spcBef>
              <a:spcAft>
                <a:spcPts val="0"/>
              </a:spcAft>
              <a:buSzPts val="1400"/>
              <a:buChar char="●"/>
            </a:pPr>
            <a:r>
              <a:rPr lang="en"/>
              <a:t>ParallelDeadlineGroup</a:t>
            </a:r>
            <a:endParaRPr/>
          </a:p>
        </p:txBody>
      </p:sp>
      <p:pic>
        <p:nvPicPr>
          <p:cNvPr id="221" name="Google Shape;221;p27"/>
          <p:cNvPicPr preferRelativeResize="0"/>
          <p:nvPr/>
        </p:nvPicPr>
        <p:blipFill>
          <a:blip r:embed="rId3">
            <a:alphaModFix/>
          </a:blip>
          <a:stretch>
            <a:fillRect/>
          </a:stretch>
        </p:blipFill>
        <p:spPr>
          <a:xfrm>
            <a:off x="4758600" y="1246250"/>
            <a:ext cx="4233001" cy="2601323"/>
          </a:xfrm>
          <a:prstGeom prst="rect">
            <a:avLst/>
          </a:prstGeom>
          <a:noFill/>
          <a:ln>
            <a:noFill/>
          </a:ln>
        </p:spPr>
      </p:pic>
      <p:sp>
        <p:nvSpPr>
          <p:cNvPr id="222" name="Google Shape;222;p27"/>
          <p:cNvSpPr txBox="1"/>
          <p:nvPr/>
        </p:nvSpPr>
        <p:spPr>
          <a:xfrm>
            <a:off x="523425" y="4627500"/>
            <a:ext cx="5290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Command Groups  </a:t>
            </a:r>
            <a:r>
              <a:rPr lang="en" sz="700" u="sng">
                <a:solidFill>
                  <a:schemeClr val="hlink"/>
                </a:solidFill>
                <a:hlinkClick r:id="rId4"/>
              </a:rPr>
              <a:t>https://docs.wpilib.org/en/stable/docs/software/commandbased/command-groups.html</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p:txBody>
      </p:sp>
      <p:pic>
        <p:nvPicPr>
          <p:cNvPr id="223" name="Google Shape;223;p27"/>
          <p:cNvPicPr preferRelativeResize="0"/>
          <p:nvPr/>
        </p:nvPicPr>
        <p:blipFill>
          <a:blip r:embed="rId5">
            <a:alphaModFix/>
          </a:blip>
          <a:stretch>
            <a:fillRect/>
          </a:stretch>
        </p:blipFill>
        <p:spPr>
          <a:xfrm>
            <a:off x="7951225" y="0"/>
            <a:ext cx="1192775" cy="1192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Joystick Button/Input Trigger: Binding to a Command</a:t>
            </a:r>
            <a:endParaRPr/>
          </a:p>
        </p:txBody>
      </p:sp>
      <p:sp>
        <p:nvSpPr>
          <p:cNvPr id="229" name="Google Shape;229;p28"/>
          <p:cNvSpPr txBox="1"/>
          <p:nvPr>
            <p:ph idx="1" type="body"/>
          </p:nvPr>
        </p:nvSpPr>
        <p:spPr>
          <a:xfrm>
            <a:off x="102325" y="998925"/>
            <a:ext cx="42945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How do you run a command if not autonomous mode?</a:t>
            </a:r>
            <a:endParaRPr sz="1300"/>
          </a:p>
          <a:p>
            <a:pPr indent="-311150" lvl="0" marL="457200" rtl="0" algn="l">
              <a:spcBef>
                <a:spcPts val="0"/>
              </a:spcBef>
              <a:spcAft>
                <a:spcPts val="0"/>
              </a:spcAft>
              <a:buSzPts val="1300"/>
              <a:buChar char="●"/>
            </a:pPr>
            <a:r>
              <a:rPr lang="en" sz="1300"/>
              <a:t>E.g. a button press by a human.</a:t>
            </a:r>
            <a:endParaRPr sz="1300"/>
          </a:p>
          <a:p>
            <a:pPr indent="-311150" lvl="0" marL="457200" rtl="0" algn="l">
              <a:spcBef>
                <a:spcPts val="0"/>
              </a:spcBef>
              <a:spcAft>
                <a:spcPts val="0"/>
              </a:spcAft>
              <a:buSzPts val="1300"/>
              <a:buChar char="●"/>
            </a:pPr>
            <a:r>
              <a:rPr lang="en" sz="1300"/>
              <a:t>Solution: bind the command to this triggering event </a:t>
            </a:r>
            <a:endParaRPr sz="1300"/>
          </a:p>
          <a:p>
            <a:pPr indent="-311150" lvl="0" marL="457200" rtl="0" algn="l">
              <a:spcBef>
                <a:spcPts val="0"/>
              </a:spcBef>
              <a:spcAft>
                <a:spcPts val="0"/>
              </a:spcAft>
              <a:buSzPts val="1300"/>
              <a:buChar char="●"/>
            </a:pPr>
            <a:r>
              <a:rPr lang="en" sz="1300"/>
              <a:t>Instantiate the actual hardware class that initiates input/trigger (e.g. XBOXController)</a:t>
            </a:r>
            <a:endParaRPr sz="1300"/>
          </a:p>
          <a:p>
            <a:pPr indent="-311150" lvl="0" marL="457200" rtl="0" algn="l">
              <a:spcBef>
                <a:spcPts val="0"/>
              </a:spcBef>
              <a:spcAft>
                <a:spcPts val="0"/>
              </a:spcAft>
              <a:buSzPts val="1300"/>
              <a:buChar char="●"/>
            </a:pPr>
            <a:r>
              <a:rPr lang="en" sz="1300"/>
              <a:t>Bindings only need to be declared once, ideally some time during robot initialization. The library handles everything else.</a:t>
            </a:r>
            <a:endParaRPr sz="1300"/>
          </a:p>
        </p:txBody>
      </p:sp>
      <p:sp>
        <p:nvSpPr>
          <p:cNvPr id="230" name="Google Shape;230;p28"/>
          <p:cNvSpPr txBox="1"/>
          <p:nvPr/>
        </p:nvSpPr>
        <p:spPr>
          <a:xfrm>
            <a:off x="523425" y="4627500"/>
            <a:ext cx="5290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Command Bindings to Triggers</a:t>
            </a:r>
            <a:r>
              <a:rPr lang="en" sz="700"/>
              <a:t>  </a:t>
            </a:r>
            <a:r>
              <a:rPr lang="en" sz="700" u="sng">
                <a:solidFill>
                  <a:schemeClr val="hlink"/>
                </a:solidFill>
                <a:hlinkClick r:id="rId3"/>
              </a:rPr>
              <a:t>https://docs.wpilib.org/en/stable/docs/software/commandbased/binding-commands-to-triggers.html</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p:txBody>
      </p:sp>
      <p:pic>
        <p:nvPicPr>
          <p:cNvPr id="231" name="Google Shape;231;p28"/>
          <p:cNvPicPr preferRelativeResize="0"/>
          <p:nvPr/>
        </p:nvPicPr>
        <p:blipFill>
          <a:blip r:embed="rId4">
            <a:alphaModFix/>
          </a:blip>
          <a:stretch>
            <a:fillRect/>
          </a:stretch>
        </p:blipFill>
        <p:spPr>
          <a:xfrm>
            <a:off x="6517150" y="1152475"/>
            <a:ext cx="1508675" cy="1331872"/>
          </a:xfrm>
          <a:prstGeom prst="rect">
            <a:avLst/>
          </a:prstGeom>
          <a:noFill/>
          <a:ln>
            <a:noFill/>
          </a:ln>
        </p:spPr>
      </p:pic>
      <p:sp>
        <p:nvSpPr>
          <p:cNvPr id="232" name="Google Shape;232;p28"/>
          <p:cNvSpPr txBox="1"/>
          <p:nvPr/>
        </p:nvSpPr>
        <p:spPr>
          <a:xfrm>
            <a:off x="4396825" y="2542975"/>
            <a:ext cx="4903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Sorts Mill Goudy"/>
                <a:ea typeface="Sorts Mill Goudy"/>
                <a:cs typeface="Sorts Mill Goudy"/>
                <a:sym typeface="Sorts Mill Goudy"/>
              </a:rPr>
              <a:t>In RobotContainer.java</a:t>
            </a:r>
            <a:endParaRPr b="1" sz="800">
              <a:latin typeface="Sorts Mill Goudy"/>
              <a:ea typeface="Sorts Mill Goudy"/>
              <a:cs typeface="Sorts Mill Goudy"/>
              <a:sym typeface="Sorts Mill Goudy"/>
            </a:endParaRPr>
          </a:p>
          <a:p>
            <a:pPr indent="0" lvl="0" marL="0" rtl="0" algn="l">
              <a:spcBef>
                <a:spcPts val="0"/>
              </a:spcBef>
              <a:spcAft>
                <a:spcPts val="0"/>
              </a:spcAft>
              <a:buNone/>
            </a:pPr>
            <a:r>
              <a:t/>
            </a:r>
            <a:endParaRPr sz="800">
              <a:latin typeface="Sorts Mill Goudy"/>
              <a:ea typeface="Sorts Mill Goudy"/>
              <a:cs typeface="Sorts Mill Goudy"/>
              <a:sym typeface="Sorts Mill Goudy"/>
            </a:endParaRPr>
          </a:p>
          <a:p>
            <a:pPr indent="0" lvl="0" marL="0" rtl="0" algn="l">
              <a:spcBef>
                <a:spcPts val="0"/>
              </a:spcBef>
              <a:spcAft>
                <a:spcPts val="0"/>
              </a:spcAft>
              <a:buNone/>
            </a:pPr>
            <a:r>
              <a:rPr lang="en" sz="800">
                <a:latin typeface="Sorts Mill Goudy"/>
                <a:ea typeface="Sorts Mill Goudy"/>
                <a:cs typeface="Sorts Mill Goudy"/>
                <a:sym typeface="Sorts Mill Goudy"/>
              </a:rPr>
              <a:t>// Creates a joystick on port 1</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Joystick exampleStick = new Joystick(1); </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800">
                <a:latin typeface="Sorts Mill Goudy"/>
                <a:ea typeface="Sorts Mill Goudy"/>
                <a:cs typeface="Sorts Mill Goudy"/>
                <a:sym typeface="Sorts Mill Goudy"/>
              </a:rPr>
              <a:t>// Creates a new JoystickButton object for button 1 on exampleStick</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JoystickButton exampleButton = new JoystickButton(exampleStick, 1); </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800">
                <a:latin typeface="Sorts Mill Goudy"/>
                <a:ea typeface="Sorts Mill Goudy"/>
                <a:cs typeface="Sorts Mill Goudy"/>
                <a:sym typeface="Sorts Mill Goudy"/>
              </a:rPr>
              <a:t>// Binds an ExampleCommand to be scheduled when the trigger of the example joystick is pressed</a:t>
            </a:r>
            <a:endParaRPr sz="800">
              <a:latin typeface="Sorts Mill Goudy"/>
              <a:ea typeface="Sorts Mill Goudy"/>
              <a:cs typeface="Sorts Mill Goudy"/>
              <a:sym typeface="Sorts Mill Goudy"/>
            </a:endParaRPr>
          </a:p>
          <a:p>
            <a:pPr indent="0" lvl="0" marL="0" rtl="0" algn="l">
              <a:spcBef>
                <a:spcPts val="0"/>
              </a:spcBef>
              <a:spcAft>
                <a:spcPts val="0"/>
              </a:spcAft>
              <a:buNone/>
            </a:pPr>
            <a:r>
              <a:rPr lang="en" sz="900">
                <a:latin typeface="Source Code Pro"/>
                <a:ea typeface="Source Code Pro"/>
                <a:cs typeface="Source Code Pro"/>
                <a:sym typeface="Source Code Pro"/>
              </a:rPr>
              <a:t>exampleButton.whenPressed(new ExampleCommand());</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sz="800">
              <a:latin typeface="Sorts Mill Goudy"/>
              <a:ea typeface="Sorts Mill Goudy"/>
              <a:cs typeface="Sorts Mill Goudy"/>
              <a:sym typeface="Sorts Mill Goudy"/>
            </a:endParaRPr>
          </a:p>
          <a:p>
            <a:pPr indent="0" lvl="0" marL="0" rtl="0" algn="l">
              <a:spcBef>
                <a:spcPts val="0"/>
              </a:spcBef>
              <a:spcAft>
                <a:spcPts val="0"/>
              </a:spcAft>
              <a:buNone/>
            </a:pPr>
            <a:r>
              <a:rPr lang="en" sz="800">
                <a:latin typeface="Sorts Mill Goudy"/>
                <a:ea typeface="Sorts Mill Goudy"/>
                <a:cs typeface="Sorts Mill Goudy"/>
                <a:sym typeface="Sorts Mill Goudy"/>
              </a:rPr>
              <a:t> // Binds a BarCommand to be scheduled when that same button is released</a:t>
            </a:r>
            <a:endParaRPr sz="900">
              <a:latin typeface="Source Code Pro"/>
              <a:ea typeface="Source Code Pro"/>
              <a:cs typeface="Source Code Pro"/>
              <a:sym typeface="Source Code Pro"/>
            </a:endParaRPr>
          </a:p>
          <a:p>
            <a:pPr indent="0" lvl="0" marL="0" rtl="0" algn="l">
              <a:spcBef>
                <a:spcPts val="0"/>
              </a:spcBef>
              <a:spcAft>
                <a:spcPts val="0"/>
              </a:spcAft>
              <a:buNone/>
            </a:pPr>
            <a:r>
              <a:rPr lang="en" sz="900">
                <a:latin typeface="Source Code Pro"/>
                <a:ea typeface="Source Code Pro"/>
                <a:cs typeface="Source Code Pro"/>
                <a:sym typeface="Source Code Pro"/>
              </a:rPr>
              <a:t>exampleButton .whenReleased(new BarCommand());</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sz="900">
              <a:latin typeface="Source Code Pro"/>
              <a:ea typeface="Source Code Pro"/>
              <a:cs typeface="Source Code Pro"/>
              <a:sym typeface="Source Code Pro"/>
            </a:endParaRPr>
          </a:p>
          <a:p>
            <a:pPr indent="0" lvl="0" marL="0" rtl="0" algn="l">
              <a:spcBef>
                <a:spcPts val="0"/>
              </a:spcBef>
              <a:spcAft>
                <a:spcPts val="0"/>
              </a:spcAft>
              <a:buNone/>
            </a:pPr>
            <a:r>
              <a:t/>
            </a:r>
            <a:endParaRPr sz="900">
              <a:latin typeface="Source Code Pro"/>
              <a:ea typeface="Source Code Pro"/>
              <a:cs typeface="Source Code Pro"/>
              <a:sym typeface="Source Code Pro"/>
            </a:endParaRPr>
          </a:p>
        </p:txBody>
      </p:sp>
      <p:pic>
        <p:nvPicPr>
          <p:cNvPr id="233" name="Google Shape;233;p28"/>
          <p:cNvPicPr preferRelativeResize="0"/>
          <p:nvPr/>
        </p:nvPicPr>
        <p:blipFill>
          <a:blip r:embed="rId5">
            <a:alphaModFix/>
          </a:blip>
          <a:stretch>
            <a:fillRect/>
          </a:stretch>
        </p:blipFill>
        <p:spPr>
          <a:xfrm>
            <a:off x="8145075" y="0"/>
            <a:ext cx="998925" cy="998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CommandScheduler</a:t>
            </a:r>
            <a:endParaRPr/>
          </a:p>
        </p:txBody>
      </p:sp>
      <p:sp>
        <p:nvSpPr>
          <p:cNvPr id="239" name="Google Shape;239;p29"/>
          <p:cNvSpPr txBox="1"/>
          <p:nvPr>
            <p:ph idx="1" type="body"/>
          </p:nvPr>
        </p:nvSpPr>
        <p:spPr>
          <a:xfrm>
            <a:off x="346600" y="3545325"/>
            <a:ext cx="3054300" cy="1116600"/>
          </a:xfrm>
          <a:prstGeom prst="rect">
            <a:avLst/>
          </a:prstGeom>
        </p:spPr>
        <p:txBody>
          <a:bodyPr anchorCtr="0" anchor="t" bIns="91425" lIns="91425" spcFirstLastPara="1" rIns="91425" wrap="square" tIns="91425">
            <a:normAutofit fontScale="62500" lnSpcReduction="20000"/>
          </a:bodyPr>
          <a:lstStyle/>
          <a:p>
            <a:pPr indent="-284162" lvl="0" marL="457200" rtl="0" algn="l">
              <a:spcBef>
                <a:spcPts val="0"/>
              </a:spcBef>
              <a:spcAft>
                <a:spcPts val="0"/>
              </a:spcAft>
              <a:buSzPct val="100000"/>
              <a:buChar char="●"/>
            </a:pPr>
            <a:r>
              <a:rPr lang="en"/>
              <a:t>Is a Singleton; use CommandScheduler.getInstance()</a:t>
            </a:r>
            <a:endParaRPr/>
          </a:p>
          <a:p>
            <a:pPr indent="-284162" lvl="0" marL="457200" rtl="0" algn="l">
              <a:spcBef>
                <a:spcPts val="0"/>
              </a:spcBef>
              <a:spcAft>
                <a:spcPts val="0"/>
              </a:spcAft>
              <a:buSzPct val="100000"/>
              <a:buChar char="●"/>
            </a:pPr>
            <a:r>
              <a:rPr lang="en"/>
              <a:t>You never call its methods except to start (CommandScheduler.getInstance()</a:t>
            </a:r>
            <a:r>
              <a:rPr b="1" lang="en"/>
              <a:t>.run()</a:t>
            </a:r>
            <a:r>
              <a:rPr lang="en"/>
              <a:t>) it from your Robot’s robotPeriodic()</a:t>
            </a:r>
            <a:endParaRPr/>
          </a:p>
        </p:txBody>
      </p:sp>
      <p:pic>
        <p:nvPicPr>
          <p:cNvPr id="240" name="Google Shape;240;p29"/>
          <p:cNvPicPr preferRelativeResize="0"/>
          <p:nvPr/>
        </p:nvPicPr>
        <p:blipFill>
          <a:blip r:embed="rId3">
            <a:alphaModFix/>
          </a:blip>
          <a:stretch>
            <a:fillRect/>
          </a:stretch>
        </p:blipFill>
        <p:spPr>
          <a:xfrm>
            <a:off x="4232604" y="492000"/>
            <a:ext cx="2279475" cy="4159500"/>
          </a:xfrm>
          <a:prstGeom prst="rect">
            <a:avLst/>
          </a:prstGeom>
          <a:noFill/>
          <a:ln>
            <a:noFill/>
          </a:ln>
        </p:spPr>
      </p:pic>
      <p:sp>
        <p:nvSpPr>
          <p:cNvPr id="241" name="Google Shape;241;p29"/>
          <p:cNvSpPr txBox="1"/>
          <p:nvPr/>
        </p:nvSpPr>
        <p:spPr>
          <a:xfrm>
            <a:off x="523425" y="4627500"/>
            <a:ext cx="529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Command Groups  </a:t>
            </a:r>
            <a:r>
              <a:rPr lang="en" sz="700" u="sng">
                <a:solidFill>
                  <a:schemeClr val="hlink"/>
                </a:solidFill>
                <a:hlinkClick r:id="rId4"/>
              </a:rPr>
              <a:t>https://docs.wpilib.org/en/stable/docs/software/commandbased/command-scheduler.html</a:t>
            </a:r>
            <a:endParaRPr sz="700"/>
          </a:p>
          <a:p>
            <a:pPr indent="0" lvl="0" marL="0" rtl="0" algn="l">
              <a:spcBef>
                <a:spcPts val="0"/>
              </a:spcBef>
              <a:spcAft>
                <a:spcPts val="0"/>
              </a:spcAft>
              <a:buNone/>
            </a:pPr>
            <a:r>
              <a:rPr lang="en" sz="700" u="sng">
                <a:solidFill>
                  <a:schemeClr val="hlink"/>
                </a:solidFill>
                <a:hlinkClick r:id="rId5"/>
              </a:rPr>
              <a:t>https://first.wpi.edu/wpilib/allwpilib/docs/release/java/edu/wpi/first/wpilibj2/command/CommandScheduler.html#run()</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p:txBody>
      </p:sp>
      <p:pic>
        <p:nvPicPr>
          <p:cNvPr id="242" name="Google Shape;242;p29"/>
          <p:cNvPicPr preferRelativeResize="0"/>
          <p:nvPr/>
        </p:nvPicPr>
        <p:blipFill>
          <a:blip r:embed="rId6">
            <a:alphaModFix/>
          </a:blip>
          <a:stretch>
            <a:fillRect/>
          </a:stretch>
        </p:blipFill>
        <p:spPr>
          <a:xfrm>
            <a:off x="6650913" y="420000"/>
            <a:ext cx="2200275" cy="4200525"/>
          </a:xfrm>
          <a:prstGeom prst="rect">
            <a:avLst/>
          </a:prstGeom>
          <a:noFill/>
          <a:ln>
            <a:noFill/>
          </a:ln>
        </p:spPr>
      </p:pic>
      <p:sp>
        <p:nvSpPr>
          <p:cNvPr id="243" name="Google Shape;243;p29"/>
          <p:cNvSpPr txBox="1"/>
          <p:nvPr/>
        </p:nvSpPr>
        <p:spPr>
          <a:xfrm>
            <a:off x="132600" y="906950"/>
            <a:ext cx="4599300" cy="2993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Source Code Pro"/>
              <a:buChar char="●"/>
            </a:pPr>
            <a:r>
              <a:rPr lang="en">
                <a:solidFill>
                  <a:schemeClr val="dk2"/>
                </a:solidFill>
                <a:latin typeface="Source Code Pro"/>
                <a:ea typeface="Source Code Pro"/>
                <a:cs typeface="Source Code Pro"/>
                <a:sym typeface="Source Code Pro"/>
              </a:rPr>
              <a:t>You call its </a:t>
            </a:r>
            <a:r>
              <a:rPr b="1" lang="en">
                <a:solidFill>
                  <a:srgbClr val="FF0000"/>
                </a:solidFill>
                <a:latin typeface="Source Code Pro"/>
                <a:ea typeface="Source Code Pro"/>
                <a:cs typeface="Source Code Pro"/>
                <a:sym typeface="Source Code Pro"/>
              </a:rPr>
              <a:t>schedule()</a:t>
            </a:r>
            <a:r>
              <a:rPr lang="en">
                <a:solidFill>
                  <a:schemeClr val="dk2"/>
                </a:solidFill>
                <a:latin typeface="Source Code Pro"/>
                <a:ea typeface="Source Code Pro"/>
                <a:cs typeface="Source Code Pro"/>
                <a:sym typeface="Source Code Pro"/>
              </a:rPr>
              <a:t> to schedule a command; its initialize() method is called after getting added</a:t>
            </a:r>
            <a:endParaRPr>
              <a:solidFill>
                <a:schemeClr val="dk2"/>
              </a:solidFill>
              <a:latin typeface="Source Code Pro"/>
              <a:ea typeface="Source Code Pro"/>
              <a:cs typeface="Source Code Pro"/>
              <a:sym typeface="Source Code Pro"/>
            </a:endParaRPr>
          </a:p>
          <a:p>
            <a:pPr indent="-317500" lvl="0" marL="457200" rtl="0" algn="l">
              <a:spcBef>
                <a:spcPts val="0"/>
              </a:spcBef>
              <a:spcAft>
                <a:spcPts val="0"/>
              </a:spcAft>
              <a:buClr>
                <a:schemeClr val="dk2"/>
              </a:buClr>
              <a:buSzPts val="1400"/>
              <a:buFont typeface="Source Code Pro"/>
              <a:buChar char="●"/>
            </a:pPr>
            <a:r>
              <a:rPr lang="en">
                <a:solidFill>
                  <a:schemeClr val="dk2"/>
                </a:solidFill>
                <a:latin typeface="Source Code Pro"/>
                <a:ea typeface="Source Code Pro"/>
                <a:cs typeface="Source Code Pro"/>
                <a:sym typeface="Source Code Pro"/>
              </a:rPr>
              <a:t>Runs the actual commands automatically through the</a:t>
            </a:r>
            <a:r>
              <a:rPr b="1" lang="en">
                <a:solidFill>
                  <a:schemeClr val="dk2"/>
                </a:solidFill>
                <a:latin typeface="Source Code Pro"/>
                <a:ea typeface="Source Code Pro"/>
                <a:cs typeface="Source Code Pro"/>
                <a:sym typeface="Source Code Pro"/>
              </a:rPr>
              <a:t> </a:t>
            </a:r>
            <a:r>
              <a:rPr b="1" lang="en">
                <a:solidFill>
                  <a:srgbClr val="FF0000"/>
                </a:solidFill>
                <a:latin typeface="Source Code Pro"/>
                <a:ea typeface="Source Code Pro"/>
                <a:cs typeface="Source Code Pro"/>
                <a:sym typeface="Source Code Pro"/>
              </a:rPr>
              <a:t>run()</a:t>
            </a:r>
            <a:r>
              <a:rPr b="1" lang="en">
                <a:solidFill>
                  <a:schemeClr val="dk2"/>
                </a:solidFill>
                <a:latin typeface="Source Code Pro"/>
                <a:ea typeface="Source Code Pro"/>
                <a:cs typeface="Source Code Pro"/>
                <a:sym typeface="Source Code Pro"/>
              </a:rPr>
              <a:t> </a:t>
            </a:r>
            <a:r>
              <a:rPr lang="en">
                <a:solidFill>
                  <a:schemeClr val="dk2"/>
                </a:solidFill>
                <a:latin typeface="Source Code Pro"/>
                <a:ea typeface="Source Code Pro"/>
                <a:cs typeface="Source Code Pro"/>
                <a:sym typeface="Source Code Pro"/>
              </a:rPr>
              <a:t>method</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100">
                <a:solidFill>
                  <a:srgbClr val="404040"/>
                </a:solidFill>
                <a:highlight>
                  <a:srgbClr val="FCFCFC"/>
                </a:highlight>
                <a:latin typeface="Sorts Mill Goudy"/>
                <a:ea typeface="Sorts Mill Goudy"/>
                <a:cs typeface="Sorts Mill Goudy"/>
                <a:sym typeface="Sorts Mill Goudy"/>
              </a:rPr>
              <a:t>One call to run() is one iteration.</a:t>
            </a:r>
            <a:endParaRPr sz="1100">
              <a:solidFill>
                <a:srgbClr val="404040"/>
              </a:solidFill>
              <a:highlight>
                <a:srgbClr val="FCFCFC"/>
              </a:highlight>
              <a:latin typeface="Sorts Mill Goudy"/>
              <a:ea typeface="Sorts Mill Goudy"/>
              <a:cs typeface="Sorts Mill Goudy"/>
              <a:sym typeface="Sorts Mill Goudy"/>
            </a:endParaRPr>
          </a:p>
          <a:p>
            <a:pPr indent="0" lvl="0" marL="0" rtl="0" algn="l">
              <a:spcBef>
                <a:spcPts val="0"/>
              </a:spcBef>
              <a:spcAft>
                <a:spcPts val="0"/>
              </a:spcAft>
              <a:buNone/>
            </a:pPr>
            <a:r>
              <a:rPr lang="en" sz="1100">
                <a:solidFill>
                  <a:srgbClr val="404040"/>
                </a:solidFill>
                <a:highlight>
                  <a:srgbClr val="FCFCFC"/>
                </a:highlight>
                <a:latin typeface="Sorts Mill Goudy"/>
                <a:ea typeface="Sorts Mill Goudy"/>
                <a:cs typeface="Sorts Mill Goudy"/>
                <a:sym typeface="Sorts Mill Goudy"/>
              </a:rPr>
              <a:t>Each iteration (ordinarily once per 20ms), the scheduler </a:t>
            </a:r>
            <a:r>
              <a:rPr lang="en" sz="1050">
                <a:solidFill>
                  <a:srgbClr val="474747"/>
                </a:solidFill>
                <a:highlight>
                  <a:srgbClr val="FFFFFF"/>
                </a:highlight>
                <a:latin typeface="Georgia"/>
                <a:ea typeface="Georgia"/>
                <a:cs typeface="Georgia"/>
                <a:sym typeface="Georgia"/>
              </a:rPr>
              <a:t>execution occurs in the following order:</a:t>
            </a:r>
            <a:endParaRPr sz="1100">
              <a:solidFill>
                <a:srgbClr val="404040"/>
              </a:solidFill>
              <a:highlight>
                <a:srgbClr val="FCFCFC"/>
              </a:highlight>
              <a:latin typeface="Sorts Mill Goudy"/>
              <a:ea typeface="Sorts Mill Goudy"/>
              <a:cs typeface="Sorts Mill Goudy"/>
              <a:sym typeface="Sorts Mill Goudy"/>
            </a:endParaRPr>
          </a:p>
          <a:p>
            <a:pPr indent="-298450" lvl="0" marL="457200" rtl="0" algn="l">
              <a:spcBef>
                <a:spcPts val="0"/>
              </a:spcBef>
              <a:spcAft>
                <a:spcPts val="0"/>
              </a:spcAft>
              <a:buClr>
                <a:srgbClr val="404040"/>
              </a:buClr>
              <a:buSzPts val="1100"/>
              <a:buFont typeface="Sorts Mill Goudy"/>
              <a:buAutoNum type="arabicPeriod"/>
            </a:pPr>
            <a:r>
              <a:rPr lang="en" sz="1050">
                <a:solidFill>
                  <a:srgbClr val="474747"/>
                </a:solidFill>
                <a:highlight>
                  <a:srgbClr val="FFFFFF"/>
                </a:highlight>
                <a:latin typeface="Georgia"/>
                <a:ea typeface="Georgia"/>
                <a:cs typeface="Georgia"/>
                <a:sym typeface="Georgia"/>
              </a:rPr>
              <a:t>call Subsystem periodic() methods</a:t>
            </a:r>
            <a:endParaRPr sz="1050">
              <a:solidFill>
                <a:srgbClr val="474747"/>
              </a:solidFill>
              <a:highlight>
                <a:srgbClr val="FFFFFF"/>
              </a:highlight>
              <a:latin typeface="Georgia"/>
              <a:ea typeface="Georgia"/>
              <a:cs typeface="Georgia"/>
              <a:sym typeface="Georgia"/>
            </a:endParaRPr>
          </a:p>
          <a:p>
            <a:pPr indent="-298450" lvl="0" marL="457200" rtl="0" algn="l">
              <a:spcBef>
                <a:spcPts val="0"/>
              </a:spcBef>
              <a:spcAft>
                <a:spcPts val="0"/>
              </a:spcAft>
              <a:buClr>
                <a:srgbClr val="404040"/>
              </a:buClr>
              <a:buSzPts val="1100"/>
              <a:buFont typeface="Sorts Mill Goudy"/>
              <a:buAutoNum type="arabicPeriod"/>
            </a:pPr>
            <a:r>
              <a:rPr lang="en" sz="1100">
                <a:solidFill>
                  <a:srgbClr val="404040"/>
                </a:solidFill>
                <a:highlight>
                  <a:srgbClr val="FCFCFC"/>
                </a:highlight>
                <a:latin typeface="Sorts Mill Goudy"/>
                <a:ea typeface="Sorts Mill Goudy"/>
                <a:cs typeface="Sorts Mill Goudy"/>
                <a:sym typeface="Sorts Mill Goudy"/>
              </a:rPr>
              <a:t>poll the state of all </a:t>
            </a:r>
            <a:r>
              <a:rPr lang="en" sz="1100">
                <a:solidFill>
                  <a:srgbClr val="404040"/>
                </a:solidFill>
                <a:highlight>
                  <a:srgbClr val="FCFCFC"/>
                </a:highlight>
                <a:latin typeface="Sorts Mill Goudy"/>
                <a:ea typeface="Sorts Mill Goudy"/>
                <a:cs typeface="Sorts Mill Goudy"/>
                <a:sym typeface="Sorts Mill Goudy"/>
              </a:rPr>
              <a:t>registered triggers/buttons, get new commands</a:t>
            </a:r>
            <a:endParaRPr sz="1100">
              <a:solidFill>
                <a:srgbClr val="404040"/>
              </a:solidFill>
              <a:highlight>
                <a:srgbClr val="FCFCFC"/>
              </a:highlight>
              <a:latin typeface="Sorts Mill Goudy"/>
              <a:ea typeface="Sorts Mill Goudy"/>
              <a:cs typeface="Sorts Mill Goudy"/>
              <a:sym typeface="Sorts Mill Goudy"/>
            </a:endParaRPr>
          </a:p>
          <a:p>
            <a:pPr indent="-298450" lvl="0" marL="457200" rtl="0" algn="l">
              <a:spcBef>
                <a:spcPts val="0"/>
              </a:spcBef>
              <a:spcAft>
                <a:spcPts val="0"/>
              </a:spcAft>
              <a:buClr>
                <a:srgbClr val="404040"/>
              </a:buClr>
              <a:buSzPts val="1100"/>
              <a:buFont typeface="Sorts Mill Goudy"/>
              <a:buAutoNum type="arabicPeriod"/>
            </a:pPr>
            <a:r>
              <a:rPr lang="en" sz="1100">
                <a:solidFill>
                  <a:srgbClr val="404040"/>
                </a:solidFill>
                <a:highlight>
                  <a:srgbClr val="FCFCFC"/>
                </a:highlight>
                <a:latin typeface="Sorts Mill Goudy"/>
                <a:ea typeface="Sorts Mill Goudy"/>
                <a:cs typeface="Sorts Mill Goudy"/>
                <a:sym typeface="Sorts Mill Goudy"/>
              </a:rPr>
              <a:t>schedule new commands for execution</a:t>
            </a:r>
            <a:endParaRPr sz="1100">
              <a:solidFill>
                <a:srgbClr val="404040"/>
              </a:solidFill>
              <a:highlight>
                <a:srgbClr val="FCFCFC"/>
              </a:highlight>
              <a:latin typeface="Sorts Mill Goudy"/>
              <a:ea typeface="Sorts Mill Goudy"/>
              <a:cs typeface="Sorts Mill Goudy"/>
              <a:sym typeface="Sorts Mill Goudy"/>
            </a:endParaRPr>
          </a:p>
          <a:p>
            <a:pPr indent="-298450" lvl="0" marL="457200" rtl="0" algn="l">
              <a:spcBef>
                <a:spcPts val="0"/>
              </a:spcBef>
              <a:spcAft>
                <a:spcPts val="0"/>
              </a:spcAft>
              <a:buClr>
                <a:srgbClr val="404040"/>
              </a:buClr>
              <a:buSzPts val="1100"/>
              <a:buFont typeface="Sorts Mill Goudy"/>
              <a:buAutoNum type="arabicPeriod"/>
            </a:pPr>
            <a:r>
              <a:rPr lang="en" sz="1100">
                <a:solidFill>
                  <a:srgbClr val="404040"/>
                </a:solidFill>
                <a:highlight>
                  <a:srgbClr val="FCFCFC"/>
                </a:highlight>
                <a:latin typeface="Sorts Mill Goudy"/>
                <a:ea typeface="Sorts Mill Goudy"/>
                <a:cs typeface="Sorts Mill Goudy"/>
                <a:sym typeface="Sorts Mill Goudy"/>
              </a:rPr>
              <a:t>run the command bodies of all currently scheduled commands</a:t>
            </a:r>
            <a:endParaRPr sz="1100">
              <a:solidFill>
                <a:srgbClr val="404040"/>
              </a:solidFill>
              <a:highlight>
                <a:srgbClr val="FCFCFC"/>
              </a:highlight>
              <a:latin typeface="Sorts Mill Goudy"/>
              <a:ea typeface="Sorts Mill Goudy"/>
              <a:cs typeface="Sorts Mill Goudy"/>
              <a:sym typeface="Sorts Mill Goudy"/>
            </a:endParaRPr>
          </a:p>
          <a:p>
            <a:pPr indent="-298450" lvl="0" marL="457200" rtl="0" algn="l">
              <a:spcBef>
                <a:spcPts val="0"/>
              </a:spcBef>
              <a:spcAft>
                <a:spcPts val="0"/>
              </a:spcAft>
              <a:buClr>
                <a:srgbClr val="404040"/>
              </a:buClr>
              <a:buSzPts val="1100"/>
              <a:buFont typeface="Sorts Mill Goudy"/>
              <a:buAutoNum type="arabicPeriod"/>
            </a:pPr>
            <a:r>
              <a:rPr lang="en" sz="1100">
                <a:solidFill>
                  <a:srgbClr val="404040"/>
                </a:solidFill>
                <a:highlight>
                  <a:srgbClr val="FCFCFC"/>
                </a:highlight>
                <a:latin typeface="Sorts Mill Goudy"/>
                <a:ea typeface="Sorts Mill Goudy"/>
                <a:cs typeface="Sorts Mill Goudy"/>
                <a:sym typeface="Sorts Mill Goudy"/>
              </a:rPr>
              <a:t>check end conditions on scheduled commands and end those commands that have finished or are interrupted</a:t>
            </a:r>
            <a:endParaRPr sz="1100">
              <a:latin typeface="Sorts Mill Goudy"/>
              <a:ea typeface="Sorts Mill Goudy"/>
              <a:cs typeface="Sorts Mill Goudy"/>
              <a:sym typeface="Sorts Mill Goudy"/>
            </a:endParaRPr>
          </a:p>
        </p:txBody>
      </p:sp>
      <p:pic>
        <p:nvPicPr>
          <p:cNvPr id="244" name="Google Shape;244;p29"/>
          <p:cNvPicPr preferRelativeResize="0"/>
          <p:nvPr/>
        </p:nvPicPr>
        <p:blipFill>
          <a:blip r:embed="rId7">
            <a:alphaModFix/>
          </a:blip>
          <a:stretch>
            <a:fillRect/>
          </a:stretch>
        </p:blipFill>
        <p:spPr>
          <a:xfrm>
            <a:off x="4913200" y="106450"/>
            <a:ext cx="1737725" cy="226925"/>
          </a:xfrm>
          <a:prstGeom prst="rect">
            <a:avLst/>
          </a:prstGeom>
          <a:noFill/>
          <a:ln>
            <a:noFill/>
          </a:ln>
        </p:spPr>
      </p:pic>
      <p:sp>
        <p:nvSpPr>
          <p:cNvPr id="245" name="Google Shape;245;p29"/>
          <p:cNvSpPr txBox="1"/>
          <p:nvPr/>
        </p:nvSpPr>
        <p:spPr>
          <a:xfrm>
            <a:off x="6896475" y="19813"/>
            <a:ext cx="16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udy Bookletter 1911"/>
                <a:ea typeface="Goudy Bookletter 1911"/>
                <a:cs typeface="Goudy Bookletter 1911"/>
                <a:sym typeface="Goudy Bookletter 1911"/>
              </a:rPr>
              <a:t>The </a:t>
            </a:r>
            <a:r>
              <a:rPr b="1" lang="en">
                <a:solidFill>
                  <a:srgbClr val="FF0000"/>
                </a:solidFill>
                <a:latin typeface="Goudy Bookletter 1911"/>
                <a:ea typeface="Goudy Bookletter 1911"/>
                <a:cs typeface="Goudy Bookletter 1911"/>
                <a:sym typeface="Goudy Bookletter 1911"/>
              </a:rPr>
              <a:t>run() </a:t>
            </a:r>
            <a:r>
              <a:rPr lang="en">
                <a:latin typeface="Goudy Bookletter 1911"/>
                <a:ea typeface="Goudy Bookletter 1911"/>
                <a:cs typeface="Goudy Bookletter 1911"/>
                <a:sym typeface="Goudy Bookletter 1911"/>
              </a:rPr>
              <a:t>Method</a:t>
            </a:r>
            <a:endParaRPr>
              <a:latin typeface="Goudy Bookletter 1911"/>
              <a:ea typeface="Goudy Bookletter 1911"/>
              <a:cs typeface="Goudy Bookletter 1911"/>
              <a:sym typeface="Goudy Bookletter 1911"/>
            </a:endParaRPr>
          </a:p>
        </p:txBody>
      </p:sp>
      <p:sp>
        <p:nvSpPr>
          <p:cNvPr id="246" name="Google Shape;246;p29"/>
          <p:cNvSpPr/>
          <p:nvPr/>
        </p:nvSpPr>
        <p:spPr>
          <a:xfrm>
            <a:off x="4731900" y="4340925"/>
            <a:ext cx="181200" cy="978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pic>
        <p:nvPicPr>
          <p:cNvPr id="247" name="Google Shape;247;p29"/>
          <p:cNvPicPr preferRelativeResize="0"/>
          <p:nvPr/>
        </p:nvPicPr>
        <p:blipFill>
          <a:blip r:embed="rId8">
            <a:alphaModFix/>
          </a:blip>
          <a:stretch>
            <a:fillRect/>
          </a:stretch>
        </p:blipFill>
        <p:spPr>
          <a:xfrm>
            <a:off x="8528400" y="0"/>
            <a:ext cx="615600" cy="61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control the Robot motor you need a Motor Controller</a:t>
            </a:r>
            <a:endParaRPr/>
          </a:p>
        </p:txBody>
      </p:sp>
      <p:sp>
        <p:nvSpPr>
          <p:cNvPr id="253" name="Google Shape;253;p30"/>
          <p:cNvSpPr txBox="1"/>
          <p:nvPr>
            <p:ph idx="1" type="body"/>
          </p:nvPr>
        </p:nvSpPr>
        <p:spPr>
          <a:xfrm>
            <a:off x="311700" y="1152475"/>
            <a:ext cx="2038200" cy="34164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AutoNum type="arabicPeriod"/>
            </a:pPr>
            <a:r>
              <a:rPr b="1" lang="en"/>
              <a:t>From Java code</a:t>
            </a:r>
            <a:r>
              <a:rPr lang="en"/>
              <a:t> (burned in RoboRio) you can</a:t>
            </a:r>
            <a:r>
              <a:rPr b="1" lang="en"/>
              <a:t> send a PWM signal</a:t>
            </a:r>
            <a:r>
              <a:rPr lang="en"/>
              <a:t> to the Motor Controller telling it </a:t>
            </a:r>
            <a:r>
              <a:rPr b="1" lang="en"/>
              <a:t>how fast to spin a motor</a:t>
            </a:r>
            <a:endParaRPr b="1"/>
          </a:p>
          <a:p>
            <a:pPr indent="-310832" lvl="0" marL="457200" rtl="0" algn="l">
              <a:spcBef>
                <a:spcPts val="0"/>
              </a:spcBef>
              <a:spcAft>
                <a:spcPts val="0"/>
              </a:spcAft>
              <a:buSzPct val="100000"/>
              <a:buAutoNum type="arabicPeriod"/>
            </a:pPr>
            <a:r>
              <a:rPr lang="en"/>
              <a:t>The motor controller will take the signal into a voltage output to the motor</a:t>
            </a:r>
            <a:endParaRPr/>
          </a:p>
        </p:txBody>
      </p:sp>
      <p:pic>
        <p:nvPicPr>
          <p:cNvPr id="254" name="Google Shape;254;p30"/>
          <p:cNvPicPr preferRelativeResize="0"/>
          <p:nvPr/>
        </p:nvPicPr>
        <p:blipFill>
          <a:blip r:embed="rId3">
            <a:alphaModFix/>
          </a:blip>
          <a:stretch>
            <a:fillRect/>
          </a:stretch>
        </p:blipFill>
        <p:spPr>
          <a:xfrm>
            <a:off x="2431650" y="1209200"/>
            <a:ext cx="6528400" cy="3302949"/>
          </a:xfrm>
          <a:prstGeom prst="rect">
            <a:avLst/>
          </a:prstGeom>
          <a:noFill/>
          <a:ln>
            <a:noFill/>
          </a:ln>
        </p:spPr>
      </p:pic>
      <p:pic>
        <p:nvPicPr>
          <p:cNvPr id="255" name="Google Shape;255;p30"/>
          <p:cNvPicPr preferRelativeResize="0"/>
          <p:nvPr/>
        </p:nvPicPr>
        <p:blipFill>
          <a:blip r:embed="rId4">
            <a:alphaModFix/>
          </a:blip>
          <a:stretch>
            <a:fillRect/>
          </a:stretch>
        </p:blipFill>
        <p:spPr>
          <a:xfrm>
            <a:off x="8343000" y="0"/>
            <a:ext cx="801000" cy="80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Motor</a:t>
            </a:r>
            <a:endParaRPr/>
          </a:p>
        </p:txBody>
      </p:sp>
      <p:pic>
        <p:nvPicPr>
          <p:cNvPr id="261" name="Google Shape;261;p31"/>
          <p:cNvPicPr preferRelativeResize="0"/>
          <p:nvPr/>
        </p:nvPicPr>
        <p:blipFill>
          <a:blip r:embed="rId3">
            <a:alphaModFix/>
          </a:blip>
          <a:stretch>
            <a:fillRect/>
          </a:stretch>
        </p:blipFill>
        <p:spPr>
          <a:xfrm>
            <a:off x="3136677" y="1525525"/>
            <a:ext cx="4927444" cy="3695601"/>
          </a:xfrm>
          <a:prstGeom prst="rect">
            <a:avLst/>
          </a:prstGeom>
          <a:noFill/>
          <a:ln>
            <a:noFill/>
          </a:ln>
        </p:spPr>
      </p:pic>
      <p:pic>
        <p:nvPicPr>
          <p:cNvPr id="262" name="Google Shape;262;p31"/>
          <p:cNvPicPr preferRelativeResize="0"/>
          <p:nvPr/>
        </p:nvPicPr>
        <p:blipFill>
          <a:blip r:embed="rId4">
            <a:alphaModFix/>
          </a:blip>
          <a:stretch>
            <a:fillRect/>
          </a:stretch>
        </p:blipFill>
        <p:spPr>
          <a:xfrm>
            <a:off x="3825325" y="28675"/>
            <a:ext cx="5272300" cy="1496850"/>
          </a:xfrm>
          <a:prstGeom prst="rect">
            <a:avLst/>
          </a:prstGeom>
          <a:noFill/>
          <a:ln>
            <a:noFill/>
          </a:ln>
        </p:spPr>
      </p:pic>
      <p:sp>
        <p:nvSpPr>
          <p:cNvPr id="263" name="Google Shape;263;p31"/>
          <p:cNvSpPr txBox="1"/>
          <p:nvPr>
            <p:ph idx="1" type="body"/>
          </p:nvPr>
        </p:nvSpPr>
        <p:spPr>
          <a:xfrm>
            <a:off x="311700" y="1130600"/>
            <a:ext cx="3150000" cy="343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type of an Actuator class in WPILib</a:t>
            </a:r>
            <a:endParaRPr/>
          </a:p>
        </p:txBody>
      </p:sp>
      <p:pic>
        <p:nvPicPr>
          <p:cNvPr id="264" name="Google Shape;264;p31"/>
          <p:cNvPicPr preferRelativeResize="0"/>
          <p:nvPr/>
        </p:nvPicPr>
        <p:blipFill>
          <a:blip r:embed="rId5">
            <a:alphaModFix/>
          </a:blip>
          <a:stretch>
            <a:fillRect/>
          </a:stretch>
        </p:blipFill>
        <p:spPr>
          <a:xfrm>
            <a:off x="8576000" y="0"/>
            <a:ext cx="568000" cy="56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535275" y="445000"/>
            <a:ext cx="707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64" name="Google Shape;64;p14"/>
          <p:cNvSpPr txBox="1"/>
          <p:nvPr/>
        </p:nvSpPr>
        <p:spPr>
          <a:xfrm>
            <a:off x="2375850" y="1082775"/>
            <a:ext cx="2472000" cy="369300"/>
          </a:xfrm>
          <a:prstGeom prst="rect">
            <a:avLst/>
          </a:prstGeom>
          <a:solidFill>
            <a:srgbClr val="D9EAD3"/>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200">
                <a:highlight>
                  <a:srgbClr val="D9EAD3"/>
                </a:highlight>
              </a:rPr>
              <a:t>MS Vis</a:t>
            </a:r>
            <a:r>
              <a:rPr lang="en" sz="1200">
                <a:highlight>
                  <a:srgbClr val="D9EAD3"/>
                </a:highlight>
              </a:rPr>
              <a:t>u</a:t>
            </a:r>
            <a:r>
              <a:rPr lang="en" sz="1200">
                <a:highlight>
                  <a:srgbClr val="D9EAD3"/>
                </a:highlight>
              </a:rPr>
              <a:t>al Studio IDE</a:t>
            </a:r>
            <a:endParaRPr sz="1200">
              <a:highlight>
                <a:srgbClr val="D9EAD3"/>
              </a:highlight>
            </a:endParaRPr>
          </a:p>
        </p:txBody>
      </p:sp>
      <p:sp>
        <p:nvSpPr>
          <p:cNvPr id="65" name="Google Shape;65;p14"/>
          <p:cNvSpPr txBox="1"/>
          <p:nvPr/>
        </p:nvSpPr>
        <p:spPr>
          <a:xfrm>
            <a:off x="2375850" y="713475"/>
            <a:ext cx="2472000" cy="369300"/>
          </a:xfrm>
          <a:prstGeom prst="rect">
            <a:avLst/>
          </a:prstGeom>
          <a:solidFill>
            <a:srgbClr val="D9EAD3"/>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200">
                <a:highlight>
                  <a:srgbClr val="D9EAD3"/>
                </a:highlight>
              </a:rPr>
              <a:t>Java</a:t>
            </a:r>
            <a:endParaRPr sz="1200">
              <a:highlight>
                <a:srgbClr val="D9EAD3"/>
              </a:highlight>
            </a:endParaRPr>
          </a:p>
        </p:txBody>
      </p:sp>
      <p:sp>
        <p:nvSpPr>
          <p:cNvPr id="66" name="Google Shape;66;p14"/>
          <p:cNvSpPr txBox="1"/>
          <p:nvPr/>
        </p:nvSpPr>
        <p:spPr>
          <a:xfrm>
            <a:off x="2375850" y="344175"/>
            <a:ext cx="2472000" cy="369300"/>
          </a:xfrm>
          <a:prstGeom prst="rect">
            <a:avLst/>
          </a:prstGeom>
          <a:solidFill>
            <a:srgbClr val="D9EAD3"/>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200">
                <a:highlight>
                  <a:srgbClr val="D9EAD3"/>
                </a:highlight>
              </a:rPr>
              <a:t>WPI Library (abstracts hardware)</a:t>
            </a:r>
            <a:endParaRPr sz="1200">
              <a:highlight>
                <a:srgbClr val="D9EAD3"/>
              </a:highlight>
            </a:endParaRPr>
          </a:p>
        </p:txBody>
      </p:sp>
      <p:sp>
        <p:nvSpPr>
          <p:cNvPr id="67" name="Google Shape;67;p14"/>
          <p:cNvSpPr txBox="1"/>
          <p:nvPr/>
        </p:nvSpPr>
        <p:spPr>
          <a:xfrm>
            <a:off x="2617125" y="4982975"/>
            <a:ext cx="64836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Source Code Pro"/>
                <a:ea typeface="Source Code Pro"/>
                <a:cs typeface="Source Code Pro"/>
                <a:sym typeface="Source Code Pro"/>
              </a:rPr>
              <a:t>http://cougartech.org/resources/Training/3-Engineering/CTSoft1-FRC%20Soft%20Design%20Process%20and%20Prog%20Structure.pdf</a:t>
            </a:r>
            <a:endParaRPr sz="500">
              <a:latin typeface="Source Code Pro"/>
              <a:ea typeface="Source Code Pro"/>
              <a:cs typeface="Source Code Pro"/>
              <a:sym typeface="Source Code Pro"/>
            </a:endParaRPr>
          </a:p>
        </p:txBody>
      </p:sp>
      <p:pic>
        <p:nvPicPr>
          <p:cNvPr id="68" name="Google Shape;68;p14"/>
          <p:cNvPicPr preferRelativeResize="0"/>
          <p:nvPr/>
        </p:nvPicPr>
        <p:blipFill>
          <a:blip r:embed="rId3">
            <a:alphaModFix/>
          </a:blip>
          <a:stretch>
            <a:fillRect/>
          </a:stretch>
        </p:blipFill>
        <p:spPr>
          <a:xfrm>
            <a:off x="2769650" y="1695200"/>
            <a:ext cx="6178557" cy="3226100"/>
          </a:xfrm>
          <a:prstGeom prst="rect">
            <a:avLst/>
          </a:prstGeom>
          <a:noFill/>
          <a:ln>
            <a:noFill/>
          </a:ln>
        </p:spPr>
      </p:pic>
      <p:pic>
        <p:nvPicPr>
          <p:cNvPr id="69" name="Google Shape;69;p14"/>
          <p:cNvPicPr preferRelativeResize="0"/>
          <p:nvPr/>
        </p:nvPicPr>
        <p:blipFill>
          <a:blip r:embed="rId4">
            <a:alphaModFix/>
          </a:blip>
          <a:stretch>
            <a:fillRect/>
          </a:stretch>
        </p:blipFill>
        <p:spPr>
          <a:xfrm>
            <a:off x="7951225" y="0"/>
            <a:ext cx="1192775" cy="1192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RoboRio</a:t>
            </a:r>
            <a:endParaRPr/>
          </a:p>
        </p:txBody>
      </p:sp>
      <p:pic>
        <p:nvPicPr>
          <p:cNvPr id="270" name="Google Shape;270;p32"/>
          <p:cNvPicPr preferRelativeResize="0"/>
          <p:nvPr/>
        </p:nvPicPr>
        <p:blipFill>
          <a:blip r:embed="rId3">
            <a:alphaModFix/>
          </a:blip>
          <a:stretch>
            <a:fillRect/>
          </a:stretch>
        </p:blipFill>
        <p:spPr>
          <a:xfrm>
            <a:off x="3875100" y="1152475"/>
            <a:ext cx="5116500" cy="3589062"/>
          </a:xfrm>
          <a:prstGeom prst="rect">
            <a:avLst/>
          </a:prstGeom>
          <a:noFill/>
          <a:ln>
            <a:noFill/>
          </a:ln>
        </p:spPr>
      </p:pic>
      <p:sp>
        <p:nvSpPr>
          <p:cNvPr id="271" name="Google Shape;271;p32"/>
          <p:cNvSpPr txBox="1"/>
          <p:nvPr>
            <p:ph idx="1" type="body"/>
          </p:nvPr>
        </p:nvSpPr>
        <p:spPr>
          <a:xfrm>
            <a:off x="311700" y="1152475"/>
            <a:ext cx="3411000" cy="38505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The brain of the robot where the code will be deployed and run</a:t>
            </a:r>
            <a:endParaRPr/>
          </a:p>
          <a:p>
            <a:pPr indent="-308610" lvl="0" marL="457200" rtl="0" algn="l">
              <a:spcBef>
                <a:spcPts val="0"/>
              </a:spcBef>
              <a:spcAft>
                <a:spcPts val="0"/>
              </a:spcAft>
              <a:buSzPct val="100000"/>
              <a:buChar char="●"/>
            </a:pPr>
            <a:r>
              <a:rPr lang="en"/>
              <a:t>H</a:t>
            </a:r>
            <a:r>
              <a:rPr lang="en"/>
              <a:t>e</a:t>
            </a:r>
            <a:r>
              <a:rPr lang="en"/>
              <a:t>adless, no GUI, need only a Jar</a:t>
            </a:r>
            <a:endParaRPr/>
          </a:p>
          <a:p>
            <a:pPr indent="-308610" lvl="0" marL="457200" rtl="0" algn="l">
              <a:spcBef>
                <a:spcPts val="0"/>
              </a:spcBef>
              <a:spcAft>
                <a:spcPts val="0"/>
              </a:spcAft>
              <a:buSzPct val="100000"/>
              <a:buChar char="●"/>
            </a:pPr>
            <a:r>
              <a:rPr lang="en"/>
              <a:t>has many ports that are used in coding and for connecting to different devices </a:t>
            </a:r>
            <a:endParaRPr/>
          </a:p>
          <a:p>
            <a:pPr indent="-290830" lvl="1" marL="914400" rtl="0" algn="l">
              <a:spcBef>
                <a:spcPts val="0"/>
              </a:spcBef>
              <a:spcAft>
                <a:spcPts val="0"/>
              </a:spcAft>
              <a:buSzPct val="100000"/>
              <a:buChar char="○"/>
            </a:pPr>
            <a:r>
              <a:rPr lang="en"/>
              <a:t>USB – to deploy code </a:t>
            </a:r>
            <a:endParaRPr/>
          </a:p>
          <a:p>
            <a:pPr indent="-290830" lvl="1" marL="914400" rtl="0" algn="l">
              <a:spcBef>
                <a:spcPts val="0"/>
              </a:spcBef>
              <a:spcAft>
                <a:spcPts val="0"/>
              </a:spcAft>
              <a:buSzPct val="100000"/>
              <a:buChar char="○"/>
            </a:pPr>
            <a:r>
              <a:rPr lang="en"/>
              <a:t>CAN – </a:t>
            </a:r>
            <a:r>
              <a:rPr lang="en"/>
              <a:t>used to control not only the pneumatics, but we use it for motor controllers that support CAN. CAN is the easiest way to wire things vs. using PWM, although at times we may use PWM too.</a:t>
            </a:r>
            <a:endParaRPr/>
          </a:p>
          <a:p>
            <a:pPr indent="-290830" lvl="1" marL="914400" rtl="0" algn="l">
              <a:spcBef>
                <a:spcPts val="0"/>
              </a:spcBef>
              <a:spcAft>
                <a:spcPts val="0"/>
              </a:spcAft>
              <a:buSzPct val="100000"/>
              <a:buChar char="○"/>
            </a:pPr>
            <a:r>
              <a:rPr lang="en"/>
              <a:t>PWM – for Motor Controllers</a:t>
            </a:r>
            <a:endParaRPr/>
          </a:p>
          <a:p>
            <a:pPr indent="-290830" lvl="1" marL="914400" rtl="0" algn="l">
              <a:spcBef>
                <a:spcPts val="0"/>
              </a:spcBef>
              <a:spcAft>
                <a:spcPts val="0"/>
              </a:spcAft>
              <a:buSzPct val="100000"/>
              <a:buChar char="○"/>
            </a:pPr>
            <a:r>
              <a:rPr lang="en"/>
              <a:t>DIO – to connect to sensors</a:t>
            </a:r>
            <a:endParaRPr/>
          </a:p>
          <a:p>
            <a:pPr indent="-290830" lvl="1" marL="914400" rtl="0" algn="l">
              <a:spcBef>
                <a:spcPts val="0"/>
              </a:spcBef>
              <a:spcAft>
                <a:spcPts val="0"/>
              </a:spcAft>
              <a:buSzPct val="100000"/>
              <a:buChar char="○"/>
            </a:pPr>
            <a:r>
              <a:rPr lang="en"/>
              <a:t>MXP – for board expansion</a:t>
            </a:r>
            <a:endParaRPr/>
          </a:p>
          <a:p>
            <a:pPr indent="-290830" lvl="1" marL="914400" rtl="0" algn="l">
              <a:spcBef>
                <a:spcPts val="0"/>
              </a:spcBef>
              <a:spcAft>
                <a:spcPts val="0"/>
              </a:spcAft>
              <a:buSzPct val="100000"/>
              <a:buChar char="○"/>
            </a:pPr>
            <a:r>
              <a:rPr lang="en"/>
              <a:t>SPI – for a gyro meter</a:t>
            </a:r>
            <a:endParaRPr/>
          </a:p>
        </p:txBody>
      </p:sp>
      <p:pic>
        <p:nvPicPr>
          <p:cNvPr id="272" name="Google Shape;272;p32"/>
          <p:cNvPicPr preferRelativeResize="0"/>
          <p:nvPr/>
        </p:nvPicPr>
        <p:blipFill>
          <a:blip r:embed="rId4">
            <a:alphaModFix/>
          </a:blip>
          <a:stretch>
            <a:fillRect/>
          </a:stretch>
        </p:blipFill>
        <p:spPr>
          <a:xfrm>
            <a:off x="8155275" y="0"/>
            <a:ext cx="988725" cy="98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Sensor</a:t>
            </a:r>
            <a:endParaRPr/>
          </a:p>
        </p:txBody>
      </p:sp>
      <p:sp>
        <p:nvSpPr>
          <p:cNvPr id="278" name="Google Shape;278;p33"/>
          <p:cNvSpPr txBox="1"/>
          <p:nvPr>
            <p:ph idx="1" type="body"/>
          </p:nvPr>
        </p:nvSpPr>
        <p:spPr>
          <a:xfrm>
            <a:off x="311700" y="1152475"/>
            <a:ext cx="3411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types such as </a:t>
            </a:r>
            <a:endParaRPr/>
          </a:p>
          <a:p>
            <a:pPr indent="-317500" lvl="1" marL="914400" rtl="0" algn="l">
              <a:spcBef>
                <a:spcPts val="0"/>
              </a:spcBef>
              <a:spcAft>
                <a:spcPts val="0"/>
              </a:spcAft>
              <a:buSzPts val="1400"/>
              <a:buChar char="○"/>
            </a:pPr>
            <a:r>
              <a:rPr lang="en"/>
              <a:t>Camera</a:t>
            </a:r>
            <a:endParaRPr/>
          </a:p>
          <a:p>
            <a:pPr indent="-317500" lvl="1" marL="914400" rtl="0" algn="l">
              <a:spcBef>
                <a:spcPts val="0"/>
              </a:spcBef>
              <a:spcAft>
                <a:spcPts val="0"/>
              </a:spcAft>
              <a:buSzPts val="1400"/>
              <a:buChar char="○"/>
            </a:pPr>
            <a:r>
              <a:rPr lang="en"/>
              <a:t>Encoder</a:t>
            </a:r>
            <a:endParaRPr/>
          </a:p>
          <a:p>
            <a:pPr indent="-342900" lvl="0" marL="457200" rtl="0" algn="l">
              <a:spcBef>
                <a:spcPts val="0"/>
              </a:spcBef>
              <a:spcAft>
                <a:spcPts val="0"/>
              </a:spcAft>
              <a:buSzPts val="1800"/>
              <a:buChar char="●"/>
            </a:pPr>
            <a:r>
              <a:rPr lang="en"/>
              <a:t>To help robot understand its location and physical space around it</a:t>
            </a:r>
            <a:endParaRPr/>
          </a:p>
        </p:txBody>
      </p:sp>
      <p:pic>
        <p:nvPicPr>
          <p:cNvPr id="279" name="Google Shape;279;p33"/>
          <p:cNvPicPr preferRelativeResize="0"/>
          <p:nvPr/>
        </p:nvPicPr>
        <p:blipFill>
          <a:blip r:embed="rId3">
            <a:alphaModFix/>
          </a:blip>
          <a:stretch>
            <a:fillRect/>
          </a:stretch>
        </p:blipFill>
        <p:spPr>
          <a:xfrm>
            <a:off x="4116850" y="912738"/>
            <a:ext cx="4195650" cy="1458900"/>
          </a:xfrm>
          <a:prstGeom prst="rect">
            <a:avLst/>
          </a:prstGeom>
          <a:noFill/>
          <a:ln>
            <a:noFill/>
          </a:ln>
        </p:spPr>
      </p:pic>
      <p:pic>
        <p:nvPicPr>
          <p:cNvPr id="280" name="Google Shape;280;p33"/>
          <p:cNvPicPr preferRelativeResize="0"/>
          <p:nvPr/>
        </p:nvPicPr>
        <p:blipFill>
          <a:blip r:embed="rId4">
            <a:alphaModFix/>
          </a:blip>
          <a:stretch>
            <a:fillRect/>
          </a:stretch>
        </p:blipFill>
        <p:spPr>
          <a:xfrm>
            <a:off x="7951225" y="0"/>
            <a:ext cx="1192775" cy="1192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304475" y="571550"/>
            <a:ext cx="7911000" cy="401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Java Coding Conventions</a:t>
            </a:r>
            <a:endParaRPr/>
          </a:p>
        </p:txBody>
      </p:sp>
      <p:pic>
        <p:nvPicPr>
          <p:cNvPr id="286" name="Google Shape;286;p34"/>
          <p:cNvPicPr preferRelativeResize="0"/>
          <p:nvPr/>
        </p:nvPicPr>
        <p:blipFill>
          <a:blip r:embed="rId3">
            <a:alphaModFix/>
          </a:blip>
          <a:stretch>
            <a:fillRect/>
          </a:stretch>
        </p:blipFill>
        <p:spPr>
          <a:xfrm>
            <a:off x="7951225" y="0"/>
            <a:ext cx="1192775" cy="1192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Coding Conventions</a:t>
            </a:r>
            <a:endParaRPr/>
          </a:p>
        </p:txBody>
      </p:sp>
      <p:sp>
        <p:nvSpPr>
          <p:cNvPr id="292" name="Google Shape;292;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AutoNum type="arabicPeriod"/>
            </a:pPr>
            <a:r>
              <a:rPr lang="en"/>
              <a:t>Use JavaDoc Documentation comments (/** * **/ to help you think about what the method does and </a:t>
            </a:r>
            <a:r>
              <a:rPr lang="en"/>
              <a:t>help others understand what it is supposed to do without reading the code. A method encapsulates a behavior that one should be able to describe without needing to read the code.</a:t>
            </a:r>
            <a:endParaRPr/>
          </a:p>
          <a:p>
            <a:pPr indent="-317182" lvl="0" marL="457200" rtl="0" algn="l">
              <a:spcBef>
                <a:spcPts val="0"/>
              </a:spcBef>
              <a:spcAft>
                <a:spcPts val="0"/>
              </a:spcAft>
              <a:buSzPct val="100000"/>
              <a:buAutoNum type="arabicPeriod"/>
            </a:pPr>
            <a:r>
              <a:rPr lang="en"/>
              <a:t>Use Block comments (/*   *   */) and single line comments /*  */), or end of line comments (//) to describe a variable or other parts of code</a:t>
            </a:r>
            <a:endParaRPr/>
          </a:p>
          <a:p>
            <a:pPr indent="-317182" lvl="0" marL="457200" rtl="0" algn="l">
              <a:spcBef>
                <a:spcPts val="0"/>
              </a:spcBef>
              <a:spcAft>
                <a:spcPts val="0"/>
              </a:spcAft>
              <a:buSzPct val="100000"/>
              <a:buAutoNum type="arabicPeriod"/>
            </a:pPr>
            <a:r>
              <a:rPr lang="en"/>
              <a:t>Do not use underscores in class or variable names</a:t>
            </a:r>
            <a:endParaRPr/>
          </a:p>
          <a:p>
            <a:pPr indent="-317182" lvl="0" marL="457200" rtl="0" algn="l">
              <a:spcBef>
                <a:spcPts val="0"/>
              </a:spcBef>
              <a:spcAft>
                <a:spcPts val="0"/>
              </a:spcAft>
              <a:buSzPct val="100000"/>
              <a:buAutoNum type="arabicPeriod"/>
            </a:pPr>
            <a:r>
              <a:rPr lang="en"/>
              <a:t>Once done coding, beautify your code</a:t>
            </a:r>
            <a:endParaRPr/>
          </a:p>
          <a:p>
            <a:pPr indent="-317182" lvl="0" marL="457200" rtl="0" algn="l">
              <a:spcBef>
                <a:spcPts val="0"/>
              </a:spcBef>
              <a:spcAft>
                <a:spcPts val="0"/>
              </a:spcAft>
              <a:buSzPct val="100000"/>
              <a:buAutoNum type="arabicPeriod"/>
            </a:pPr>
            <a:r>
              <a:rPr lang="en"/>
              <a:t>A variable name should be descriptive and</a:t>
            </a:r>
            <a:endParaRPr/>
          </a:p>
          <a:p>
            <a:pPr indent="-297497" lvl="1" marL="914400" rtl="0" algn="l">
              <a:spcBef>
                <a:spcPts val="0"/>
              </a:spcBef>
              <a:spcAft>
                <a:spcPts val="0"/>
              </a:spcAft>
              <a:buSzPct val="100000"/>
              <a:buAutoNum type="alphaLcPeriod"/>
            </a:pPr>
            <a:r>
              <a:rPr lang="en"/>
              <a:t>start with a lowercase letter following camel case. E.g. myDriveTrainSubsystem</a:t>
            </a:r>
            <a:endParaRPr/>
          </a:p>
          <a:p>
            <a:pPr indent="-317182" lvl="0" marL="457200" rtl="0" algn="l">
              <a:spcBef>
                <a:spcPts val="0"/>
              </a:spcBef>
              <a:spcAft>
                <a:spcPts val="0"/>
              </a:spcAft>
              <a:buSzPct val="100000"/>
              <a:buAutoNum type="arabicPeriod"/>
            </a:pPr>
            <a:r>
              <a:rPr lang="en"/>
              <a:t>A class name should </a:t>
            </a:r>
            <a:r>
              <a:rPr lang="en"/>
              <a:t>be descriptive and</a:t>
            </a:r>
            <a:endParaRPr/>
          </a:p>
          <a:p>
            <a:pPr indent="-297497" lvl="1" marL="914400" rtl="0" algn="l">
              <a:spcBef>
                <a:spcPts val="0"/>
              </a:spcBef>
              <a:spcAft>
                <a:spcPts val="0"/>
              </a:spcAft>
              <a:buSzPct val="100000"/>
              <a:buAutoNum type="alphaLcPeriod"/>
            </a:pPr>
            <a:r>
              <a:rPr lang="en"/>
              <a:t>start with a capital letter following camel case. M</a:t>
            </a:r>
            <a:r>
              <a:rPr lang="en"/>
              <a:t>yDriveTrainSubsystem</a:t>
            </a:r>
            <a:endParaRPr/>
          </a:p>
          <a:p>
            <a:pPr indent="-297497" lvl="1" marL="914400" rtl="0" algn="l">
              <a:spcBef>
                <a:spcPts val="0"/>
              </a:spcBef>
              <a:spcAft>
                <a:spcPts val="0"/>
              </a:spcAft>
              <a:buSzPct val="100000"/>
              <a:buAutoNum type="alphaLcPeriod"/>
            </a:pPr>
            <a:r>
              <a:rPr lang="en"/>
              <a:t>should include the name of the command or subsystem it is extending to help with self-documentation (E.g. TeleopCommand)</a:t>
            </a:r>
            <a:endParaRPr/>
          </a:p>
        </p:txBody>
      </p:sp>
      <p:pic>
        <p:nvPicPr>
          <p:cNvPr id="293" name="Google Shape;293;p35"/>
          <p:cNvPicPr preferRelativeResize="0"/>
          <p:nvPr/>
        </p:nvPicPr>
        <p:blipFill>
          <a:blip r:embed="rId3">
            <a:alphaModFix/>
          </a:blip>
          <a:stretch>
            <a:fillRect/>
          </a:stretch>
        </p:blipFill>
        <p:spPr>
          <a:xfrm>
            <a:off x="7951225" y="0"/>
            <a:ext cx="1192775" cy="1192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t>
            </a:r>
            <a:r>
              <a:rPr lang="en"/>
              <a:t>ava Coding Conventions…</a:t>
            </a:r>
            <a:endParaRPr/>
          </a:p>
          <a:p>
            <a:pPr indent="0" lvl="0" marL="0" rtl="0" algn="l">
              <a:spcBef>
                <a:spcPts val="0"/>
              </a:spcBef>
              <a:spcAft>
                <a:spcPts val="0"/>
              </a:spcAft>
              <a:buNone/>
            </a:pPr>
            <a:r>
              <a:t/>
            </a:r>
            <a:endParaRPr/>
          </a:p>
        </p:txBody>
      </p:sp>
      <p:sp>
        <p:nvSpPr>
          <p:cNvPr id="299" name="Google Shape;299;p36"/>
          <p:cNvSpPr txBox="1"/>
          <p:nvPr>
            <p:ph idx="1" type="body"/>
          </p:nvPr>
        </p:nvSpPr>
        <p:spPr>
          <a:xfrm>
            <a:off x="311700" y="1228675"/>
            <a:ext cx="39999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 good practice would be to specify in Constants.java ports as constants. E.g.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Constants {</a:t>
            </a:r>
            <a:endParaRPr/>
          </a:p>
          <a:p>
            <a:pPr indent="0" lvl="0" marL="0" rtl="0" algn="l">
              <a:spcBef>
                <a:spcPts val="1200"/>
              </a:spcBef>
              <a:spcAft>
                <a:spcPts val="0"/>
              </a:spcAft>
              <a:buNone/>
            </a:pPr>
            <a:r>
              <a:rPr lang="en"/>
              <a:t>public static final int LEFT_MOTOR_PORT = 1;</a:t>
            </a:r>
            <a:endParaRPr/>
          </a:p>
          <a:p>
            <a:pPr indent="0" lvl="0" marL="0" rtl="0" algn="l">
              <a:spcBef>
                <a:spcPts val="1200"/>
              </a:spcBef>
              <a:spcAft>
                <a:spcPts val="0"/>
              </a:spcAft>
              <a:buNone/>
            </a:pPr>
            <a:r>
              <a:rPr lang="en"/>
              <a:t>public static final  int RIGHT_MOTOR_PORT = 1;</a:t>
            </a:r>
            <a:endParaRPr/>
          </a:p>
          <a:p>
            <a:pPr indent="0" lvl="0" marL="0" rtl="0" algn="l">
              <a:spcBef>
                <a:spcPts val="1200"/>
              </a:spcBef>
              <a:spcAft>
                <a:spcPts val="0"/>
              </a:spcAft>
              <a:buNone/>
            </a:pPr>
            <a:r>
              <a:rPr lang="en"/>
              <a:t>public static final  int JOYSTICK_PORT = 1;</a:t>
            </a:r>
            <a:endParaRPr/>
          </a:p>
          <a:p>
            <a:pPr indent="0" lvl="0" marL="0" rtl="0" algn="l">
              <a:spcBef>
                <a:spcPts val="1200"/>
              </a:spcBef>
              <a:spcAft>
                <a:spcPts val="0"/>
              </a:spcAft>
              <a:buNone/>
            </a:pPr>
            <a:r>
              <a:rPr lang="en"/>
              <a:t>public static final double PI = 3.14159;</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Then you can access the variable in your code as Constants.LEFT_MOTOR_PORT</a:t>
            </a:r>
            <a:endParaRPr/>
          </a:p>
        </p:txBody>
      </p:sp>
      <p:sp>
        <p:nvSpPr>
          <p:cNvPr id="300" name="Google Shape;300;p36"/>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Note the upper case and underscores to define constants as static finals  ; this is an exception to the regular nomenclature in java for naming variables/class</a:t>
            </a:r>
            <a:endParaRPr/>
          </a:p>
          <a:p>
            <a:pPr indent="0" lvl="0" marL="0" rtl="0" algn="l">
              <a:spcBef>
                <a:spcPts val="1200"/>
              </a:spcBef>
              <a:spcAft>
                <a:spcPts val="0"/>
              </a:spcAft>
              <a:buNone/>
            </a:pPr>
            <a:r>
              <a:rPr lang="en"/>
              <a:t>Also note that making it public will allow you to access the variable without getters/setters; again an exception to accessing the variables via methods as these are constants.</a:t>
            </a:r>
            <a:endParaRPr/>
          </a:p>
          <a:p>
            <a:pPr indent="0" lvl="0" marL="0" rtl="0" algn="l">
              <a:spcBef>
                <a:spcPts val="1200"/>
              </a:spcBef>
              <a:spcAft>
                <a:spcPts val="0"/>
              </a:spcAft>
              <a:buNone/>
            </a:pPr>
            <a:r>
              <a:rPr lang="en"/>
              <a:t>Two good programming resource Java for WPILib can be the folowing;; Keep in mind it might be a little outdated (2018)</a:t>
            </a:r>
            <a:endParaRPr/>
          </a:p>
          <a:p>
            <a:pPr indent="-284162" lvl="0" marL="457200" rtl="0" algn="l">
              <a:spcBef>
                <a:spcPts val="1200"/>
              </a:spcBef>
              <a:spcAft>
                <a:spcPts val="0"/>
              </a:spcAft>
              <a:buSzPct val="100000"/>
              <a:buAutoNum type="arabicPeriod"/>
            </a:pPr>
            <a:r>
              <a:rPr lang="en"/>
              <a:t>https://frc6506.github.io/docs/Documents/Tome%20of%20Secrets.pdf</a:t>
            </a:r>
            <a:endParaRPr/>
          </a:p>
          <a:p>
            <a:pPr indent="-284162" lvl="0" marL="457200" rtl="0" algn="l">
              <a:spcBef>
                <a:spcPts val="0"/>
              </a:spcBef>
              <a:spcAft>
                <a:spcPts val="0"/>
              </a:spcAft>
              <a:buSzPct val="100000"/>
              <a:buAutoNum type="arabicPeriod"/>
            </a:pPr>
            <a:r>
              <a:rPr lang="en"/>
              <a:t>https://buildmedia.readthedocs.org/media/pdf/frc-pdr/latest/frc-pdr.pdf</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1" name="Google Shape;301;p36"/>
          <p:cNvPicPr preferRelativeResize="0"/>
          <p:nvPr/>
        </p:nvPicPr>
        <p:blipFill>
          <a:blip r:embed="rId3">
            <a:alphaModFix/>
          </a:blip>
          <a:stretch>
            <a:fillRect/>
          </a:stretch>
        </p:blipFill>
        <p:spPr>
          <a:xfrm>
            <a:off x="7951225" y="0"/>
            <a:ext cx="1192775" cy="1192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304475" y="571550"/>
            <a:ext cx="7911000" cy="401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Visual Tools from Microsoft Visual Code</a:t>
            </a:r>
            <a:endParaRPr/>
          </a:p>
        </p:txBody>
      </p:sp>
      <p:pic>
        <p:nvPicPr>
          <p:cNvPr id="307" name="Google Shape;307;p37"/>
          <p:cNvPicPr preferRelativeResize="0"/>
          <p:nvPr/>
        </p:nvPicPr>
        <p:blipFill>
          <a:blip r:embed="rId3">
            <a:alphaModFix/>
          </a:blip>
          <a:stretch>
            <a:fillRect/>
          </a:stretch>
        </p:blipFill>
        <p:spPr>
          <a:xfrm>
            <a:off x="94549" y="1253527"/>
            <a:ext cx="8768001" cy="2827949"/>
          </a:xfrm>
          <a:prstGeom prst="rect">
            <a:avLst/>
          </a:prstGeom>
          <a:noFill/>
          <a:ln>
            <a:noFill/>
          </a:ln>
        </p:spPr>
      </p:pic>
      <p:sp>
        <p:nvSpPr>
          <p:cNvPr id="308" name="Google Shape;308;p37"/>
          <p:cNvSpPr txBox="1"/>
          <p:nvPr/>
        </p:nvSpPr>
        <p:spPr>
          <a:xfrm>
            <a:off x="1060250" y="4310450"/>
            <a:ext cx="627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PathWeaver </a:t>
            </a:r>
            <a:r>
              <a:rPr lang="en">
                <a:latin typeface="Source Code Pro"/>
                <a:ea typeface="Source Code Pro"/>
                <a:cs typeface="Source Code Pro"/>
                <a:sym typeface="Source Code Pro"/>
              </a:rPr>
              <a:t>to visualize trajectories</a:t>
            </a:r>
            <a:endParaRPr>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RobotBuilder </a:t>
            </a:r>
            <a:r>
              <a:rPr lang="en">
                <a:latin typeface="Source Code Pro"/>
                <a:ea typeface="Source Code Pro"/>
                <a:cs typeface="Source Code Pro"/>
                <a:sym typeface="Source Code Pro"/>
              </a:rPr>
              <a:t>to build a robot and export code</a:t>
            </a:r>
            <a:endParaRPr>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RobotSimulator</a:t>
            </a:r>
            <a:r>
              <a:rPr lang="en">
                <a:latin typeface="Source Code Pro"/>
                <a:ea typeface="Source Code Pro"/>
                <a:cs typeface="Source Code Pro"/>
                <a:sym typeface="Source Code Pro"/>
              </a:rPr>
              <a:t> to simulate robot code</a:t>
            </a:r>
            <a:endParaRPr>
              <a:latin typeface="Source Code Pro"/>
              <a:ea typeface="Source Code Pro"/>
              <a:cs typeface="Source Code Pro"/>
              <a:sym typeface="Source Code Pro"/>
            </a:endParaRPr>
          </a:p>
        </p:txBody>
      </p:sp>
      <p:pic>
        <p:nvPicPr>
          <p:cNvPr id="309" name="Google Shape;309;p37"/>
          <p:cNvPicPr preferRelativeResize="0"/>
          <p:nvPr/>
        </p:nvPicPr>
        <p:blipFill>
          <a:blip r:embed="rId4">
            <a:alphaModFix/>
          </a:blip>
          <a:stretch>
            <a:fillRect/>
          </a:stretch>
        </p:blipFill>
        <p:spPr>
          <a:xfrm>
            <a:off x="7951225" y="0"/>
            <a:ext cx="1192775" cy="1192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Pathweaver tool and declarative trajectory</a:t>
            </a:r>
            <a:endParaRPr/>
          </a:p>
        </p:txBody>
      </p:sp>
      <p:sp>
        <p:nvSpPr>
          <p:cNvPr id="315" name="Google Shape;315;p38"/>
          <p:cNvSpPr txBox="1"/>
          <p:nvPr>
            <p:ph idx="1" type="body"/>
          </p:nvPr>
        </p:nvSpPr>
        <p:spPr>
          <a:xfrm>
            <a:off x="4984888" y="1137975"/>
            <a:ext cx="2764200" cy="864000"/>
          </a:xfrm>
          <a:prstGeom prst="rect">
            <a:avLst/>
          </a:prstGeom>
        </p:spPr>
        <p:txBody>
          <a:bodyPr anchorCtr="0" anchor="t" bIns="91425" lIns="91425" spcFirstLastPara="1" rIns="91425" wrap="square" tIns="91425">
            <a:normAutofit fontScale="55000" lnSpcReduction="10000"/>
          </a:bodyPr>
          <a:lstStyle/>
          <a:p>
            <a:pPr indent="-277495" lvl="0" marL="457200" rtl="0" algn="l">
              <a:spcBef>
                <a:spcPts val="0"/>
              </a:spcBef>
              <a:spcAft>
                <a:spcPts val="0"/>
              </a:spcAft>
              <a:buSzPct val="116666"/>
              <a:buChar char="●"/>
            </a:pPr>
            <a:r>
              <a:rPr lang="en" sz="1200">
                <a:solidFill>
                  <a:srgbClr val="404040"/>
                </a:solidFill>
                <a:highlight>
                  <a:srgbClr val="E7F2FA"/>
                </a:highlight>
                <a:latin typeface="Lato"/>
                <a:ea typeface="Lato"/>
                <a:cs typeface="Lato"/>
                <a:sym typeface="Lato"/>
              </a:rPr>
              <a:t>PathWeaver tool/gui places </a:t>
            </a:r>
            <a:r>
              <a:rPr lang="en" sz="1150">
                <a:solidFill>
                  <a:srgbClr val="DDDDDD"/>
                </a:solidFill>
                <a:highlight>
                  <a:srgbClr val="222222"/>
                </a:highlight>
                <a:latin typeface="Arial"/>
                <a:ea typeface="Arial"/>
                <a:cs typeface="Arial"/>
                <a:sym typeface="Arial"/>
              </a:rPr>
              <a:t>.wpilib.json </a:t>
            </a:r>
            <a:r>
              <a:rPr lang="en" sz="1200">
                <a:solidFill>
                  <a:srgbClr val="404040"/>
                </a:solidFill>
                <a:highlight>
                  <a:srgbClr val="E7F2FA"/>
                </a:highlight>
                <a:latin typeface="Lato"/>
                <a:ea typeface="Lato"/>
                <a:cs typeface="Lato"/>
                <a:sym typeface="Lato"/>
              </a:rPr>
              <a:t> files in </a:t>
            </a:r>
            <a:r>
              <a:rPr lang="en" sz="900">
                <a:solidFill>
                  <a:srgbClr val="E74C3C"/>
                </a:solidFill>
                <a:highlight>
                  <a:srgbClr val="FFFFFF"/>
                </a:highlight>
                <a:latin typeface="Courier New"/>
                <a:ea typeface="Courier New"/>
                <a:cs typeface="Courier New"/>
                <a:sym typeface="Courier New"/>
              </a:rPr>
              <a:t>src/main/deploy/paths</a:t>
            </a:r>
            <a:r>
              <a:rPr lang="en" sz="1200">
                <a:solidFill>
                  <a:srgbClr val="404040"/>
                </a:solidFill>
                <a:highlight>
                  <a:srgbClr val="E7F2FA"/>
                </a:highlight>
                <a:latin typeface="Lato"/>
                <a:ea typeface="Lato"/>
                <a:cs typeface="Lato"/>
                <a:sym typeface="Lato"/>
              </a:rPr>
              <a:t> which will automatically be placed on the roboRIO file system in </a:t>
            </a:r>
            <a:r>
              <a:rPr lang="en" sz="900">
                <a:solidFill>
                  <a:srgbClr val="E74C3C"/>
                </a:solidFill>
                <a:highlight>
                  <a:srgbClr val="FFFFFF"/>
                </a:highlight>
                <a:latin typeface="Courier New"/>
                <a:ea typeface="Courier New"/>
                <a:cs typeface="Courier New"/>
                <a:sym typeface="Courier New"/>
              </a:rPr>
              <a:t>/home/lvuser/deploy/paths</a:t>
            </a:r>
            <a:r>
              <a:rPr lang="en" sz="1200">
                <a:solidFill>
                  <a:srgbClr val="404040"/>
                </a:solidFill>
                <a:highlight>
                  <a:srgbClr val="E7F2FA"/>
                </a:highlight>
                <a:latin typeface="Lato"/>
                <a:ea typeface="Lato"/>
                <a:cs typeface="Lato"/>
                <a:sym typeface="Lato"/>
              </a:rPr>
              <a:t> and can be accessed using getDeployDirectory</a:t>
            </a:r>
            <a:endParaRPr sz="1200">
              <a:solidFill>
                <a:srgbClr val="404040"/>
              </a:solidFill>
              <a:highlight>
                <a:srgbClr val="E7F2FA"/>
              </a:highlight>
              <a:latin typeface="Lato"/>
              <a:ea typeface="Lato"/>
              <a:cs typeface="Lato"/>
              <a:sym typeface="Lato"/>
            </a:endParaRPr>
          </a:p>
          <a:p>
            <a:pPr indent="-270510" lvl="0" marL="457200" rtl="0" algn="l">
              <a:spcBef>
                <a:spcPts val="0"/>
              </a:spcBef>
              <a:spcAft>
                <a:spcPts val="0"/>
              </a:spcAft>
              <a:buClr>
                <a:srgbClr val="404040"/>
              </a:buClr>
              <a:buSzPct val="100000"/>
              <a:buFont typeface="Lato"/>
              <a:buChar char="●"/>
            </a:pPr>
            <a:r>
              <a:rPr lang="en" sz="1200">
                <a:solidFill>
                  <a:srgbClr val="404040"/>
                </a:solidFill>
                <a:highlight>
                  <a:srgbClr val="E7F2FA"/>
                </a:highlight>
                <a:latin typeface="Lato"/>
                <a:ea typeface="Lato"/>
                <a:cs typeface="Lato"/>
                <a:sym typeface="Lato"/>
              </a:rPr>
              <a:t>https://docs.wpilib.org/en/stable/docs/software/pathplanning/pathweaver/creating-pathweaver-project.html.</a:t>
            </a:r>
            <a:endParaRPr/>
          </a:p>
        </p:txBody>
      </p:sp>
      <p:pic>
        <p:nvPicPr>
          <p:cNvPr id="316" name="Google Shape;316;p38"/>
          <p:cNvPicPr preferRelativeResize="0"/>
          <p:nvPr/>
        </p:nvPicPr>
        <p:blipFill>
          <a:blip r:embed="rId3">
            <a:alphaModFix/>
          </a:blip>
          <a:stretch>
            <a:fillRect/>
          </a:stretch>
        </p:blipFill>
        <p:spPr>
          <a:xfrm>
            <a:off x="181975" y="1521199"/>
            <a:ext cx="4600774" cy="1823025"/>
          </a:xfrm>
          <a:prstGeom prst="rect">
            <a:avLst/>
          </a:prstGeom>
          <a:noFill/>
          <a:ln>
            <a:noFill/>
          </a:ln>
        </p:spPr>
      </p:pic>
      <p:pic>
        <p:nvPicPr>
          <p:cNvPr id="317" name="Google Shape;317;p38"/>
          <p:cNvPicPr preferRelativeResize="0"/>
          <p:nvPr/>
        </p:nvPicPr>
        <p:blipFill>
          <a:blip r:embed="rId4">
            <a:alphaModFix/>
          </a:blip>
          <a:stretch>
            <a:fillRect/>
          </a:stretch>
        </p:blipFill>
        <p:spPr>
          <a:xfrm>
            <a:off x="104975" y="4199822"/>
            <a:ext cx="2305500" cy="943673"/>
          </a:xfrm>
          <a:prstGeom prst="rect">
            <a:avLst/>
          </a:prstGeom>
          <a:noFill/>
          <a:ln>
            <a:noFill/>
          </a:ln>
        </p:spPr>
      </p:pic>
      <p:pic>
        <p:nvPicPr>
          <p:cNvPr id="318" name="Google Shape;318;p38"/>
          <p:cNvPicPr preferRelativeResize="0"/>
          <p:nvPr/>
        </p:nvPicPr>
        <p:blipFill>
          <a:blip r:embed="rId5">
            <a:alphaModFix/>
          </a:blip>
          <a:stretch>
            <a:fillRect/>
          </a:stretch>
        </p:blipFill>
        <p:spPr>
          <a:xfrm>
            <a:off x="3056675" y="4372243"/>
            <a:ext cx="1775725" cy="700475"/>
          </a:xfrm>
          <a:prstGeom prst="rect">
            <a:avLst/>
          </a:prstGeom>
          <a:noFill/>
          <a:ln>
            <a:noFill/>
          </a:ln>
        </p:spPr>
      </p:pic>
      <p:pic>
        <p:nvPicPr>
          <p:cNvPr id="319" name="Google Shape;319;p38"/>
          <p:cNvPicPr preferRelativeResize="0"/>
          <p:nvPr/>
        </p:nvPicPr>
        <p:blipFill>
          <a:blip r:embed="rId6">
            <a:alphaModFix/>
          </a:blip>
          <a:stretch>
            <a:fillRect/>
          </a:stretch>
        </p:blipFill>
        <p:spPr>
          <a:xfrm>
            <a:off x="5013473" y="2046100"/>
            <a:ext cx="3999900" cy="3026625"/>
          </a:xfrm>
          <a:prstGeom prst="rect">
            <a:avLst/>
          </a:prstGeom>
          <a:noFill/>
          <a:ln>
            <a:noFill/>
          </a:ln>
        </p:spPr>
      </p:pic>
      <p:pic>
        <p:nvPicPr>
          <p:cNvPr id="320" name="Google Shape;320;p38"/>
          <p:cNvPicPr preferRelativeResize="0"/>
          <p:nvPr/>
        </p:nvPicPr>
        <p:blipFill>
          <a:blip r:embed="rId7">
            <a:alphaModFix/>
          </a:blip>
          <a:stretch>
            <a:fillRect/>
          </a:stretch>
        </p:blipFill>
        <p:spPr>
          <a:xfrm>
            <a:off x="7951225" y="0"/>
            <a:ext cx="1192775" cy="1192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Robot Simulation tool</a:t>
            </a:r>
            <a:endParaRPr/>
          </a:p>
        </p:txBody>
      </p:sp>
      <p:sp>
        <p:nvSpPr>
          <p:cNvPr id="326" name="Google Shape;326;p39"/>
          <p:cNvSpPr txBox="1"/>
          <p:nvPr>
            <p:ph idx="1" type="body"/>
          </p:nvPr>
        </p:nvSpPr>
        <p:spPr>
          <a:xfrm>
            <a:off x="311700" y="1228675"/>
            <a:ext cx="2963700" cy="334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404040"/>
              </a:buClr>
              <a:buSzPts val="1200"/>
              <a:buFont typeface="Lato"/>
              <a:buChar char="●"/>
            </a:pPr>
            <a:r>
              <a:rPr lang="en"/>
              <a:t>Used for Autonomous PID tuning</a:t>
            </a:r>
            <a:endParaRPr/>
          </a:p>
        </p:txBody>
      </p:sp>
      <p:sp>
        <p:nvSpPr>
          <p:cNvPr id="327" name="Google Shape;327;p39"/>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8" name="Google Shape;328;p39"/>
          <p:cNvPicPr preferRelativeResize="0"/>
          <p:nvPr/>
        </p:nvPicPr>
        <p:blipFill>
          <a:blip r:embed="rId3">
            <a:alphaModFix/>
          </a:blip>
          <a:stretch>
            <a:fillRect/>
          </a:stretch>
        </p:blipFill>
        <p:spPr>
          <a:xfrm>
            <a:off x="3311800" y="1028700"/>
            <a:ext cx="5167800" cy="3086100"/>
          </a:xfrm>
          <a:prstGeom prst="rect">
            <a:avLst/>
          </a:prstGeom>
          <a:noFill/>
          <a:ln>
            <a:noFill/>
          </a:ln>
        </p:spPr>
      </p:pic>
      <p:pic>
        <p:nvPicPr>
          <p:cNvPr id="329" name="Google Shape;329;p39"/>
          <p:cNvPicPr preferRelativeResize="0"/>
          <p:nvPr/>
        </p:nvPicPr>
        <p:blipFill>
          <a:blip r:embed="rId4">
            <a:alphaModFix/>
          </a:blip>
          <a:stretch>
            <a:fillRect/>
          </a:stretch>
        </p:blipFill>
        <p:spPr>
          <a:xfrm>
            <a:off x="7951225" y="0"/>
            <a:ext cx="1192775" cy="119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0625" y="4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WPI Library</a:t>
            </a:r>
            <a:endParaRPr/>
          </a:p>
        </p:txBody>
      </p:sp>
      <p:pic>
        <p:nvPicPr>
          <p:cNvPr id="75" name="Google Shape;75;p15"/>
          <p:cNvPicPr preferRelativeResize="0"/>
          <p:nvPr/>
        </p:nvPicPr>
        <p:blipFill>
          <a:blip r:embed="rId3">
            <a:alphaModFix/>
          </a:blip>
          <a:stretch>
            <a:fillRect/>
          </a:stretch>
        </p:blipFill>
        <p:spPr>
          <a:xfrm>
            <a:off x="3871700" y="3646650"/>
            <a:ext cx="5272300" cy="1496850"/>
          </a:xfrm>
          <a:prstGeom prst="rect">
            <a:avLst/>
          </a:prstGeom>
          <a:noFill/>
          <a:ln>
            <a:noFill/>
          </a:ln>
        </p:spPr>
      </p:pic>
      <p:sp>
        <p:nvSpPr>
          <p:cNvPr id="76" name="Google Shape;76;p15"/>
          <p:cNvSpPr txBox="1"/>
          <p:nvPr/>
        </p:nvSpPr>
        <p:spPr>
          <a:xfrm>
            <a:off x="80625" y="4799350"/>
            <a:ext cx="446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https://stemrobotics.cs.pdx.edu/sites/default/files/WPILib_programming.pdf</a:t>
            </a:r>
            <a:endParaRPr sz="800">
              <a:solidFill>
                <a:schemeClr val="dk1"/>
              </a:solidFill>
            </a:endParaRPr>
          </a:p>
        </p:txBody>
      </p:sp>
      <p:pic>
        <p:nvPicPr>
          <p:cNvPr id="77" name="Google Shape;77;p15"/>
          <p:cNvPicPr preferRelativeResize="0"/>
          <p:nvPr/>
        </p:nvPicPr>
        <p:blipFill>
          <a:blip r:embed="rId4">
            <a:alphaModFix/>
          </a:blip>
          <a:stretch>
            <a:fillRect/>
          </a:stretch>
        </p:blipFill>
        <p:spPr>
          <a:xfrm>
            <a:off x="80625" y="3104888"/>
            <a:ext cx="4195650" cy="1458900"/>
          </a:xfrm>
          <a:prstGeom prst="rect">
            <a:avLst/>
          </a:prstGeom>
          <a:noFill/>
          <a:ln>
            <a:noFill/>
          </a:ln>
        </p:spPr>
      </p:pic>
      <p:pic>
        <p:nvPicPr>
          <p:cNvPr id="78" name="Google Shape;78;p15"/>
          <p:cNvPicPr preferRelativeResize="0"/>
          <p:nvPr/>
        </p:nvPicPr>
        <p:blipFill>
          <a:blip r:embed="rId5">
            <a:alphaModFix/>
          </a:blip>
          <a:stretch>
            <a:fillRect/>
          </a:stretch>
        </p:blipFill>
        <p:spPr>
          <a:xfrm>
            <a:off x="6575600" y="1653631"/>
            <a:ext cx="2568400" cy="1603575"/>
          </a:xfrm>
          <a:prstGeom prst="rect">
            <a:avLst/>
          </a:prstGeom>
          <a:noFill/>
          <a:ln>
            <a:noFill/>
          </a:ln>
        </p:spPr>
      </p:pic>
      <p:pic>
        <p:nvPicPr>
          <p:cNvPr id="79" name="Google Shape;79;p15"/>
          <p:cNvPicPr preferRelativeResize="0"/>
          <p:nvPr/>
        </p:nvPicPr>
        <p:blipFill>
          <a:blip r:embed="rId6">
            <a:alphaModFix/>
          </a:blip>
          <a:stretch>
            <a:fillRect/>
          </a:stretch>
        </p:blipFill>
        <p:spPr>
          <a:xfrm>
            <a:off x="2372562" y="0"/>
            <a:ext cx="3719575" cy="2760750"/>
          </a:xfrm>
          <a:prstGeom prst="rect">
            <a:avLst/>
          </a:prstGeom>
          <a:noFill/>
          <a:ln>
            <a:noFill/>
          </a:ln>
        </p:spPr>
      </p:pic>
      <p:sp>
        <p:nvSpPr>
          <p:cNvPr id="80" name="Google Shape;80;p15"/>
          <p:cNvSpPr txBox="1"/>
          <p:nvPr>
            <p:ph idx="1" type="body"/>
          </p:nvPr>
        </p:nvSpPr>
        <p:spPr>
          <a:xfrm>
            <a:off x="117500" y="698475"/>
            <a:ext cx="2883900" cy="27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Gives you Sensors, Motors classes to work with so you don’t have to write device drivers</a:t>
            </a:r>
            <a:endParaRPr/>
          </a:p>
        </p:txBody>
      </p:sp>
      <p:cxnSp>
        <p:nvCxnSpPr>
          <p:cNvPr id="81" name="Google Shape;81;p15"/>
          <p:cNvCxnSpPr/>
          <p:nvPr/>
        </p:nvCxnSpPr>
        <p:spPr>
          <a:xfrm flipH="1" rot="10800000">
            <a:off x="5904200" y="2051825"/>
            <a:ext cx="1626000" cy="2931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5"/>
          <p:cNvCxnSpPr/>
          <p:nvPr/>
        </p:nvCxnSpPr>
        <p:spPr>
          <a:xfrm flipH="1">
            <a:off x="2428675" y="2686900"/>
            <a:ext cx="635100" cy="3978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5"/>
          <p:cNvCxnSpPr>
            <a:endCxn id="75" idx="0"/>
          </p:cNvCxnSpPr>
          <p:nvPr/>
        </p:nvCxnSpPr>
        <p:spPr>
          <a:xfrm>
            <a:off x="4745650" y="2686950"/>
            <a:ext cx="1762200" cy="9597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5"/>
          <p:cNvSpPr txBox="1"/>
          <p:nvPr/>
        </p:nvSpPr>
        <p:spPr>
          <a:xfrm>
            <a:off x="3590975" y="3802625"/>
            <a:ext cx="68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Encoders are devices used to measure motion (usually, the rotation of a shaft).</a:t>
            </a:r>
            <a:endParaRPr sz="500"/>
          </a:p>
        </p:txBody>
      </p:sp>
      <p:sp>
        <p:nvSpPr>
          <p:cNvPr id="85" name="Google Shape;85;p15"/>
          <p:cNvSpPr txBox="1"/>
          <p:nvPr/>
        </p:nvSpPr>
        <p:spPr>
          <a:xfrm>
            <a:off x="1688225" y="3805075"/>
            <a:ext cx="63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A gyroscope, or “gyro,” is an angular rate sensor typically used in robotics to measure and/or stabilize robot headings.</a:t>
            </a:r>
            <a:endParaRPr sz="500"/>
          </a:p>
        </p:txBody>
      </p:sp>
      <p:pic>
        <p:nvPicPr>
          <p:cNvPr id="86" name="Google Shape;86;p15"/>
          <p:cNvPicPr preferRelativeResize="0"/>
          <p:nvPr/>
        </p:nvPicPr>
        <p:blipFill>
          <a:blip r:embed="rId7">
            <a:alphaModFix/>
          </a:blip>
          <a:stretch>
            <a:fillRect/>
          </a:stretch>
        </p:blipFill>
        <p:spPr>
          <a:xfrm>
            <a:off x="7951225" y="0"/>
            <a:ext cx="1192775" cy="119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Motors</a:t>
            </a:r>
            <a:endParaRPr/>
          </a:p>
        </p:txBody>
      </p:sp>
      <p:sp>
        <p:nvSpPr>
          <p:cNvPr id="92" name="Google Shape;92;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6"/>
          <p:cNvPicPr preferRelativeResize="0"/>
          <p:nvPr/>
        </p:nvPicPr>
        <p:blipFill>
          <a:blip r:embed="rId3">
            <a:alphaModFix/>
          </a:blip>
          <a:stretch>
            <a:fillRect/>
          </a:stretch>
        </p:blipFill>
        <p:spPr>
          <a:xfrm>
            <a:off x="1846327" y="1660475"/>
            <a:ext cx="4927444" cy="3695601"/>
          </a:xfrm>
          <a:prstGeom prst="rect">
            <a:avLst/>
          </a:prstGeom>
          <a:noFill/>
          <a:ln>
            <a:noFill/>
          </a:ln>
        </p:spPr>
      </p:pic>
      <p:pic>
        <p:nvPicPr>
          <p:cNvPr id="94" name="Google Shape;94;p16"/>
          <p:cNvPicPr preferRelativeResize="0"/>
          <p:nvPr/>
        </p:nvPicPr>
        <p:blipFill>
          <a:blip r:embed="rId4">
            <a:alphaModFix/>
          </a:blip>
          <a:stretch>
            <a:fillRect/>
          </a:stretch>
        </p:blipFill>
        <p:spPr>
          <a:xfrm>
            <a:off x="2315925" y="163625"/>
            <a:ext cx="5272300" cy="1496850"/>
          </a:xfrm>
          <a:prstGeom prst="rect">
            <a:avLst/>
          </a:prstGeom>
          <a:noFill/>
          <a:ln>
            <a:noFill/>
          </a:ln>
        </p:spPr>
      </p:pic>
      <p:cxnSp>
        <p:nvCxnSpPr>
          <p:cNvPr id="95" name="Google Shape;95;p16"/>
          <p:cNvCxnSpPr/>
          <p:nvPr/>
        </p:nvCxnSpPr>
        <p:spPr>
          <a:xfrm flipH="1">
            <a:off x="2735750" y="1633075"/>
            <a:ext cx="530400" cy="7818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6"/>
          <p:cNvCxnSpPr/>
          <p:nvPr/>
        </p:nvCxnSpPr>
        <p:spPr>
          <a:xfrm>
            <a:off x="3936150" y="1647025"/>
            <a:ext cx="251100" cy="781800"/>
          </a:xfrm>
          <a:prstGeom prst="straightConnector1">
            <a:avLst/>
          </a:prstGeom>
          <a:noFill/>
          <a:ln cap="flat" cmpd="sng" w="9525">
            <a:solidFill>
              <a:schemeClr val="dk2"/>
            </a:solidFill>
            <a:prstDash val="solid"/>
            <a:round/>
            <a:headEnd len="med" w="med" type="none"/>
            <a:tailEnd len="med" w="med" type="triangle"/>
          </a:ln>
        </p:spPr>
      </p:cxnSp>
      <p:pic>
        <p:nvPicPr>
          <p:cNvPr id="97" name="Google Shape;97;p16"/>
          <p:cNvPicPr preferRelativeResize="0"/>
          <p:nvPr/>
        </p:nvPicPr>
        <p:blipFill>
          <a:blip r:embed="rId5">
            <a:alphaModFix/>
          </a:blip>
          <a:stretch>
            <a:fillRect/>
          </a:stretch>
        </p:blipFill>
        <p:spPr>
          <a:xfrm>
            <a:off x="7951225" y="0"/>
            <a:ext cx="1192775" cy="119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2500" y="125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720"/>
              <a:t>Installation and </a:t>
            </a:r>
            <a:r>
              <a:rPr lang="en" sz="1720"/>
              <a:t>Command Based Robot (Sort of HelloWorld.java)</a:t>
            </a:r>
            <a:endParaRPr sz="1720"/>
          </a:p>
        </p:txBody>
      </p:sp>
      <p:sp>
        <p:nvSpPr>
          <p:cNvPr id="103" name="Google Shape;103;p17"/>
          <p:cNvSpPr txBox="1"/>
          <p:nvPr>
            <p:ph idx="1" type="body"/>
          </p:nvPr>
        </p:nvSpPr>
        <p:spPr>
          <a:xfrm>
            <a:off x="117500" y="698475"/>
            <a:ext cx="2883900" cy="2776500"/>
          </a:xfrm>
          <a:prstGeom prst="rect">
            <a:avLst/>
          </a:prstGeom>
        </p:spPr>
        <p:txBody>
          <a:bodyPr anchorCtr="0" anchor="t" bIns="91425" lIns="91425" spcFirstLastPara="1" rIns="91425" wrap="square" tIns="91425">
            <a:normAutofit fontScale="47500"/>
          </a:bodyPr>
          <a:lstStyle/>
          <a:p>
            <a:pPr indent="-282892" lvl="0" marL="457200" rtl="0" algn="l">
              <a:spcBef>
                <a:spcPts val="0"/>
              </a:spcBef>
              <a:spcAft>
                <a:spcPts val="0"/>
              </a:spcAft>
              <a:buSzPct val="100000"/>
              <a:buAutoNum type="arabicPeriod"/>
            </a:pPr>
            <a:r>
              <a:rPr lang="en"/>
              <a:t>Use MS Visual Code IDE but </a:t>
            </a:r>
            <a:r>
              <a:rPr lang="en"/>
              <a:t>distributed</a:t>
            </a:r>
            <a:r>
              <a:rPr lang="en"/>
              <a:t> by WPI; </a:t>
            </a:r>
            <a:r>
              <a:rPr lang="en" u="sng">
                <a:solidFill>
                  <a:schemeClr val="hlink"/>
                </a:solidFill>
                <a:hlinkClick r:id="rId3"/>
              </a:rPr>
              <a:t>instructions</a:t>
            </a:r>
            <a:endParaRPr/>
          </a:p>
          <a:p>
            <a:pPr indent="-270827" lvl="1" marL="914400" rtl="0" algn="l">
              <a:spcBef>
                <a:spcPts val="0"/>
              </a:spcBef>
              <a:spcAft>
                <a:spcPts val="0"/>
              </a:spcAft>
              <a:buSzPct val="100000"/>
              <a:buAutoNum type="alphaLcPeriod"/>
            </a:pPr>
            <a:r>
              <a:rPr lang="en"/>
              <a:t>Eclipse does not seem to be an IDE of choice </a:t>
            </a:r>
            <a:r>
              <a:rPr lang="en" u="sng">
                <a:solidFill>
                  <a:schemeClr val="hlink"/>
                </a:solidFill>
                <a:hlinkClick r:id="rId4"/>
              </a:rPr>
              <a:t>WPILib in </a:t>
            </a:r>
            <a:r>
              <a:rPr lang="en" u="sng">
                <a:solidFill>
                  <a:schemeClr val="hlink"/>
                </a:solidFill>
                <a:hlinkClick r:id="rId5"/>
              </a:rPr>
              <a:t>Eclipse</a:t>
            </a:r>
            <a:endParaRPr/>
          </a:p>
          <a:p>
            <a:pPr indent="-270827" lvl="1" marL="914400" rtl="0" algn="l">
              <a:spcBef>
                <a:spcPts val="0"/>
              </a:spcBef>
              <a:spcAft>
                <a:spcPts val="0"/>
              </a:spcAft>
              <a:buSzPct val="100000"/>
              <a:buAutoNum type="alphaLcPeriod"/>
            </a:pPr>
            <a:r>
              <a:rPr lang="en"/>
              <a:t>If there are issues installing turn off the antivirus temporarily</a:t>
            </a:r>
            <a:endParaRPr/>
          </a:p>
          <a:p>
            <a:pPr indent="-282892" lvl="0" marL="457200" rtl="0" algn="l">
              <a:spcBef>
                <a:spcPts val="0"/>
              </a:spcBef>
              <a:spcAft>
                <a:spcPts val="0"/>
              </a:spcAft>
              <a:buSzPct val="100000"/>
              <a:buAutoNum type="arabicPeriod"/>
            </a:pPr>
            <a:r>
              <a:rPr lang="en"/>
              <a:t>Listen to YouTube video to learn </a:t>
            </a:r>
            <a:r>
              <a:rPr lang="en" u="sng">
                <a:solidFill>
                  <a:schemeClr val="hlink"/>
                </a:solidFill>
                <a:hlinkClick r:id="rId6"/>
              </a:rPr>
              <a:t>WPLIB in VS Code</a:t>
            </a:r>
            <a:r>
              <a:rPr lang="en"/>
              <a:t> and </a:t>
            </a:r>
            <a:r>
              <a:rPr lang="en" u="sng">
                <a:solidFill>
                  <a:schemeClr val="hlink"/>
                </a:solidFill>
                <a:hlinkClick r:id="rId7"/>
              </a:rPr>
              <a:t>how to use MS Visual Code </a:t>
            </a:r>
            <a:endParaRPr/>
          </a:p>
          <a:p>
            <a:pPr indent="-282892" lvl="0" marL="457200" rtl="0" algn="l">
              <a:spcBef>
                <a:spcPts val="0"/>
              </a:spcBef>
              <a:spcAft>
                <a:spcPts val="0"/>
              </a:spcAft>
              <a:buSzPct val="100000"/>
              <a:buAutoNum type="arabicPeriod"/>
            </a:pPr>
            <a:r>
              <a:rPr lang="en"/>
              <a:t>Fire up MS Visual Code and create a sample project with </a:t>
            </a:r>
            <a:r>
              <a:rPr lang="en"/>
              <a:t>“WPI Template” to create a “Command Based Robot” in “Java” with team 2059</a:t>
            </a:r>
            <a:endParaRPr/>
          </a:p>
          <a:p>
            <a:pPr indent="-282892" lvl="0" marL="457200" rtl="0" algn="l">
              <a:spcBef>
                <a:spcPts val="0"/>
              </a:spcBef>
              <a:spcAft>
                <a:spcPts val="0"/>
              </a:spcAft>
              <a:buSzPct val="100000"/>
              <a:buAutoNum type="arabicPeriod"/>
            </a:pPr>
            <a:r>
              <a:rPr lang="en"/>
              <a:t>This will create a gradle (build) file along with a lot of template code</a:t>
            </a:r>
            <a:endParaRPr/>
          </a:p>
        </p:txBody>
      </p:sp>
      <p:pic>
        <p:nvPicPr>
          <p:cNvPr id="104" name="Google Shape;104;p17"/>
          <p:cNvPicPr preferRelativeResize="0"/>
          <p:nvPr/>
        </p:nvPicPr>
        <p:blipFill>
          <a:blip r:embed="rId8">
            <a:alphaModFix/>
          </a:blip>
          <a:stretch>
            <a:fillRect/>
          </a:stretch>
        </p:blipFill>
        <p:spPr>
          <a:xfrm>
            <a:off x="3141325" y="563290"/>
            <a:ext cx="5948400" cy="4507972"/>
          </a:xfrm>
          <a:prstGeom prst="rect">
            <a:avLst/>
          </a:prstGeom>
          <a:noFill/>
          <a:ln>
            <a:noFill/>
          </a:ln>
        </p:spPr>
      </p:pic>
      <p:pic>
        <p:nvPicPr>
          <p:cNvPr id="105" name="Google Shape;105;p17"/>
          <p:cNvPicPr preferRelativeResize="0"/>
          <p:nvPr/>
        </p:nvPicPr>
        <p:blipFill>
          <a:blip r:embed="rId9">
            <a:alphaModFix/>
          </a:blip>
          <a:stretch>
            <a:fillRect/>
          </a:stretch>
        </p:blipFill>
        <p:spPr>
          <a:xfrm>
            <a:off x="1799450" y="3342500"/>
            <a:ext cx="1201950" cy="1728750"/>
          </a:xfrm>
          <a:prstGeom prst="rect">
            <a:avLst/>
          </a:prstGeom>
          <a:noFill/>
          <a:ln>
            <a:noFill/>
          </a:ln>
        </p:spPr>
      </p:pic>
      <p:pic>
        <p:nvPicPr>
          <p:cNvPr id="106" name="Google Shape;106;p17"/>
          <p:cNvPicPr preferRelativeResize="0"/>
          <p:nvPr/>
        </p:nvPicPr>
        <p:blipFill>
          <a:blip r:embed="rId10">
            <a:alphaModFix/>
          </a:blip>
          <a:stretch>
            <a:fillRect/>
          </a:stretch>
        </p:blipFill>
        <p:spPr>
          <a:xfrm>
            <a:off x="8645425" y="0"/>
            <a:ext cx="498575" cy="49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03125" y="882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Command Based Robot : Auto Generated Code</a:t>
            </a:r>
            <a:endParaRPr/>
          </a:p>
        </p:txBody>
      </p:sp>
      <p:pic>
        <p:nvPicPr>
          <p:cNvPr id="112" name="Google Shape;112;p18"/>
          <p:cNvPicPr preferRelativeResize="0"/>
          <p:nvPr/>
        </p:nvPicPr>
        <p:blipFill>
          <a:blip r:embed="rId3">
            <a:alphaModFix/>
          </a:blip>
          <a:stretch>
            <a:fillRect/>
          </a:stretch>
        </p:blipFill>
        <p:spPr>
          <a:xfrm>
            <a:off x="2417425" y="813375"/>
            <a:ext cx="6574174" cy="3930290"/>
          </a:xfrm>
          <a:prstGeom prst="rect">
            <a:avLst/>
          </a:prstGeom>
          <a:noFill/>
          <a:ln>
            <a:noFill/>
          </a:ln>
        </p:spPr>
      </p:pic>
      <p:sp>
        <p:nvSpPr>
          <p:cNvPr id="113" name="Google Shape;113;p18"/>
          <p:cNvSpPr txBox="1"/>
          <p:nvPr>
            <p:ph idx="1" type="body"/>
          </p:nvPr>
        </p:nvSpPr>
        <p:spPr>
          <a:xfrm>
            <a:off x="203125" y="907900"/>
            <a:ext cx="2061900" cy="2776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000"/>
              <a:t>So far we have auto-generated code (6 classes) based on the template we had selected.</a:t>
            </a:r>
            <a:endParaRPr sz="2000"/>
          </a:p>
          <a:p>
            <a:pPr indent="-292862" lvl="0" marL="457200" rtl="0" algn="l">
              <a:spcBef>
                <a:spcPts val="1200"/>
              </a:spcBef>
              <a:spcAft>
                <a:spcPts val="0"/>
              </a:spcAft>
              <a:buSzPct val="100000"/>
              <a:buAutoNum type="arabicPeriod"/>
            </a:pPr>
            <a:r>
              <a:rPr lang="en" sz="1840"/>
              <a:t>Robot.java</a:t>
            </a:r>
            <a:endParaRPr sz="1840"/>
          </a:p>
          <a:p>
            <a:pPr indent="-292862" lvl="0" marL="457200" rtl="0" algn="l">
              <a:spcBef>
                <a:spcPts val="0"/>
              </a:spcBef>
              <a:spcAft>
                <a:spcPts val="0"/>
              </a:spcAft>
              <a:buSzPct val="100000"/>
              <a:buAutoNum type="arabicPeriod"/>
            </a:pPr>
            <a:r>
              <a:rPr lang="en" sz="1840"/>
              <a:t>RobotContainer.java</a:t>
            </a:r>
            <a:endParaRPr sz="1840"/>
          </a:p>
          <a:p>
            <a:pPr indent="-292862" lvl="0" marL="457200" rtl="0" algn="l">
              <a:spcBef>
                <a:spcPts val="0"/>
              </a:spcBef>
              <a:spcAft>
                <a:spcPts val="0"/>
              </a:spcAft>
              <a:buSzPct val="100000"/>
              <a:buAutoNum type="arabicPeriod"/>
            </a:pPr>
            <a:r>
              <a:rPr lang="en" sz="1840"/>
              <a:t>Constants.java</a:t>
            </a:r>
            <a:endParaRPr sz="1840"/>
          </a:p>
          <a:p>
            <a:pPr indent="-292862" lvl="0" marL="457200" rtl="0" algn="l">
              <a:spcBef>
                <a:spcPts val="0"/>
              </a:spcBef>
              <a:spcAft>
                <a:spcPts val="0"/>
              </a:spcAft>
              <a:buSzPct val="100000"/>
              <a:buAutoNum type="arabicPeriod"/>
            </a:pPr>
            <a:r>
              <a:rPr lang="en" sz="1840"/>
              <a:t>Main.java</a:t>
            </a:r>
            <a:endParaRPr sz="1840"/>
          </a:p>
          <a:p>
            <a:pPr indent="0" lvl="0" marL="457200" rtl="0" algn="l">
              <a:spcBef>
                <a:spcPts val="1200"/>
              </a:spcBef>
              <a:spcAft>
                <a:spcPts val="0"/>
              </a:spcAft>
              <a:buNone/>
            </a:pPr>
            <a:r>
              <a:t/>
            </a:r>
            <a:endParaRPr sz="1840"/>
          </a:p>
          <a:p>
            <a:pPr indent="-292862" lvl="0" marL="457200" rtl="0" algn="l">
              <a:spcBef>
                <a:spcPts val="1200"/>
              </a:spcBef>
              <a:spcAft>
                <a:spcPts val="0"/>
              </a:spcAft>
              <a:buSzPct val="100000"/>
              <a:buAutoNum type="arabicPeriod"/>
            </a:pPr>
            <a:r>
              <a:rPr lang="en" sz="1840"/>
              <a:t>ExampleCommand</a:t>
            </a:r>
            <a:endParaRPr sz="1840"/>
          </a:p>
          <a:p>
            <a:pPr indent="-292862" lvl="0" marL="457200" rtl="0" algn="l">
              <a:spcBef>
                <a:spcPts val="0"/>
              </a:spcBef>
              <a:spcAft>
                <a:spcPts val="0"/>
              </a:spcAft>
              <a:buSzPct val="100000"/>
              <a:buAutoNum type="arabicPeriod"/>
            </a:pPr>
            <a:r>
              <a:rPr lang="en" sz="1840"/>
              <a:t>ExampleSubsystem</a:t>
            </a:r>
            <a:endParaRPr sz="1840"/>
          </a:p>
        </p:txBody>
      </p:sp>
      <p:pic>
        <p:nvPicPr>
          <p:cNvPr id="114" name="Google Shape;114;p18"/>
          <p:cNvPicPr preferRelativeResize="0"/>
          <p:nvPr/>
        </p:nvPicPr>
        <p:blipFill>
          <a:blip r:embed="rId4">
            <a:alphaModFix/>
          </a:blip>
          <a:stretch>
            <a:fillRect/>
          </a:stretch>
        </p:blipFill>
        <p:spPr>
          <a:xfrm>
            <a:off x="8330625" y="0"/>
            <a:ext cx="813375" cy="81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69900" y="0"/>
            <a:ext cx="84420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it work at a high level?</a:t>
            </a:r>
            <a:endParaRPr/>
          </a:p>
        </p:txBody>
      </p:sp>
      <p:sp>
        <p:nvSpPr>
          <p:cNvPr id="120" name="Google Shape;120;p19"/>
          <p:cNvSpPr txBox="1"/>
          <p:nvPr>
            <p:ph idx="1" type="body"/>
          </p:nvPr>
        </p:nvSpPr>
        <p:spPr>
          <a:xfrm>
            <a:off x="5710875" y="106875"/>
            <a:ext cx="2208900" cy="893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Who calls what and when? WIP….work in progress.. </a:t>
            </a:r>
            <a:endParaRPr/>
          </a:p>
        </p:txBody>
      </p:sp>
      <p:sp>
        <p:nvSpPr>
          <p:cNvPr id="121" name="Google Shape;121;p19"/>
          <p:cNvSpPr txBox="1"/>
          <p:nvPr/>
        </p:nvSpPr>
        <p:spPr>
          <a:xfrm>
            <a:off x="-986200" y="4253800"/>
            <a:ext cx="8585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latin typeface="Source Code Pro"/>
              <a:ea typeface="Source Code Pro"/>
              <a:cs typeface="Source Code Pro"/>
              <a:sym typeface="Source Code Pro"/>
            </a:endParaRPr>
          </a:p>
        </p:txBody>
      </p:sp>
      <p:sp>
        <p:nvSpPr>
          <p:cNvPr id="122" name="Google Shape;122;p19"/>
          <p:cNvSpPr txBox="1"/>
          <p:nvPr/>
        </p:nvSpPr>
        <p:spPr>
          <a:xfrm>
            <a:off x="0" y="4743300"/>
            <a:ext cx="83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Source Code Pro"/>
                <a:ea typeface="Source Code Pro"/>
                <a:cs typeface="Source Code Pro"/>
                <a:sym typeface="Source Code Pro"/>
              </a:rPr>
              <a:t>Use DRAW.IO for Sequence Diagrams and Learn about Sequence Diagrams at https://creately.com/blog/diagrams/sequence-diagram-tutorial/</a:t>
            </a:r>
            <a:endParaRPr sz="500">
              <a:latin typeface="Source Code Pro"/>
              <a:ea typeface="Source Code Pro"/>
              <a:cs typeface="Source Code Pro"/>
              <a:sym typeface="Source Code Pro"/>
            </a:endParaRPr>
          </a:p>
          <a:p>
            <a:pPr indent="0" lvl="0" marL="0" rtl="0" algn="l">
              <a:spcBef>
                <a:spcPts val="0"/>
              </a:spcBef>
              <a:spcAft>
                <a:spcPts val="0"/>
              </a:spcAft>
              <a:buNone/>
            </a:pPr>
            <a:r>
              <a:rPr lang="en" sz="700"/>
              <a:t>Structuring a Command-Based Robot Project   </a:t>
            </a:r>
            <a:r>
              <a:rPr lang="en" sz="900"/>
              <a:t>https://docs.wpilib.org/en/stable/docs/software/commandbased/structuring-command-based-project.html</a:t>
            </a:r>
            <a:endParaRPr sz="900"/>
          </a:p>
        </p:txBody>
      </p:sp>
      <p:pic>
        <p:nvPicPr>
          <p:cNvPr id="123" name="Google Shape;123;p19"/>
          <p:cNvPicPr preferRelativeResize="0"/>
          <p:nvPr/>
        </p:nvPicPr>
        <p:blipFill>
          <a:blip r:embed="rId3">
            <a:alphaModFix/>
          </a:blip>
          <a:stretch>
            <a:fillRect/>
          </a:stretch>
        </p:blipFill>
        <p:spPr>
          <a:xfrm>
            <a:off x="152400" y="1152975"/>
            <a:ext cx="8757150" cy="3655525"/>
          </a:xfrm>
          <a:prstGeom prst="rect">
            <a:avLst/>
          </a:prstGeom>
          <a:noFill/>
          <a:ln cap="flat" cmpd="sng" w="9525">
            <a:solidFill>
              <a:srgbClr val="222222"/>
            </a:solidFill>
            <a:prstDash val="solid"/>
            <a:round/>
            <a:headEnd len="sm" w="sm" type="none"/>
            <a:tailEnd len="sm" w="sm" type="none"/>
          </a:ln>
        </p:spPr>
      </p:pic>
      <p:pic>
        <p:nvPicPr>
          <p:cNvPr id="124" name="Google Shape;124;p19"/>
          <p:cNvPicPr preferRelativeResize="0"/>
          <p:nvPr/>
        </p:nvPicPr>
        <p:blipFill>
          <a:blip r:embed="rId4">
            <a:alphaModFix/>
          </a:blip>
          <a:stretch>
            <a:fillRect/>
          </a:stretch>
        </p:blipFill>
        <p:spPr>
          <a:xfrm>
            <a:off x="7951225" y="0"/>
            <a:ext cx="1192775" cy="1192775"/>
          </a:xfrm>
          <a:prstGeom prst="rect">
            <a:avLst/>
          </a:prstGeom>
          <a:noFill/>
          <a:ln>
            <a:noFill/>
          </a:ln>
        </p:spPr>
      </p:pic>
      <p:sp>
        <p:nvSpPr>
          <p:cNvPr id="125" name="Google Shape;125;p19"/>
          <p:cNvSpPr txBox="1"/>
          <p:nvPr/>
        </p:nvSpPr>
        <p:spPr>
          <a:xfrm>
            <a:off x="843075" y="1101150"/>
            <a:ext cx="2270700" cy="323100"/>
          </a:xfrm>
          <a:prstGeom prst="rect">
            <a:avLst/>
          </a:prstGeom>
          <a:solidFill>
            <a:srgbClr val="FF9900"/>
          </a:solid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A86E8"/>
                </a:solidFill>
                <a:latin typeface="Source Code Pro"/>
                <a:ea typeface="Source Code Pro"/>
                <a:cs typeface="Source Code Pro"/>
                <a:sym typeface="Source Code Pro"/>
              </a:rPr>
              <a:t>Command Based Robot Framework</a:t>
            </a:r>
            <a:endParaRPr sz="900">
              <a:solidFill>
                <a:srgbClr val="4A86E8"/>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03125" y="882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Main</a:t>
            </a:r>
            <a:r>
              <a:rPr lang="en"/>
              <a:t>.java </a:t>
            </a:r>
            <a:endParaRPr/>
          </a:p>
        </p:txBody>
      </p:sp>
      <p:sp>
        <p:nvSpPr>
          <p:cNvPr id="131" name="Google Shape;131;p20"/>
          <p:cNvSpPr txBox="1"/>
          <p:nvPr>
            <p:ph idx="1" type="body"/>
          </p:nvPr>
        </p:nvSpPr>
        <p:spPr>
          <a:xfrm>
            <a:off x="203125" y="1109650"/>
            <a:ext cx="2585400" cy="3454500"/>
          </a:xfrm>
          <a:prstGeom prst="rect">
            <a:avLst/>
          </a:prstGeom>
        </p:spPr>
        <p:txBody>
          <a:bodyPr anchorCtr="0" anchor="t" bIns="91425" lIns="91425" spcFirstLastPara="1" rIns="91425" wrap="square" tIns="91425">
            <a:normAutofit fontScale="70000" lnSpcReduction="20000"/>
          </a:bodyPr>
          <a:lstStyle/>
          <a:p>
            <a:pPr indent="-317500" lvl="0" marL="457200" rtl="0" algn="l">
              <a:spcBef>
                <a:spcPts val="0"/>
              </a:spcBef>
              <a:spcAft>
                <a:spcPts val="0"/>
              </a:spcAft>
              <a:buSzPct val="100000"/>
              <a:buChar char="●"/>
            </a:pPr>
            <a:r>
              <a:rPr lang="en" sz="2000"/>
              <a:t>Main entry point or the class </a:t>
            </a:r>
            <a:endParaRPr sz="2000"/>
          </a:p>
          <a:p>
            <a:pPr indent="-317500" lvl="0" marL="457200" rtl="0" algn="l">
              <a:spcBef>
                <a:spcPts val="0"/>
              </a:spcBef>
              <a:spcAft>
                <a:spcPts val="0"/>
              </a:spcAft>
              <a:buSzPct val="100000"/>
              <a:buChar char="●"/>
            </a:pPr>
            <a:r>
              <a:rPr b="1" lang="en" sz="2000"/>
              <a:t>Its main method is called by RoboRio at start automatically; You never call it directly.</a:t>
            </a:r>
            <a:endParaRPr b="1" sz="2000"/>
          </a:p>
          <a:p>
            <a:pPr indent="-317500" lvl="0" marL="457200" rtl="0" algn="l">
              <a:spcBef>
                <a:spcPts val="0"/>
              </a:spcBef>
              <a:spcAft>
                <a:spcPts val="0"/>
              </a:spcAft>
              <a:buSzPct val="100000"/>
              <a:buChar char="●"/>
            </a:pPr>
            <a:r>
              <a:rPr lang="en" sz="2000"/>
              <a:t>The main method </a:t>
            </a:r>
            <a:r>
              <a:rPr b="1" lang="en" sz="2000"/>
              <a:t>instantiates your Robot.java</a:t>
            </a:r>
            <a:r>
              <a:rPr lang="en" sz="2000"/>
              <a:t> by calling its constructor</a:t>
            </a:r>
            <a:endParaRPr sz="2000"/>
          </a:p>
          <a:p>
            <a:pPr indent="0" lvl="0" marL="457200" rtl="0" algn="l">
              <a:spcBef>
                <a:spcPts val="1200"/>
              </a:spcBef>
              <a:spcAft>
                <a:spcPts val="1200"/>
              </a:spcAft>
              <a:buNone/>
            </a:pPr>
            <a:r>
              <a:t/>
            </a:r>
            <a:endParaRPr sz="2000"/>
          </a:p>
        </p:txBody>
      </p:sp>
      <p:pic>
        <p:nvPicPr>
          <p:cNvPr id="132" name="Google Shape;132;p20"/>
          <p:cNvPicPr preferRelativeResize="0"/>
          <p:nvPr/>
        </p:nvPicPr>
        <p:blipFill>
          <a:blip r:embed="rId3">
            <a:alphaModFix/>
          </a:blip>
          <a:stretch>
            <a:fillRect/>
          </a:stretch>
        </p:blipFill>
        <p:spPr>
          <a:xfrm>
            <a:off x="3142575" y="1170150"/>
            <a:ext cx="5457825" cy="2381250"/>
          </a:xfrm>
          <a:prstGeom prst="rect">
            <a:avLst/>
          </a:prstGeom>
          <a:noFill/>
          <a:ln>
            <a:noFill/>
          </a:ln>
        </p:spPr>
      </p:pic>
      <p:pic>
        <p:nvPicPr>
          <p:cNvPr id="133" name="Google Shape;133;p20"/>
          <p:cNvPicPr preferRelativeResize="0"/>
          <p:nvPr/>
        </p:nvPicPr>
        <p:blipFill>
          <a:blip r:embed="rId4">
            <a:alphaModFix/>
          </a:blip>
          <a:stretch>
            <a:fillRect/>
          </a:stretch>
        </p:blipFill>
        <p:spPr>
          <a:xfrm>
            <a:off x="7951225" y="0"/>
            <a:ext cx="1192775" cy="119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03125" y="882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Robot.java: Understanding Generated Code</a:t>
            </a:r>
            <a:endParaRPr/>
          </a:p>
        </p:txBody>
      </p:sp>
      <p:sp>
        <p:nvSpPr>
          <p:cNvPr id="139" name="Google Shape;139;p21"/>
          <p:cNvSpPr txBox="1"/>
          <p:nvPr>
            <p:ph idx="1" type="body"/>
          </p:nvPr>
        </p:nvSpPr>
        <p:spPr>
          <a:xfrm>
            <a:off x="203125" y="1524600"/>
            <a:ext cx="2585400" cy="21597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2000"/>
              <a:t>Primary Class that gets instantiated.</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Two types of functions</a:t>
            </a:r>
            <a:endParaRPr sz="2000"/>
          </a:p>
          <a:p>
            <a:pPr indent="-317500" lvl="0" marL="457200" rtl="0" algn="l">
              <a:spcBef>
                <a:spcPts val="1200"/>
              </a:spcBef>
              <a:spcAft>
                <a:spcPts val="0"/>
              </a:spcAft>
              <a:buSzPct val="100000"/>
              <a:buChar char="●"/>
            </a:pPr>
            <a:r>
              <a:rPr lang="en" sz="2000"/>
              <a:t>Init() </a:t>
            </a:r>
            <a:endParaRPr sz="2000"/>
          </a:p>
          <a:p>
            <a:pPr indent="-317500" lvl="0" marL="457200" rtl="0" algn="l">
              <a:spcBef>
                <a:spcPts val="0"/>
              </a:spcBef>
              <a:spcAft>
                <a:spcPts val="0"/>
              </a:spcAft>
              <a:buSzPct val="100000"/>
              <a:buChar char="●"/>
            </a:pPr>
            <a:r>
              <a:rPr lang="en" sz="2000"/>
              <a:t>Periodic() </a:t>
            </a:r>
            <a:endParaRPr sz="2000"/>
          </a:p>
        </p:txBody>
      </p:sp>
      <p:pic>
        <p:nvPicPr>
          <p:cNvPr id="140" name="Google Shape;140;p21"/>
          <p:cNvPicPr preferRelativeResize="0"/>
          <p:nvPr/>
        </p:nvPicPr>
        <p:blipFill>
          <a:blip r:embed="rId3">
            <a:alphaModFix/>
          </a:blip>
          <a:stretch>
            <a:fillRect/>
          </a:stretch>
        </p:blipFill>
        <p:spPr>
          <a:xfrm>
            <a:off x="2705425" y="965775"/>
            <a:ext cx="6018299" cy="4177725"/>
          </a:xfrm>
          <a:prstGeom prst="rect">
            <a:avLst/>
          </a:prstGeom>
          <a:noFill/>
          <a:ln>
            <a:noFill/>
          </a:ln>
        </p:spPr>
      </p:pic>
      <p:pic>
        <p:nvPicPr>
          <p:cNvPr id="141" name="Google Shape;141;p21"/>
          <p:cNvPicPr preferRelativeResize="0"/>
          <p:nvPr/>
        </p:nvPicPr>
        <p:blipFill>
          <a:blip r:embed="rId4">
            <a:alphaModFix/>
          </a:blip>
          <a:stretch>
            <a:fillRect/>
          </a:stretch>
        </p:blipFill>
        <p:spPr>
          <a:xfrm>
            <a:off x="8222600" y="0"/>
            <a:ext cx="921400" cy="92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