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7"/>
  </p:notesMasterIdLst>
  <p:sldIdLst>
    <p:sldId id="257" r:id="rId2"/>
    <p:sldId id="269" r:id="rId3"/>
    <p:sldId id="279" r:id="rId4"/>
    <p:sldId id="281" r:id="rId5"/>
    <p:sldId id="280" r:id="rId6"/>
    <p:sldId id="270" r:id="rId7"/>
    <p:sldId id="271" r:id="rId8"/>
    <p:sldId id="272" r:id="rId9"/>
    <p:sldId id="273" r:id="rId10"/>
    <p:sldId id="274" r:id="rId11"/>
    <p:sldId id="275" r:id="rId12"/>
    <p:sldId id="276" r:id="rId13"/>
    <p:sldId id="277" r:id="rId14"/>
    <p:sldId id="278"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CC30D-2617-4E1C-8205-A928191C62AA}" type="datetimeFigureOut">
              <a:rPr lang="en-US" smtClean="0"/>
              <a:t>8/24/2017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6D2FA-EE92-4FC3-944D-526C7CC995F5}" type="slidenum">
              <a:rPr lang="en-US" smtClean="0"/>
              <a:t>‹#›</a:t>
            </a:fld>
            <a:endParaRPr lang="en-US"/>
          </a:p>
        </p:txBody>
      </p:sp>
    </p:spTree>
    <p:extLst>
      <p:ext uri="{BB962C8B-B14F-4D97-AF65-F5344CB8AC3E}">
        <p14:creationId xmlns:p14="http://schemas.microsoft.com/office/powerpoint/2010/main" val="197076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8F85B87-EDED-449B-84C9-7613BD0AC446}" type="datetime1">
              <a:rPr lang="en-US" smtClean="0"/>
              <a:t>8/24/2017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07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06A22-9185-45C9-BDFD-DC693A044605}" type="datetime1">
              <a:rPr lang="en-US" smtClean="0"/>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99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84FF7-D4ED-439B-A184-60D114AE4D19}" type="datetime1">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904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D4136-10E6-456E-BF64-2AFF1952F9B5}" type="datetime1">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32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7E049-4EA5-4933-89EA-BB3F8162735C}" type="datetime1">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514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2E9B0-63FF-478C-8E51-050527DA7C98}" type="datetime1">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851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1F34B-5D4F-4896-B3A3-9B86016B0D6A}" type="datetime1">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729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A707F-2DBF-43E6-959A-E3E485B66295}" type="datetime1">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47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32B24-6473-46E1-8215-6AA098F412EA}" type="datetime1">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19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609CB6-8EF5-4823-A4F9-7729D785E5D6}" type="datetime1">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386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DA8998-5313-49E1-8F9C-8423479F67BE}" type="datetime1">
              <a:rPr lang="en-US" smtClean="0"/>
              <a:t>8/24/2017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17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8AD1E3-5CF6-43C0-9CF4-33D902BA04EF}" type="datetime1">
              <a:rPr lang="en-US" smtClean="0"/>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0860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0BAC65-5E49-40B3-9A26-4F73CEBBE65A}" type="datetime1">
              <a:rPr lang="en-US" smtClean="0"/>
              <a:t>8/24/2017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59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614DEF-27C4-4C84-BE0C-537E6087F22A}" type="datetime1">
              <a:rPr lang="en-US" smtClean="0"/>
              <a:t>8/24/2017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43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E7771-B1CB-4620-A8A8-14BA79B45B3B}" type="datetime1">
              <a:rPr lang="en-US" smtClean="0"/>
              <a:t>8/24/2017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66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3B579-F470-4AEE-98FF-302C08D4E55A}" type="datetime1">
              <a:rPr lang="en-US" smtClean="0"/>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5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C7F8B-E810-4CD9-B3DA-9062B23A2C04}" type="datetime1">
              <a:rPr lang="en-US" smtClean="0"/>
              <a:t>8/24/2017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68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499E4C-8955-48DC-9E38-A29BC5103981}" type="datetime1">
              <a:rPr lang="en-US" smtClean="0"/>
              <a:t>8/24/2017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20458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0463" y="1442434"/>
            <a:ext cx="9633396" cy="4708981"/>
          </a:xfrm>
          <a:prstGeom prst="rect">
            <a:avLst/>
          </a:prstGeom>
          <a:noFill/>
        </p:spPr>
        <p:txBody>
          <a:bodyPr wrap="square" rtlCol="0">
            <a:spAutoFit/>
          </a:bodyPr>
          <a:lstStyle/>
          <a:p>
            <a:pPr algn="ctr"/>
            <a:r>
              <a:rPr lang="en-US" sz="4800" b="1" dirty="0">
                <a:solidFill>
                  <a:prstClr val="black"/>
                </a:solidFill>
                <a:latin typeface="Tahoma" panose="020B0604030504040204" pitchFamily="34" charset="0"/>
                <a:ea typeface="Tahoma" panose="020B0604030504040204" pitchFamily="34" charset="0"/>
                <a:cs typeface="Tahoma" panose="020B0604030504040204" pitchFamily="34" charset="0"/>
              </a:rPr>
              <a:t>Software </a:t>
            </a:r>
            <a:r>
              <a:rPr lang="en-US" sz="48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Testing </a:t>
            </a:r>
            <a:r>
              <a:rPr lang="en-US" sz="4800" b="1" dirty="0">
                <a:solidFill>
                  <a:prstClr val="black"/>
                </a:solidFill>
                <a:latin typeface="Tahoma" panose="020B0604030504040204" pitchFamily="34" charset="0"/>
                <a:ea typeface="Tahoma" panose="020B0604030504040204" pitchFamily="34" charset="0"/>
                <a:cs typeface="Tahoma" panose="020B0604030504040204" pitchFamily="34" charset="0"/>
              </a:rPr>
              <a:t>&amp; Quality Assurance </a:t>
            </a:r>
          </a:p>
          <a:p>
            <a:pPr algn="ctr"/>
            <a:endParaRPr lang="en-US" sz="48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r>
              <a:rPr lang="en-US" sz="3600" dirty="0">
                <a:solidFill>
                  <a:prstClr val="black"/>
                </a:solidFill>
                <a:latin typeface="Tahoma" panose="020B0604030504040204" pitchFamily="34" charset="0"/>
                <a:ea typeface="Tahoma" panose="020B0604030504040204" pitchFamily="34" charset="0"/>
                <a:cs typeface="Tahoma" panose="020B0604030504040204" pitchFamily="34" charset="0"/>
              </a:rPr>
              <a:t>CSE-453</a:t>
            </a:r>
            <a:endParaRPr lang="en-US" sz="32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Intake </a:t>
            </a:r>
            <a:r>
              <a:rPr lang="en-US" sz="3600" dirty="0">
                <a:solidFill>
                  <a:prstClr val="black"/>
                </a:solidFill>
                <a:latin typeface="Tahoma" panose="020B0604030504040204" pitchFamily="34" charset="0"/>
                <a:ea typeface="Tahoma" panose="020B0604030504040204" pitchFamily="34" charset="0"/>
                <a:cs typeface="Tahoma" panose="020B0604030504040204" pitchFamily="34" charset="0"/>
              </a:rPr>
              <a:t>: 26 </a:t>
            </a: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(1)</a:t>
            </a:r>
          </a:p>
          <a:p>
            <a:pPr algn="ctr"/>
            <a:r>
              <a:rPr lang="en-US" sz="3600" dirty="0" smtClean="0">
                <a:solidFill>
                  <a:prstClr val="black"/>
                </a:solidFill>
                <a:latin typeface="Tahoma" panose="020B0604030504040204" pitchFamily="34" charset="0"/>
                <a:ea typeface="Tahoma" panose="020B0604030504040204" pitchFamily="34" charset="0"/>
                <a:cs typeface="Tahoma" panose="020B0604030504040204" pitchFamily="34" charset="0"/>
              </a:rPr>
              <a:t>Lecture - 10</a:t>
            </a:r>
            <a:endParaRPr lang="en-US" sz="36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ctr"/>
            <a:endParaRPr lang="en-US" sz="48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9231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01891" y="588413"/>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Load and Stability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10</a:t>
            </a:fld>
            <a:endParaRPr lang="en-US">
              <a:solidFill>
                <a:prstClr val="black"/>
              </a:solidFill>
            </a:endParaRPr>
          </a:p>
        </p:txBody>
      </p:sp>
      <p:sp>
        <p:nvSpPr>
          <p:cNvPr id="5" name="Content Placeholder 2"/>
          <p:cNvSpPr txBox="1">
            <a:spLocks/>
          </p:cNvSpPr>
          <p:nvPr/>
        </p:nvSpPr>
        <p:spPr>
          <a:xfrm>
            <a:off x="1262122" y="1393805"/>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latin typeface="Garamond" panose="02020404030301010803"/>
              </a:rPr>
              <a:t>Load and stability tests are designed to ensure that the system remains stable for </a:t>
            </a:r>
            <a:r>
              <a:rPr lang="en-US" sz="2300" dirty="0" smtClean="0">
                <a:latin typeface="Garamond" panose="02020404030301010803"/>
              </a:rPr>
              <a:t>a long </a:t>
            </a:r>
            <a:r>
              <a:rPr lang="en-US" sz="2300" dirty="0">
                <a:latin typeface="Garamond" panose="02020404030301010803"/>
              </a:rPr>
              <a:t>period of time under full load. A system might function flawlessly when </a:t>
            </a:r>
            <a:r>
              <a:rPr lang="en-US" sz="2300" dirty="0" smtClean="0">
                <a:latin typeface="Garamond" panose="02020404030301010803"/>
              </a:rPr>
              <a:t>tested by </a:t>
            </a:r>
            <a:r>
              <a:rPr lang="en-US" sz="2300" dirty="0">
                <a:latin typeface="Garamond" panose="02020404030301010803"/>
              </a:rPr>
              <a:t>a few careful testers who exercise it in the intended manner</a:t>
            </a:r>
            <a:r>
              <a:rPr lang="en-US" sz="2300" dirty="0" smtClean="0">
                <a:latin typeface="Garamond" panose="02020404030301010803"/>
              </a:rPr>
              <a:t>.</a:t>
            </a:r>
          </a:p>
          <a:p>
            <a:r>
              <a:rPr lang="en-US" sz="2300" dirty="0">
                <a:latin typeface="Garamond" panose="02020404030301010803"/>
              </a:rPr>
              <a:t>Load </a:t>
            </a:r>
            <a:r>
              <a:rPr lang="en-US" sz="2300" dirty="0" smtClean="0">
                <a:latin typeface="Garamond" panose="02020404030301010803"/>
              </a:rPr>
              <a:t>and stability </a:t>
            </a:r>
            <a:r>
              <a:rPr lang="en-US" sz="2300" dirty="0">
                <a:latin typeface="Garamond" panose="02020404030301010803"/>
              </a:rPr>
              <a:t>testing typically involves exercising the system with virtual users </a:t>
            </a:r>
            <a:r>
              <a:rPr lang="en-US" sz="2300" dirty="0" smtClean="0">
                <a:latin typeface="Garamond" panose="02020404030301010803"/>
              </a:rPr>
              <a:t>and measuring </a:t>
            </a:r>
            <a:r>
              <a:rPr lang="en-US" sz="2300" dirty="0">
                <a:latin typeface="Garamond" panose="02020404030301010803"/>
              </a:rPr>
              <a:t>the performance to verify whether the system can support the </a:t>
            </a:r>
            <a:r>
              <a:rPr lang="en-US" sz="2300" dirty="0" smtClean="0">
                <a:latin typeface="Garamond" panose="02020404030301010803"/>
              </a:rPr>
              <a:t>anticipated load.</a:t>
            </a:r>
          </a:p>
          <a:p>
            <a:r>
              <a:rPr lang="en-US" sz="2300" dirty="0" smtClean="0">
                <a:latin typeface="Garamond" panose="02020404030301010803"/>
              </a:rPr>
              <a:t>Operational </a:t>
            </a:r>
            <a:r>
              <a:rPr lang="en-US" sz="2300" dirty="0">
                <a:latin typeface="Garamond" panose="02020404030301010803"/>
              </a:rPr>
              <a:t>profiles are used to guide </a:t>
            </a:r>
            <a:r>
              <a:rPr lang="en-US" sz="2300" dirty="0" smtClean="0">
                <a:latin typeface="Garamond" panose="02020404030301010803"/>
              </a:rPr>
              <a:t>load and </a:t>
            </a:r>
            <a:r>
              <a:rPr lang="en-US" sz="2300" dirty="0">
                <a:latin typeface="Garamond" panose="02020404030301010803"/>
              </a:rPr>
              <a:t>stability </a:t>
            </a:r>
            <a:r>
              <a:rPr lang="en-US" sz="2300" dirty="0" smtClean="0">
                <a:latin typeface="Garamond" panose="02020404030301010803"/>
              </a:rPr>
              <a:t>testing.</a:t>
            </a:r>
          </a:p>
          <a:p>
            <a:r>
              <a:rPr lang="en-US" sz="2300" dirty="0">
                <a:latin typeface="Garamond" panose="02020404030301010803"/>
              </a:rPr>
              <a:t>In </a:t>
            </a:r>
            <a:r>
              <a:rPr lang="en-US" sz="2300" b="1" dirty="0">
                <a:latin typeface="Garamond" panose="02020404030301010803"/>
              </a:rPr>
              <a:t>load and stability testing</a:t>
            </a:r>
            <a:r>
              <a:rPr lang="en-US" sz="2300" dirty="0">
                <a:latin typeface="Garamond" panose="02020404030301010803"/>
              </a:rPr>
              <a:t>, the objective is to ensure that the system </a:t>
            </a:r>
            <a:r>
              <a:rPr lang="en-US" sz="2300" dirty="0" smtClean="0">
                <a:latin typeface="Garamond" panose="02020404030301010803"/>
              </a:rPr>
              <a:t>can operate </a:t>
            </a:r>
            <a:r>
              <a:rPr lang="en-US" sz="2300" dirty="0">
                <a:latin typeface="Garamond" panose="02020404030301010803"/>
              </a:rPr>
              <a:t>on a large scale for several months, whereas, in </a:t>
            </a:r>
            <a:r>
              <a:rPr lang="en-US" sz="2300" b="1" dirty="0">
                <a:latin typeface="Garamond" panose="02020404030301010803"/>
              </a:rPr>
              <a:t>stress testing</a:t>
            </a:r>
            <a:r>
              <a:rPr lang="en-US" sz="2300" dirty="0">
                <a:latin typeface="Garamond" panose="02020404030301010803"/>
              </a:rPr>
              <a:t>, the </a:t>
            </a:r>
            <a:r>
              <a:rPr lang="en-US" sz="2300" dirty="0" smtClean="0">
                <a:latin typeface="Garamond" panose="02020404030301010803"/>
              </a:rPr>
              <a:t>objective is </a:t>
            </a:r>
            <a:r>
              <a:rPr lang="en-US" sz="2300" dirty="0">
                <a:latin typeface="Garamond" panose="02020404030301010803"/>
              </a:rPr>
              <a:t>to break the system by overloading it to observe the locations and causes </a:t>
            </a:r>
            <a:r>
              <a:rPr lang="en-US" sz="2300" dirty="0" smtClean="0">
                <a:latin typeface="Garamond" panose="02020404030301010803"/>
              </a:rPr>
              <a:t>of failures</a:t>
            </a:r>
            <a:r>
              <a:rPr lang="en-US" sz="2300" dirty="0">
                <a:latin typeface="Garamond" panose="02020404030301010803"/>
              </a:rPr>
              <a:t>.</a:t>
            </a:r>
          </a:p>
        </p:txBody>
      </p:sp>
    </p:spTree>
    <p:extLst>
      <p:ext uri="{BB962C8B-B14F-4D97-AF65-F5344CB8AC3E}">
        <p14:creationId xmlns:p14="http://schemas.microsoft.com/office/powerpoint/2010/main" val="206841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01891" y="588413"/>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Reliability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11</a:t>
            </a:fld>
            <a:endParaRPr lang="en-US">
              <a:solidFill>
                <a:prstClr val="black"/>
              </a:solidFill>
            </a:endParaRPr>
          </a:p>
        </p:txBody>
      </p:sp>
      <p:sp>
        <p:nvSpPr>
          <p:cNvPr id="5" name="Content Placeholder 2"/>
          <p:cNvSpPr txBox="1">
            <a:spLocks/>
          </p:cNvSpPr>
          <p:nvPr/>
        </p:nvSpPr>
        <p:spPr>
          <a:xfrm>
            <a:off x="1287878" y="1159913"/>
            <a:ext cx="9787949"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latin typeface="Garamond" panose="02020404030301010803"/>
              </a:rPr>
              <a:t>Reliability tests are designed to measure the ability of the system to remain </a:t>
            </a:r>
            <a:r>
              <a:rPr lang="en-US" sz="2300" dirty="0" smtClean="0">
                <a:latin typeface="Garamond" panose="02020404030301010803"/>
              </a:rPr>
              <a:t>operational for </a:t>
            </a:r>
            <a:r>
              <a:rPr lang="en-US" sz="2300" dirty="0">
                <a:latin typeface="Garamond" panose="02020404030301010803"/>
              </a:rPr>
              <a:t>long periods of time. The reliability of a system is typically expressed </a:t>
            </a:r>
            <a:r>
              <a:rPr lang="en-US" sz="2300" dirty="0" smtClean="0">
                <a:latin typeface="Garamond" panose="02020404030301010803"/>
              </a:rPr>
              <a:t>in terms </a:t>
            </a:r>
            <a:r>
              <a:rPr lang="en-US" sz="2300" dirty="0">
                <a:latin typeface="Garamond" panose="02020404030301010803"/>
              </a:rPr>
              <a:t>of mean time to failure (MTTF). </a:t>
            </a:r>
            <a:endParaRPr lang="en-US" sz="2300" dirty="0" smtClean="0">
              <a:latin typeface="Garamond" panose="02020404030301010803"/>
            </a:endParaRPr>
          </a:p>
          <a:p>
            <a:r>
              <a:rPr lang="en-US" sz="2300" dirty="0" smtClean="0">
                <a:latin typeface="Garamond" panose="02020404030301010803"/>
              </a:rPr>
              <a:t>As </a:t>
            </a:r>
            <a:r>
              <a:rPr lang="en-US" sz="2300" dirty="0">
                <a:latin typeface="Garamond" panose="02020404030301010803"/>
              </a:rPr>
              <a:t>we test the software and move </a:t>
            </a:r>
            <a:r>
              <a:rPr lang="en-US" sz="2300" dirty="0" smtClean="0">
                <a:latin typeface="Garamond" panose="02020404030301010803"/>
              </a:rPr>
              <a:t>through the </a:t>
            </a:r>
            <a:r>
              <a:rPr lang="en-US" sz="2300" dirty="0">
                <a:latin typeface="Garamond" panose="02020404030301010803"/>
              </a:rPr>
              <a:t>system testing phase, we observe failures and try to remove the defects </a:t>
            </a:r>
            <a:r>
              <a:rPr lang="en-US" sz="2300" dirty="0" smtClean="0">
                <a:latin typeface="Garamond" panose="02020404030301010803"/>
              </a:rPr>
              <a:t>and continue </a:t>
            </a:r>
            <a:r>
              <a:rPr lang="en-US" sz="2300" dirty="0">
                <a:latin typeface="Garamond" panose="02020404030301010803"/>
              </a:rPr>
              <a:t>testing. As this progresses, we record the time durations between </a:t>
            </a:r>
            <a:r>
              <a:rPr lang="en-US" sz="2300" dirty="0" smtClean="0">
                <a:latin typeface="Garamond" panose="02020404030301010803"/>
              </a:rPr>
              <a:t>successive failures</a:t>
            </a:r>
            <a:r>
              <a:rPr lang="en-US" sz="2300" dirty="0">
                <a:latin typeface="Garamond" panose="02020404030301010803"/>
              </a:rPr>
              <a:t>. Let these successive time intervals be denoted by </a:t>
            </a:r>
            <a:r>
              <a:rPr lang="en-US" sz="2300" dirty="0" smtClean="0">
                <a:latin typeface="Garamond" panose="02020404030301010803"/>
              </a:rPr>
              <a:t>t1</a:t>
            </a:r>
            <a:r>
              <a:rPr lang="en-US" sz="2300" dirty="0">
                <a:latin typeface="Garamond" panose="02020404030301010803"/>
              </a:rPr>
              <a:t>, </a:t>
            </a:r>
            <a:r>
              <a:rPr lang="en-US" sz="2300" dirty="0" smtClean="0">
                <a:latin typeface="Garamond" panose="02020404030301010803"/>
              </a:rPr>
              <a:t>t2</a:t>
            </a:r>
            <a:r>
              <a:rPr lang="en-US" sz="2300" dirty="0">
                <a:latin typeface="Garamond" panose="02020404030301010803"/>
              </a:rPr>
              <a:t>, . . ., </a:t>
            </a:r>
            <a:r>
              <a:rPr lang="en-US" sz="2300" dirty="0" err="1" smtClean="0">
                <a:latin typeface="Garamond" panose="02020404030301010803"/>
              </a:rPr>
              <a:t>ti</a:t>
            </a:r>
            <a:r>
              <a:rPr lang="en-US" sz="2300" dirty="0">
                <a:latin typeface="Garamond" panose="02020404030301010803"/>
              </a:rPr>
              <a:t>. </a:t>
            </a:r>
            <a:endParaRPr lang="en-US" sz="2300" dirty="0" smtClean="0">
              <a:latin typeface="Garamond" panose="02020404030301010803"/>
            </a:endParaRPr>
          </a:p>
          <a:p>
            <a:r>
              <a:rPr lang="en-US" sz="2300" dirty="0" smtClean="0">
                <a:latin typeface="Garamond" panose="02020404030301010803"/>
              </a:rPr>
              <a:t>The average </a:t>
            </a:r>
            <a:r>
              <a:rPr lang="en-US" sz="2300" dirty="0">
                <a:latin typeface="Garamond" panose="02020404030301010803"/>
              </a:rPr>
              <a:t>of all the </a:t>
            </a:r>
            <a:r>
              <a:rPr lang="en-US" sz="2300" dirty="0" err="1">
                <a:latin typeface="Garamond" panose="02020404030301010803"/>
              </a:rPr>
              <a:t>i</a:t>
            </a:r>
            <a:r>
              <a:rPr lang="en-US" sz="2300" dirty="0">
                <a:latin typeface="Garamond" panose="02020404030301010803"/>
              </a:rPr>
              <a:t> time intervals is called the MTTF. After a failure is </a:t>
            </a:r>
            <a:r>
              <a:rPr lang="en-US" sz="2300" dirty="0" smtClean="0">
                <a:latin typeface="Garamond" panose="02020404030301010803"/>
              </a:rPr>
              <a:t>observed, the </a:t>
            </a:r>
            <a:r>
              <a:rPr lang="en-US" sz="2300" dirty="0">
                <a:latin typeface="Garamond" panose="02020404030301010803"/>
              </a:rPr>
              <a:t>developers analyze and fix the defects, which consumes some time—let </a:t>
            </a:r>
            <a:r>
              <a:rPr lang="en-US" sz="2300" dirty="0" smtClean="0">
                <a:latin typeface="Garamond" panose="02020404030301010803"/>
              </a:rPr>
              <a:t>us call </a:t>
            </a:r>
            <a:r>
              <a:rPr lang="en-US" sz="2300" dirty="0">
                <a:latin typeface="Garamond" panose="02020404030301010803"/>
              </a:rPr>
              <a:t>this interval the repair time. The average of all the repair times is </a:t>
            </a:r>
            <a:r>
              <a:rPr lang="en-US" sz="2300" dirty="0" smtClean="0">
                <a:latin typeface="Garamond" panose="02020404030301010803"/>
              </a:rPr>
              <a:t>known as </a:t>
            </a:r>
            <a:r>
              <a:rPr lang="en-US" sz="2300" dirty="0">
                <a:latin typeface="Garamond" panose="02020404030301010803"/>
              </a:rPr>
              <a:t>the mean time to repair (MTTR</a:t>
            </a:r>
            <a:r>
              <a:rPr lang="en-US" sz="2300" dirty="0" smtClean="0">
                <a:latin typeface="Garamond" panose="02020404030301010803"/>
              </a:rPr>
              <a:t>).</a:t>
            </a:r>
          </a:p>
          <a:p>
            <a:r>
              <a:rPr lang="en-US" sz="2300" dirty="0" smtClean="0">
                <a:latin typeface="Garamond" panose="02020404030301010803"/>
              </a:rPr>
              <a:t> </a:t>
            </a:r>
            <a:r>
              <a:rPr lang="en-US" sz="2300" dirty="0">
                <a:latin typeface="Garamond" panose="02020404030301010803"/>
              </a:rPr>
              <a:t>Now we can calculate a value called </a:t>
            </a:r>
            <a:r>
              <a:rPr lang="en-US" sz="2300" dirty="0" smtClean="0">
                <a:latin typeface="Garamond" panose="02020404030301010803"/>
              </a:rPr>
              <a:t>meantime </a:t>
            </a:r>
            <a:r>
              <a:rPr lang="en-US" sz="2300" dirty="0">
                <a:latin typeface="Garamond" panose="02020404030301010803"/>
              </a:rPr>
              <a:t>between failures (MTBF) as MTBF = MTTF+MTTR.</a:t>
            </a:r>
          </a:p>
        </p:txBody>
      </p:sp>
    </p:spTree>
    <p:extLst>
      <p:ext uri="{BB962C8B-B14F-4D97-AF65-F5344CB8AC3E}">
        <p14:creationId xmlns:p14="http://schemas.microsoft.com/office/powerpoint/2010/main" val="2203639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01891" y="588413"/>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Regression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12</a:t>
            </a:fld>
            <a:endParaRPr lang="en-US">
              <a:solidFill>
                <a:prstClr val="black"/>
              </a:solidFill>
            </a:endParaRPr>
          </a:p>
        </p:txBody>
      </p:sp>
      <p:sp>
        <p:nvSpPr>
          <p:cNvPr id="5" name="Content Placeholder 2"/>
          <p:cNvSpPr txBox="1">
            <a:spLocks/>
          </p:cNvSpPr>
          <p:nvPr/>
        </p:nvSpPr>
        <p:spPr>
          <a:xfrm>
            <a:off x="1262122" y="1393805"/>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latin typeface="Garamond" panose="02020404030301010803"/>
              </a:rPr>
              <a:t>In this category, new tests are not designed. Instead, test cases are selected </a:t>
            </a:r>
            <a:r>
              <a:rPr lang="en-US" sz="2300" dirty="0" smtClean="0">
                <a:latin typeface="Garamond" panose="02020404030301010803"/>
              </a:rPr>
              <a:t>from the </a:t>
            </a:r>
            <a:r>
              <a:rPr lang="en-US" sz="2300" dirty="0">
                <a:latin typeface="Garamond" panose="02020404030301010803"/>
              </a:rPr>
              <a:t>existing pool and executed to ensure that nothing is broken in the new </a:t>
            </a:r>
            <a:r>
              <a:rPr lang="en-US" sz="2300" dirty="0" smtClean="0">
                <a:latin typeface="Garamond" panose="02020404030301010803"/>
              </a:rPr>
              <a:t>version of </a:t>
            </a:r>
            <a:r>
              <a:rPr lang="en-US" sz="2300" dirty="0">
                <a:latin typeface="Garamond" panose="02020404030301010803"/>
              </a:rPr>
              <a:t>the software. </a:t>
            </a:r>
            <a:endParaRPr lang="en-US" sz="2300" dirty="0" smtClean="0">
              <a:latin typeface="Garamond" panose="02020404030301010803"/>
            </a:endParaRPr>
          </a:p>
          <a:p>
            <a:r>
              <a:rPr lang="en-US" sz="2300" dirty="0" smtClean="0">
                <a:latin typeface="Garamond" panose="02020404030301010803"/>
              </a:rPr>
              <a:t>The </a:t>
            </a:r>
            <a:r>
              <a:rPr lang="en-US" sz="2300" dirty="0">
                <a:latin typeface="Garamond" panose="02020404030301010803"/>
              </a:rPr>
              <a:t>main idea in regression testing is to verify that no </a:t>
            </a:r>
            <a:r>
              <a:rPr lang="en-US" sz="2300" dirty="0" smtClean="0">
                <a:latin typeface="Garamond" panose="02020404030301010803"/>
              </a:rPr>
              <a:t>defect has </a:t>
            </a:r>
            <a:r>
              <a:rPr lang="en-US" sz="2300" dirty="0">
                <a:latin typeface="Garamond" panose="02020404030301010803"/>
              </a:rPr>
              <a:t>been introduced into the unchanged portion of a system due to changes </a:t>
            </a:r>
            <a:r>
              <a:rPr lang="en-US" sz="2300" dirty="0" smtClean="0">
                <a:latin typeface="Garamond" panose="02020404030301010803"/>
              </a:rPr>
              <a:t>made elsewhere </a:t>
            </a:r>
            <a:r>
              <a:rPr lang="en-US" sz="2300" dirty="0">
                <a:latin typeface="Garamond" panose="02020404030301010803"/>
              </a:rPr>
              <a:t>in the system. </a:t>
            </a:r>
            <a:endParaRPr lang="en-US" sz="2300" dirty="0" smtClean="0">
              <a:latin typeface="Garamond" panose="02020404030301010803"/>
            </a:endParaRPr>
          </a:p>
          <a:p>
            <a:r>
              <a:rPr lang="en-US" sz="2300" dirty="0" smtClean="0">
                <a:latin typeface="Garamond" panose="02020404030301010803"/>
              </a:rPr>
              <a:t>During </a:t>
            </a:r>
            <a:r>
              <a:rPr lang="en-US" sz="2300" dirty="0">
                <a:latin typeface="Garamond" panose="02020404030301010803"/>
              </a:rPr>
              <a:t>system testing, many defects are revealed and </a:t>
            </a:r>
            <a:r>
              <a:rPr lang="en-US" sz="2300" dirty="0" smtClean="0">
                <a:latin typeface="Garamond" panose="02020404030301010803"/>
              </a:rPr>
              <a:t>the code </a:t>
            </a:r>
            <a:r>
              <a:rPr lang="en-US" sz="2300" dirty="0">
                <a:latin typeface="Garamond" panose="02020404030301010803"/>
              </a:rPr>
              <a:t>is modified to fix those defects</a:t>
            </a:r>
            <a:r>
              <a:rPr lang="en-US" sz="2300" dirty="0" smtClean="0">
                <a:latin typeface="Garamond" panose="02020404030301010803"/>
              </a:rPr>
              <a:t>.</a:t>
            </a:r>
          </a:p>
          <a:p>
            <a:r>
              <a:rPr lang="en-US" sz="2300" dirty="0">
                <a:latin typeface="Garamond" panose="02020404030301010803"/>
              </a:rPr>
              <a:t>Regression testing </a:t>
            </a:r>
            <a:r>
              <a:rPr lang="en-US" sz="2300" dirty="0" smtClean="0">
                <a:latin typeface="Garamond" panose="02020404030301010803"/>
              </a:rPr>
              <a:t>is an </a:t>
            </a:r>
            <a:r>
              <a:rPr lang="en-US" sz="2300" dirty="0">
                <a:latin typeface="Garamond" panose="02020404030301010803"/>
              </a:rPr>
              <a:t>expensive task; a subset of the test cases is carefully selected from the </a:t>
            </a:r>
            <a:r>
              <a:rPr lang="en-US" sz="2300" dirty="0" smtClean="0">
                <a:latin typeface="Garamond" panose="02020404030301010803"/>
              </a:rPr>
              <a:t>existing test </a:t>
            </a:r>
            <a:r>
              <a:rPr lang="en-US" sz="2300" dirty="0">
                <a:latin typeface="Garamond" panose="02020404030301010803"/>
              </a:rPr>
              <a:t>suite to (</a:t>
            </a:r>
            <a:r>
              <a:rPr lang="en-US" sz="2300" dirty="0" err="1">
                <a:latin typeface="Garamond" panose="02020404030301010803"/>
              </a:rPr>
              <a:t>i</a:t>
            </a:r>
            <a:r>
              <a:rPr lang="en-US" sz="2300" dirty="0">
                <a:latin typeface="Garamond" panose="02020404030301010803"/>
              </a:rPr>
              <a:t>) maximize the likelihood of uncovering new defects and (ii) </a:t>
            </a:r>
            <a:r>
              <a:rPr lang="en-US" sz="2300" dirty="0" smtClean="0">
                <a:latin typeface="Garamond" panose="02020404030301010803"/>
              </a:rPr>
              <a:t>reduce the </a:t>
            </a:r>
            <a:r>
              <a:rPr lang="en-US" sz="2300" dirty="0">
                <a:latin typeface="Garamond" panose="02020404030301010803"/>
              </a:rPr>
              <a:t>cost of testing.</a:t>
            </a:r>
          </a:p>
        </p:txBody>
      </p:sp>
    </p:spTree>
    <p:extLst>
      <p:ext uri="{BB962C8B-B14F-4D97-AF65-F5344CB8AC3E}">
        <p14:creationId xmlns:p14="http://schemas.microsoft.com/office/powerpoint/2010/main" val="2551100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01891" y="588413"/>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Documentation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13</a:t>
            </a:fld>
            <a:endParaRPr lang="en-US">
              <a:solidFill>
                <a:prstClr val="black"/>
              </a:solidFill>
            </a:endParaRPr>
          </a:p>
        </p:txBody>
      </p:sp>
      <p:sp>
        <p:nvSpPr>
          <p:cNvPr id="5" name="Content Placeholder 2"/>
          <p:cNvSpPr txBox="1">
            <a:spLocks/>
          </p:cNvSpPr>
          <p:nvPr/>
        </p:nvSpPr>
        <p:spPr>
          <a:xfrm>
            <a:off x="1262122" y="1393805"/>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latin typeface="Garamond" panose="02020404030301010803"/>
              </a:rPr>
              <a:t>Documentation testing means verifying the technical accuracy and readability of </a:t>
            </a:r>
            <a:r>
              <a:rPr lang="en-US" sz="2300" dirty="0" smtClean="0">
                <a:latin typeface="Garamond" panose="02020404030301010803"/>
              </a:rPr>
              <a:t>the user </a:t>
            </a:r>
            <a:r>
              <a:rPr lang="en-US" sz="2300" dirty="0">
                <a:latin typeface="Garamond" panose="02020404030301010803"/>
              </a:rPr>
              <a:t>manuals, including the tutorials and the on-line help</a:t>
            </a:r>
            <a:r>
              <a:rPr lang="en-US" sz="2300" dirty="0" smtClean="0">
                <a:latin typeface="Garamond" panose="02020404030301010803"/>
              </a:rPr>
              <a:t>.</a:t>
            </a:r>
          </a:p>
          <a:p>
            <a:r>
              <a:rPr lang="en-US" sz="2300" dirty="0">
                <a:latin typeface="Garamond" panose="02020404030301010803"/>
              </a:rPr>
              <a:t>Documentation </a:t>
            </a:r>
            <a:r>
              <a:rPr lang="en-US" sz="2300" dirty="0" smtClean="0">
                <a:latin typeface="Garamond" panose="02020404030301010803"/>
              </a:rPr>
              <a:t>testing is </a:t>
            </a:r>
            <a:r>
              <a:rPr lang="en-US" sz="2300" dirty="0">
                <a:latin typeface="Garamond" panose="02020404030301010803"/>
              </a:rPr>
              <a:t>performed at three levels as explained in the following:</a:t>
            </a:r>
          </a:p>
          <a:p>
            <a:pPr lvl="1"/>
            <a:r>
              <a:rPr lang="en-US" sz="2300" b="1" dirty="0">
                <a:latin typeface="Garamond" panose="02020404030301010803"/>
              </a:rPr>
              <a:t>Read Test : </a:t>
            </a:r>
            <a:r>
              <a:rPr lang="en-US" sz="2300" dirty="0">
                <a:latin typeface="Garamond" panose="02020404030301010803"/>
              </a:rPr>
              <a:t>In this test a documentation is reviewed for clarity, </a:t>
            </a:r>
            <a:r>
              <a:rPr lang="en-US" sz="2300" dirty="0" smtClean="0">
                <a:latin typeface="Garamond" panose="02020404030301010803"/>
              </a:rPr>
              <a:t>organization, flow</a:t>
            </a:r>
            <a:r>
              <a:rPr lang="en-US" sz="2300" dirty="0">
                <a:latin typeface="Garamond" panose="02020404030301010803"/>
              </a:rPr>
              <a:t>, and accuracy without executing the documented instructions on </a:t>
            </a:r>
            <a:r>
              <a:rPr lang="en-US" sz="2300" dirty="0" smtClean="0">
                <a:latin typeface="Garamond" panose="02020404030301010803"/>
              </a:rPr>
              <a:t>the system</a:t>
            </a:r>
            <a:r>
              <a:rPr lang="en-US" sz="2300" dirty="0">
                <a:latin typeface="Garamond" panose="02020404030301010803"/>
              </a:rPr>
              <a:t>.</a:t>
            </a:r>
          </a:p>
          <a:p>
            <a:pPr lvl="1"/>
            <a:r>
              <a:rPr lang="en-US" sz="2300" b="1" dirty="0">
                <a:latin typeface="Garamond" panose="02020404030301010803"/>
              </a:rPr>
              <a:t>Hands-On Test : </a:t>
            </a:r>
            <a:r>
              <a:rPr lang="en-US" sz="2300" dirty="0">
                <a:latin typeface="Garamond" panose="02020404030301010803"/>
              </a:rPr>
              <a:t>The on-line help is exercised and the error messages </a:t>
            </a:r>
            <a:r>
              <a:rPr lang="en-US" sz="2300" dirty="0" smtClean="0">
                <a:latin typeface="Garamond" panose="02020404030301010803"/>
              </a:rPr>
              <a:t>verified to </a:t>
            </a:r>
            <a:r>
              <a:rPr lang="en-US" sz="2300" dirty="0">
                <a:latin typeface="Garamond" panose="02020404030301010803"/>
              </a:rPr>
              <a:t>evaluate their accuracy and usefulness.</a:t>
            </a:r>
          </a:p>
          <a:p>
            <a:pPr lvl="1"/>
            <a:r>
              <a:rPr lang="en-US" sz="2300" b="1" dirty="0">
                <a:latin typeface="Garamond" panose="02020404030301010803"/>
              </a:rPr>
              <a:t>Functional Test : </a:t>
            </a:r>
            <a:r>
              <a:rPr lang="en-US" sz="2300" dirty="0">
                <a:latin typeface="Garamond" panose="02020404030301010803"/>
              </a:rPr>
              <a:t>The instructions embodied in the documentation are </a:t>
            </a:r>
            <a:r>
              <a:rPr lang="en-US" sz="2300" dirty="0" smtClean="0">
                <a:latin typeface="Garamond" panose="02020404030301010803"/>
              </a:rPr>
              <a:t>followed to </a:t>
            </a:r>
            <a:r>
              <a:rPr lang="en-US" sz="2300" dirty="0">
                <a:latin typeface="Garamond" panose="02020404030301010803"/>
              </a:rPr>
              <a:t>verify that the system works as it has been documented.</a:t>
            </a:r>
          </a:p>
        </p:txBody>
      </p:sp>
    </p:spTree>
    <p:extLst>
      <p:ext uri="{BB962C8B-B14F-4D97-AF65-F5344CB8AC3E}">
        <p14:creationId xmlns:p14="http://schemas.microsoft.com/office/powerpoint/2010/main" val="1298016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01891" y="588413"/>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Regulatory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14</a:t>
            </a:fld>
            <a:endParaRPr lang="en-US">
              <a:solidFill>
                <a:prstClr val="black"/>
              </a:solidFill>
            </a:endParaRPr>
          </a:p>
        </p:txBody>
      </p:sp>
      <p:sp>
        <p:nvSpPr>
          <p:cNvPr id="5" name="Content Placeholder 2"/>
          <p:cNvSpPr txBox="1">
            <a:spLocks/>
          </p:cNvSpPr>
          <p:nvPr/>
        </p:nvSpPr>
        <p:spPr>
          <a:xfrm>
            <a:off x="1262122" y="1393805"/>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latin typeface="Garamond" panose="02020404030301010803"/>
              </a:rPr>
              <a:t>In this category, the final system is shipped to the regulatory bodies in those </a:t>
            </a:r>
            <a:r>
              <a:rPr lang="en-US" sz="2300" dirty="0" smtClean="0">
                <a:latin typeface="Garamond" panose="02020404030301010803"/>
              </a:rPr>
              <a:t>countries where </a:t>
            </a:r>
            <a:r>
              <a:rPr lang="en-US" sz="2300" dirty="0">
                <a:latin typeface="Garamond" panose="02020404030301010803"/>
              </a:rPr>
              <a:t>the product is expected to be marketed. The idea is to obtain </a:t>
            </a:r>
            <a:r>
              <a:rPr lang="en-US" sz="2300" dirty="0" smtClean="0">
                <a:latin typeface="Garamond" panose="02020404030301010803"/>
              </a:rPr>
              <a:t>compliance marks </a:t>
            </a:r>
            <a:r>
              <a:rPr lang="en-US" sz="2300" dirty="0">
                <a:latin typeface="Garamond" panose="02020404030301010803"/>
              </a:rPr>
              <a:t>on the product from those bodies</a:t>
            </a:r>
            <a:r>
              <a:rPr lang="en-US" sz="2300" dirty="0" smtClean="0">
                <a:latin typeface="Garamond" panose="02020404030301010803"/>
              </a:rPr>
              <a:t>.</a:t>
            </a:r>
          </a:p>
          <a:p>
            <a:r>
              <a:rPr lang="en-US" sz="2300" dirty="0">
                <a:latin typeface="Garamond" panose="02020404030301010803"/>
              </a:rPr>
              <a:t>Most of these regulatory bodies issue </a:t>
            </a:r>
            <a:r>
              <a:rPr lang="en-US" sz="2300" dirty="0" smtClean="0">
                <a:latin typeface="Garamond" panose="02020404030301010803"/>
              </a:rPr>
              <a:t>safety and </a:t>
            </a:r>
            <a:r>
              <a:rPr lang="en-US" sz="2300" dirty="0">
                <a:latin typeface="Garamond" panose="02020404030301010803"/>
              </a:rPr>
              <a:t>EMC (electromagnetic compatibility)/EMI (electromagnetic interference) </a:t>
            </a:r>
            <a:r>
              <a:rPr lang="en-US" sz="2300" dirty="0" smtClean="0">
                <a:latin typeface="Garamond" panose="02020404030301010803"/>
              </a:rPr>
              <a:t>compliance certificates </a:t>
            </a:r>
            <a:r>
              <a:rPr lang="en-US" sz="2300" dirty="0">
                <a:latin typeface="Garamond" panose="02020404030301010803"/>
              </a:rPr>
              <a:t>(emission and immunity). </a:t>
            </a:r>
            <a:r>
              <a:rPr lang="en-US" sz="2300" dirty="0" smtClean="0">
                <a:latin typeface="Garamond" panose="02020404030301010803"/>
              </a:rPr>
              <a:t>The </a:t>
            </a:r>
            <a:r>
              <a:rPr lang="en-US" sz="2300" dirty="0">
                <a:latin typeface="Garamond" panose="02020404030301010803"/>
              </a:rPr>
              <a:t>regulatory agencies are </a:t>
            </a:r>
            <a:r>
              <a:rPr lang="en-US" sz="2300" dirty="0" smtClean="0">
                <a:latin typeface="Garamond" panose="02020404030301010803"/>
              </a:rPr>
              <a:t>interested in </a:t>
            </a:r>
            <a:r>
              <a:rPr lang="en-US" sz="2300" dirty="0">
                <a:latin typeface="Garamond" panose="02020404030301010803"/>
              </a:rPr>
              <a:t>identifying flaws in software that have potential safety consequences</a:t>
            </a:r>
            <a:r>
              <a:rPr lang="en-US" sz="2300" dirty="0" smtClean="0">
                <a:latin typeface="Garamond" panose="02020404030301010803"/>
              </a:rPr>
              <a:t>.</a:t>
            </a:r>
          </a:p>
          <a:p>
            <a:r>
              <a:rPr lang="en-US" sz="2300" dirty="0">
                <a:latin typeface="Garamond" panose="02020404030301010803"/>
              </a:rPr>
              <a:t>Software safety is defined in terms of hazards. A </a:t>
            </a:r>
            <a:r>
              <a:rPr lang="en-US" sz="2300" b="1" dirty="0">
                <a:latin typeface="Garamond" panose="02020404030301010803"/>
              </a:rPr>
              <a:t>hazard</a:t>
            </a:r>
            <a:r>
              <a:rPr lang="en-US" sz="2300" dirty="0">
                <a:latin typeface="Garamond" panose="02020404030301010803"/>
              </a:rPr>
              <a:t> is a state of a </a:t>
            </a:r>
            <a:r>
              <a:rPr lang="en-US" sz="2300" dirty="0" smtClean="0">
                <a:latin typeface="Garamond" panose="02020404030301010803"/>
              </a:rPr>
              <a:t>system or </a:t>
            </a:r>
            <a:r>
              <a:rPr lang="en-US" sz="2300" dirty="0">
                <a:latin typeface="Garamond" panose="02020404030301010803"/>
              </a:rPr>
              <a:t>a physical situation which when combined with certain environmental </a:t>
            </a:r>
            <a:r>
              <a:rPr lang="en-US" sz="2300" dirty="0" smtClean="0">
                <a:latin typeface="Garamond" panose="02020404030301010803"/>
              </a:rPr>
              <a:t>conditions could </a:t>
            </a:r>
            <a:r>
              <a:rPr lang="en-US" sz="2300" dirty="0">
                <a:latin typeface="Garamond" panose="02020404030301010803"/>
              </a:rPr>
              <a:t>lead to an accident or mishap. An </a:t>
            </a:r>
            <a:r>
              <a:rPr lang="en-US" sz="2300" b="1" dirty="0">
                <a:latin typeface="Garamond" panose="02020404030301010803"/>
              </a:rPr>
              <a:t>accident or mishap </a:t>
            </a:r>
            <a:r>
              <a:rPr lang="en-US" sz="2300" dirty="0">
                <a:latin typeface="Garamond" panose="02020404030301010803"/>
              </a:rPr>
              <a:t>is an unintended </a:t>
            </a:r>
            <a:r>
              <a:rPr lang="en-US" sz="2300" dirty="0" smtClean="0">
                <a:latin typeface="Garamond" panose="02020404030301010803"/>
              </a:rPr>
              <a:t>event or </a:t>
            </a:r>
            <a:r>
              <a:rPr lang="en-US" sz="2300" dirty="0">
                <a:latin typeface="Garamond" panose="02020404030301010803"/>
              </a:rPr>
              <a:t>series of events that results in death, injury, illness, damage or loss of </a:t>
            </a:r>
            <a:r>
              <a:rPr lang="en-US" sz="2300" dirty="0" smtClean="0">
                <a:latin typeface="Garamond" panose="02020404030301010803"/>
              </a:rPr>
              <a:t>property, or </a:t>
            </a:r>
            <a:r>
              <a:rPr lang="en-US" sz="2300" dirty="0">
                <a:latin typeface="Garamond" panose="02020404030301010803"/>
              </a:rPr>
              <a:t>harm to the </a:t>
            </a:r>
            <a:r>
              <a:rPr lang="en-US" sz="2300" dirty="0" smtClean="0">
                <a:latin typeface="Garamond" panose="02020404030301010803"/>
              </a:rPr>
              <a:t>environment. </a:t>
            </a:r>
            <a:r>
              <a:rPr lang="en-US" sz="2300" dirty="0">
                <a:latin typeface="Garamond" panose="02020404030301010803"/>
              </a:rPr>
              <a:t>A hazard is a logical precondition to an accident.</a:t>
            </a:r>
          </a:p>
        </p:txBody>
      </p:sp>
    </p:spTree>
    <p:extLst>
      <p:ext uri="{BB962C8B-B14F-4D97-AF65-F5344CB8AC3E}">
        <p14:creationId xmlns:p14="http://schemas.microsoft.com/office/powerpoint/2010/main" val="2319390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3051" y="2550018"/>
            <a:ext cx="7547022" cy="4739759"/>
          </a:xfrm>
          <a:prstGeom prst="rect">
            <a:avLst/>
          </a:prstGeom>
          <a:noFill/>
        </p:spPr>
        <p:txBody>
          <a:bodyPr wrap="square" rtlCol="0">
            <a:spAutoFit/>
          </a:bodyPr>
          <a:lstStyle/>
          <a:p>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a:p>
            <a:r>
              <a:rPr lang="en-US" sz="6000" b="1" dirty="0" smtClean="0">
                <a:solidFill>
                  <a:prstClr val="black"/>
                </a:solidFill>
                <a:latin typeface="+mj-lt"/>
                <a:ea typeface="Tahoma" panose="020B0604030504040204" pitchFamily="34" charset="0"/>
                <a:cs typeface="Tahoma" panose="020B0604030504040204" pitchFamily="34" charset="0"/>
              </a:rPr>
              <a:t>THANK YOU</a:t>
            </a:r>
          </a:p>
          <a:p>
            <a:pPr marL="457200" indent="-457200">
              <a:buFont typeface="Wingdings" panose="05000000000000000000" pitchFamily="2" charset="2"/>
              <a:buChar char="q"/>
            </a:pPr>
            <a:endParaRPr lang="en-US" sz="2800" b="1"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lvl="0" fontAlgn="base">
              <a:spcBef>
                <a:spcPts val="600"/>
              </a:spcBef>
              <a:spcAft>
                <a:spcPts val="600"/>
              </a:spcAft>
            </a:pPr>
            <a:endParaRPr lang="en-GB" sz="2200" dirty="0" smtClean="0">
              <a:solidFill>
                <a:srgbClr val="46424D"/>
              </a:solidFill>
              <a:latin typeface="Tahoma" panose="020B0604030504040204" pitchFamily="34" charset="0"/>
              <a:ea typeface="Tahoma" panose="020B0604030504040204" pitchFamily="34" charset="0"/>
              <a:cs typeface="Tahoma" panose="020B0604030504040204" pitchFamily="34" charset="0"/>
            </a:endParaRPr>
          </a:p>
          <a:p>
            <a:pPr fontAlgn="base">
              <a:spcBef>
                <a:spcPts val="600"/>
              </a:spcBef>
              <a:spcAft>
                <a:spcPts val="600"/>
              </a:spcAft>
            </a:pPr>
            <a:endParaRPr lang="en-GB" sz="2200" dirty="0" smtClean="0">
              <a:solidFill>
                <a:srgbClr val="46424D"/>
              </a:solidFill>
              <a:latin typeface="Tahoma" panose="020B0604030504040204" pitchFamily="34" charset="0"/>
              <a:ea typeface="Tahoma" panose="020B0604030504040204" pitchFamily="34" charset="0"/>
              <a:cs typeface="Tahoma" panose="020B0604030504040204" pitchFamily="34" charset="0"/>
            </a:endParaRPr>
          </a:p>
          <a:p>
            <a:pPr marL="342900" lvl="0" indent="-342900" fontAlgn="base">
              <a:spcBef>
                <a:spcPts val="600"/>
              </a:spcBef>
              <a:spcAft>
                <a:spcPts val="600"/>
              </a:spcAft>
              <a:buFont typeface="Wingdings" panose="05000000000000000000" pitchFamily="2" charset="2"/>
              <a:buChar char="§"/>
            </a:pPr>
            <a:endParaRPr lang="en-GB" sz="2200" b="1" dirty="0">
              <a:solidFill>
                <a:srgbClr val="46424D"/>
              </a:solidFill>
              <a:latin typeface="Tahoma" panose="020B0604030504040204" pitchFamily="34" charset="0"/>
              <a:ea typeface="Tahoma" panose="020B0604030504040204" pitchFamily="34" charset="0"/>
              <a:cs typeface="Tahoma" panose="020B0604030504040204" pitchFamily="34" charset="0"/>
            </a:endParaRPr>
          </a:p>
          <a:p>
            <a:pPr lvl="0" fontAlgn="base">
              <a:spcBef>
                <a:spcPts val="600"/>
              </a:spcBef>
              <a:spcAft>
                <a:spcPts val="600"/>
              </a:spcAft>
            </a:pPr>
            <a:endParaRPr lang="en-US" sz="28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endParaRPr lang="en-US" sz="20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5460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56439" y="623831"/>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Types of System Tests </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2</a:t>
            </a:fld>
            <a:endParaRPr lang="en-US">
              <a:solidFill>
                <a:prstClr val="black"/>
              </a:solidFill>
            </a:endParaRPr>
          </a:p>
        </p:txBody>
      </p:sp>
      <p:pic>
        <p:nvPicPr>
          <p:cNvPr id="2" name="Picture 1"/>
          <p:cNvPicPr>
            <a:picLocks noChangeAspect="1"/>
          </p:cNvPicPr>
          <p:nvPr/>
        </p:nvPicPr>
        <p:blipFill>
          <a:blip r:embed="rId2"/>
          <a:stretch>
            <a:fillRect/>
          </a:stretch>
        </p:blipFill>
        <p:spPr>
          <a:xfrm>
            <a:off x="3644720" y="1466606"/>
            <a:ext cx="5986663" cy="4685940"/>
          </a:xfrm>
          <a:prstGeom prst="rect">
            <a:avLst/>
          </a:prstGeom>
        </p:spPr>
      </p:pic>
    </p:spTree>
    <p:extLst>
      <p:ext uri="{BB962C8B-B14F-4D97-AF65-F5344CB8AC3E}">
        <p14:creationId xmlns:p14="http://schemas.microsoft.com/office/powerpoint/2010/main" val="1226486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56439" y="623831"/>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Basic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3</a:t>
            </a:fld>
            <a:endParaRPr lang="en-US">
              <a:solidFill>
                <a:prstClr val="black"/>
              </a:solidFill>
            </a:endParaRPr>
          </a:p>
        </p:txBody>
      </p:sp>
      <p:sp>
        <p:nvSpPr>
          <p:cNvPr id="5" name="Content Placeholder 2"/>
          <p:cNvSpPr txBox="1">
            <a:spLocks/>
          </p:cNvSpPr>
          <p:nvPr/>
        </p:nvSpPr>
        <p:spPr>
          <a:xfrm>
            <a:off x="1262124" y="1439257"/>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Basic tests </a:t>
            </a:r>
            <a:r>
              <a:rPr lang="en-US" dirty="0"/>
              <a:t>provide an evidence that the system can be installed, configured and brought to an operational state</a:t>
            </a:r>
            <a:r>
              <a:rPr lang="en-US" dirty="0" smtClean="0"/>
              <a:t>. Some of the basic tests are - </a:t>
            </a:r>
          </a:p>
          <a:p>
            <a:pPr marL="0" indent="0">
              <a:buNone/>
            </a:pPr>
            <a:endParaRPr lang="en-US" b="1" dirty="0">
              <a:latin typeface="Garamond" panose="02020404030301010803"/>
            </a:endParaRPr>
          </a:p>
          <a:p>
            <a:r>
              <a:rPr lang="en-US" b="1" dirty="0" smtClean="0">
                <a:latin typeface="Garamond" panose="02020404030301010803"/>
              </a:rPr>
              <a:t>Boot </a:t>
            </a:r>
            <a:r>
              <a:rPr lang="en-US" b="1" dirty="0" smtClean="0">
                <a:latin typeface="Garamond" panose="02020404030301010803"/>
              </a:rPr>
              <a:t>tests </a:t>
            </a:r>
            <a:r>
              <a:rPr lang="en-US" dirty="0">
                <a:latin typeface="Garamond" panose="02020404030301010803"/>
              </a:rPr>
              <a:t>– Boot tests are designed to verify that the system can boot up its software </a:t>
            </a:r>
            <a:r>
              <a:rPr lang="en-US" dirty="0" smtClean="0">
                <a:latin typeface="Garamond" panose="02020404030301010803"/>
              </a:rPr>
              <a:t>image (or </a:t>
            </a:r>
            <a:r>
              <a:rPr lang="en-US" dirty="0">
                <a:latin typeface="Garamond" panose="02020404030301010803"/>
              </a:rPr>
              <a:t>build) from the supported boot options.</a:t>
            </a:r>
            <a:endParaRPr lang="en-US" dirty="0" smtClean="0">
              <a:latin typeface="Garamond" panose="02020404030301010803"/>
            </a:endParaRPr>
          </a:p>
          <a:p>
            <a:r>
              <a:rPr lang="en-US" b="1" dirty="0" smtClean="0">
                <a:latin typeface="Garamond" panose="02020404030301010803"/>
              </a:rPr>
              <a:t>Upgrade/downgrade </a:t>
            </a:r>
            <a:r>
              <a:rPr lang="en-US" b="1" dirty="0">
                <a:latin typeface="Garamond" panose="02020404030301010803"/>
              </a:rPr>
              <a:t>tests </a:t>
            </a:r>
            <a:r>
              <a:rPr lang="en-US" dirty="0">
                <a:latin typeface="Garamond" panose="02020404030301010803"/>
              </a:rPr>
              <a:t>- Upgrade/downgrade tests are designed to verify that the system software can </a:t>
            </a:r>
            <a:r>
              <a:rPr lang="en-US" dirty="0" smtClean="0">
                <a:latin typeface="Garamond" panose="02020404030301010803"/>
              </a:rPr>
              <a:t>be upgraded </a:t>
            </a:r>
            <a:r>
              <a:rPr lang="en-US" dirty="0">
                <a:latin typeface="Garamond" panose="02020404030301010803"/>
              </a:rPr>
              <a:t>or downgraded (rollback) in a graceful manner from the previous </a:t>
            </a:r>
            <a:r>
              <a:rPr lang="en-US" dirty="0" smtClean="0">
                <a:latin typeface="Garamond" panose="02020404030301010803"/>
              </a:rPr>
              <a:t>version to </a:t>
            </a:r>
            <a:r>
              <a:rPr lang="en-US" dirty="0">
                <a:latin typeface="Garamond" panose="02020404030301010803"/>
              </a:rPr>
              <a:t>the current version or vice versa</a:t>
            </a:r>
            <a:r>
              <a:rPr lang="en-US" dirty="0" smtClean="0">
                <a:latin typeface="Garamond" panose="02020404030301010803"/>
              </a:rPr>
              <a:t>.</a:t>
            </a:r>
            <a:endParaRPr lang="en-US" dirty="0" smtClean="0">
              <a:latin typeface="Garamond" panose="02020404030301010803"/>
            </a:endParaRPr>
          </a:p>
        </p:txBody>
      </p:sp>
    </p:spTree>
    <p:extLst>
      <p:ext uri="{BB962C8B-B14F-4D97-AF65-F5344CB8AC3E}">
        <p14:creationId xmlns:p14="http://schemas.microsoft.com/office/powerpoint/2010/main" val="349667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56439" y="623831"/>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Functionality </a:t>
            </a:r>
            <a:r>
              <a:rPr lang="en-US" b="1" dirty="0" smtClean="0">
                <a:solidFill>
                  <a:prstClr val="black">
                    <a:lumMod val="85000"/>
                    <a:lumOff val="15000"/>
                  </a:prstClr>
                </a:solidFill>
              </a:rPr>
              <a:t>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4</a:t>
            </a:fld>
            <a:endParaRPr lang="en-US">
              <a:solidFill>
                <a:prstClr val="black"/>
              </a:solidFill>
            </a:endParaRPr>
          </a:p>
        </p:txBody>
      </p:sp>
      <p:sp>
        <p:nvSpPr>
          <p:cNvPr id="5" name="Content Placeholder 2"/>
          <p:cNvSpPr txBox="1">
            <a:spLocks/>
          </p:cNvSpPr>
          <p:nvPr/>
        </p:nvSpPr>
        <p:spPr>
          <a:xfrm>
            <a:off x="1262124" y="1439257"/>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Functionality tests </a:t>
            </a:r>
            <a:r>
              <a:rPr lang="en-US" dirty="0"/>
              <a:t>provide comprehensive testing over the full range of the requirements within the capabilities of the </a:t>
            </a:r>
            <a:r>
              <a:rPr lang="en-US" dirty="0" smtClean="0"/>
              <a:t>system. Some of the functionality tests are – </a:t>
            </a:r>
            <a:endParaRPr lang="en-US" b="1" dirty="0">
              <a:latin typeface="Garamond" panose="02020404030301010803"/>
            </a:endParaRPr>
          </a:p>
          <a:p>
            <a:r>
              <a:rPr lang="en-US" b="1" dirty="0">
                <a:latin typeface="Garamond" panose="02020404030301010803"/>
              </a:rPr>
              <a:t>Communication systems tests – </a:t>
            </a:r>
            <a:r>
              <a:rPr lang="en-US" dirty="0">
                <a:latin typeface="Garamond" panose="02020404030301010803"/>
              </a:rPr>
              <a:t>designed to verify the implementation of the communication systems as specified in the customer requirements specification – basic interaction test, behavior test, capability test.</a:t>
            </a:r>
          </a:p>
          <a:p>
            <a:r>
              <a:rPr lang="en-US" b="1" dirty="0">
                <a:latin typeface="Garamond" panose="02020404030301010803"/>
              </a:rPr>
              <a:t>Logging &amp; tracing tests – </a:t>
            </a:r>
            <a:r>
              <a:rPr lang="en-US" dirty="0">
                <a:latin typeface="Garamond" panose="02020404030301010803"/>
              </a:rPr>
              <a:t>designed to verify the configurations and operations of logging and tracing. This also includes verification of logs when the system crashes. </a:t>
            </a:r>
          </a:p>
        </p:txBody>
      </p:sp>
    </p:spTree>
    <p:extLst>
      <p:ext uri="{BB962C8B-B14F-4D97-AF65-F5344CB8AC3E}">
        <p14:creationId xmlns:p14="http://schemas.microsoft.com/office/powerpoint/2010/main" val="280930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56439" y="623831"/>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Robustness </a:t>
            </a:r>
            <a:r>
              <a:rPr lang="en-US" b="1" dirty="0" smtClean="0">
                <a:solidFill>
                  <a:prstClr val="black">
                    <a:lumMod val="85000"/>
                    <a:lumOff val="15000"/>
                  </a:prstClr>
                </a:solidFill>
              </a:rPr>
              <a:t>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5</a:t>
            </a:fld>
            <a:endParaRPr lang="en-US">
              <a:solidFill>
                <a:prstClr val="black"/>
              </a:solidFill>
            </a:endParaRPr>
          </a:p>
        </p:txBody>
      </p:sp>
      <p:sp>
        <p:nvSpPr>
          <p:cNvPr id="5" name="Content Placeholder 2"/>
          <p:cNvSpPr txBox="1">
            <a:spLocks/>
          </p:cNvSpPr>
          <p:nvPr/>
        </p:nvSpPr>
        <p:spPr>
          <a:xfrm>
            <a:off x="1262124" y="1439257"/>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Robustness tests </a:t>
            </a:r>
            <a:r>
              <a:rPr lang="en-US" dirty="0"/>
              <a:t>determine how well the system recovers from various input errors and other failure situations.</a:t>
            </a:r>
          </a:p>
          <a:p>
            <a:pPr marL="0" indent="0">
              <a:buNone/>
            </a:pPr>
            <a:endParaRPr lang="en-US" b="1" dirty="0">
              <a:latin typeface="Garamond" panose="02020404030301010803"/>
            </a:endParaRPr>
          </a:p>
          <a:p>
            <a:r>
              <a:rPr lang="en-US" b="1" dirty="0">
                <a:latin typeface="Garamond" panose="02020404030301010803"/>
              </a:rPr>
              <a:t>Boundary value tests – </a:t>
            </a:r>
            <a:r>
              <a:rPr lang="en-US" dirty="0">
                <a:latin typeface="Garamond" panose="02020404030301010803"/>
              </a:rPr>
              <a:t>Boundary value tests are designed to cover boundary conditions, special values, and system defaults. The tests include providing invalid input data to the system and observing how the system reacts to the invalid input.</a:t>
            </a:r>
          </a:p>
          <a:p>
            <a:pPr marL="0" indent="0">
              <a:buNone/>
            </a:pPr>
            <a:endParaRPr lang="en-US" dirty="0" smtClean="0">
              <a:latin typeface="Garamond" panose="02020404030301010803"/>
            </a:endParaRPr>
          </a:p>
        </p:txBody>
      </p:sp>
    </p:spTree>
    <p:extLst>
      <p:ext uri="{BB962C8B-B14F-4D97-AF65-F5344CB8AC3E}">
        <p14:creationId xmlns:p14="http://schemas.microsoft.com/office/powerpoint/2010/main" val="232847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856437" y="400480"/>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Interoperability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6</a:t>
            </a:fld>
            <a:endParaRPr lang="en-US">
              <a:solidFill>
                <a:prstClr val="black"/>
              </a:solidFill>
            </a:endParaRPr>
          </a:p>
        </p:txBody>
      </p:sp>
      <p:sp>
        <p:nvSpPr>
          <p:cNvPr id="5" name="Content Placeholder 2"/>
          <p:cNvSpPr txBox="1">
            <a:spLocks/>
          </p:cNvSpPr>
          <p:nvPr/>
        </p:nvSpPr>
        <p:spPr>
          <a:xfrm>
            <a:off x="1262122" y="1123349"/>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smtClean="0">
                <a:latin typeface="Garamond" panose="02020404030301010803"/>
              </a:rPr>
              <a:t>Tests </a:t>
            </a:r>
            <a:r>
              <a:rPr lang="en-US" sz="2300" dirty="0">
                <a:latin typeface="Garamond" panose="02020404030301010803"/>
              </a:rPr>
              <a:t>are designed to verify the ability of the system to </a:t>
            </a:r>
            <a:r>
              <a:rPr lang="en-US" sz="2300" dirty="0" smtClean="0">
                <a:latin typeface="Garamond" panose="02020404030301010803"/>
              </a:rPr>
              <a:t>interoperate with </a:t>
            </a:r>
            <a:r>
              <a:rPr lang="en-US" sz="2300" dirty="0">
                <a:latin typeface="Garamond" panose="02020404030301010803"/>
              </a:rPr>
              <a:t>third-party products. </a:t>
            </a:r>
            <a:endParaRPr lang="en-US" sz="2300" dirty="0" smtClean="0">
              <a:latin typeface="Garamond" panose="02020404030301010803"/>
            </a:endParaRPr>
          </a:p>
          <a:p>
            <a:r>
              <a:rPr lang="en-US" sz="2300" dirty="0" smtClean="0">
                <a:latin typeface="Garamond" panose="02020404030301010803"/>
              </a:rPr>
              <a:t>An </a:t>
            </a:r>
            <a:r>
              <a:rPr lang="en-US" sz="2300" dirty="0">
                <a:latin typeface="Garamond" panose="02020404030301010803"/>
              </a:rPr>
              <a:t>interoperability test typically combines different </a:t>
            </a:r>
            <a:r>
              <a:rPr lang="en-US" sz="2300" dirty="0" smtClean="0">
                <a:latin typeface="Garamond" panose="02020404030301010803"/>
              </a:rPr>
              <a:t>network elements </a:t>
            </a:r>
            <a:r>
              <a:rPr lang="en-US" sz="2300" dirty="0">
                <a:latin typeface="Garamond" panose="02020404030301010803"/>
              </a:rPr>
              <a:t>in one test environment to ensure that they work together. </a:t>
            </a:r>
            <a:endParaRPr lang="en-US" sz="2300" dirty="0" smtClean="0">
              <a:latin typeface="Garamond" panose="02020404030301010803"/>
            </a:endParaRPr>
          </a:p>
          <a:p>
            <a:r>
              <a:rPr lang="en-US" sz="2300" dirty="0" smtClean="0">
                <a:latin typeface="Garamond" panose="02020404030301010803"/>
              </a:rPr>
              <a:t>During </a:t>
            </a:r>
            <a:r>
              <a:rPr lang="en-US" sz="2300" dirty="0">
                <a:latin typeface="Garamond" panose="02020404030301010803"/>
              </a:rPr>
              <a:t>interoperability tests, users may </a:t>
            </a:r>
            <a:r>
              <a:rPr lang="en-US" sz="2300" dirty="0" smtClean="0">
                <a:latin typeface="Garamond" panose="02020404030301010803"/>
              </a:rPr>
              <a:t>require the </a:t>
            </a:r>
            <a:r>
              <a:rPr lang="en-US" sz="2300" dirty="0">
                <a:latin typeface="Garamond" panose="02020404030301010803"/>
              </a:rPr>
              <a:t>hardware devices to be interchangeable, removable, or </a:t>
            </a:r>
            <a:r>
              <a:rPr lang="en-US" sz="2300" dirty="0" smtClean="0">
                <a:latin typeface="Garamond" panose="02020404030301010803"/>
              </a:rPr>
              <a:t>reconfigurable. The </a:t>
            </a:r>
            <a:r>
              <a:rPr lang="en-US" sz="2300" dirty="0">
                <a:latin typeface="Garamond" panose="02020404030301010803"/>
              </a:rPr>
              <a:t>reconfiguration activities during interoperability tests </a:t>
            </a:r>
            <a:r>
              <a:rPr lang="en-US" sz="2300" dirty="0" smtClean="0">
                <a:latin typeface="Garamond" panose="02020404030301010803"/>
              </a:rPr>
              <a:t>are known </a:t>
            </a:r>
            <a:r>
              <a:rPr lang="en-US" sz="2300" dirty="0">
                <a:latin typeface="Garamond" panose="02020404030301010803"/>
              </a:rPr>
              <a:t>as configuration </a:t>
            </a:r>
            <a:r>
              <a:rPr lang="en-US" sz="2300" dirty="0" smtClean="0">
                <a:latin typeface="Garamond" panose="02020404030301010803"/>
              </a:rPr>
              <a:t>testing.</a:t>
            </a:r>
          </a:p>
          <a:p>
            <a:r>
              <a:rPr lang="en-US" sz="2300" dirty="0">
                <a:latin typeface="Garamond" panose="02020404030301010803"/>
              </a:rPr>
              <a:t>Another kind of interoperability </a:t>
            </a:r>
            <a:r>
              <a:rPr lang="en-US" sz="2300" dirty="0" smtClean="0">
                <a:latin typeface="Garamond" panose="02020404030301010803"/>
              </a:rPr>
              <a:t>test is called compatibility </a:t>
            </a:r>
            <a:r>
              <a:rPr lang="en-US" sz="2300" dirty="0">
                <a:latin typeface="Garamond" panose="02020404030301010803"/>
              </a:rPr>
              <a:t>test . Compatibility tests verify that the system </a:t>
            </a:r>
            <a:r>
              <a:rPr lang="en-US" sz="2300" dirty="0" smtClean="0">
                <a:latin typeface="Garamond" panose="02020404030301010803"/>
              </a:rPr>
              <a:t>works the </a:t>
            </a:r>
            <a:r>
              <a:rPr lang="en-US" sz="2300" dirty="0">
                <a:latin typeface="Garamond" panose="02020404030301010803"/>
              </a:rPr>
              <a:t>same way across different platforms, operating systems, and database </a:t>
            </a:r>
            <a:r>
              <a:rPr lang="en-US" sz="2300" dirty="0" smtClean="0">
                <a:latin typeface="Garamond" panose="02020404030301010803"/>
              </a:rPr>
              <a:t>management systems</a:t>
            </a:r>
            <a:r>
              <a:rPr lang="en-US" sz="2300" dirty="0">
                <a:latin typeface="Garamond" panose="02020404030301010803"/>
              </a:rPr>
              <a:t>. </a:t>
            </a:r>
            <a:endParaRPr lang="en-US" sz="2300" dirty="0" smtClean="0">
              <a:latin typeface="Garamond" panose="02020404030301010803"/>
            </a:endParaRPr>
          </a:p>
          <a:p>
            <a:r>
              <a:rPr lang="en-US" sz="2300" dirty="0" smtClean="0">
                <a:latin typeface="Garamond" panose="02020404030301010803"/>
              </a:rPr>
              <a:t>Backward </a:t>
            </a:r>
            <a:r>
              <a:rPr lang="en-US" sz="2300" dirty="0">
                <a:latin typeface="Garamond" panose="02020404030301010803"/>
              </a:rPr>
              <a:t>compatibility tests verify that the current software </a:t>
            </a:r>
            <a:r>
              <a:rPr lang="en-US" sz="2300" dirty="0" smtClean="0">
                <a:latin typeface="Garamond" panose="02020404030301010803"/>
              </a:rPr>
              <a:t>build flawlessly </a:t>
            </a:r>
            <a:r>
              <a:rPr lang="en-US" sz="2300" dirty="0">
                <a:latin typeface="Garamond" panose="02020404030301010803"/>
              </a:rPr>
              <a:t>works with older version of platforms.</a:t>
            </a:r>
          </a:p>
        </p:txBody>
      </p:sp>
    </p:spTree>
    <p:extLst>
      <p:ext uri="{BB962C8B-B14F-4D97-AF65-F5344CB8AC3E}">
        <p14:creationId xmlns:p14="http://schemas.microsoft.com/office/powerpoint/2010/main" val="1914998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01891" y="588413"/>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Performance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7</a:t>
            </a:fld>
            <a:endParaRPr lang="en-US">
              <a:solidFill>
                <a:prstClr val="black"/>
              </a:solidFill>
            </a:endParaRPr>
          </a:p>
        </p:txBody>
      </p:sp>
      <p:sp>
        <p:nvSpPr>
          <p:cNvPr id="5" name="Content Placeholder 2"/>
          <p:cNvSpPr txBox="1">
            <a:spLocks/>
          </p:cNvSpPr>
          <p:nvPr/>
        </p:nvSpPr>
        <p:spPr>
          <a:xfrm>
            <a:off x="1262122" y="1393805"/>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latin typeface="Garamond" panose="02020404030301010803"/>
              </a:rPr>
              <a:t>Performance tests are designed to determine the performance of the actual </a:t>
            </a:r>
            <a:r>
              <a:rPr lang="en-US" sz="2300" dirty="0" smtClean="0">
                <a:latin typeface="Garamond" panose="02020404030301010803"/>
              </a:rPr>
              <a:t>system compared </a:t>
            </a:r>
            <a:r>
              <a:rPr lang="en-US" sz="2300" dirty="0">
                <a:latin typeface="Garamond" panose="02020404030301010803"/>
              </a:rPr>
              <a:t>to the expected one. </a:t>
            </a:r>
            <a:endParaRPr lang="en-US" sz="2300" dirty="0" smtClean="0">
              <a:latin typeface="Garamond" panose="02020404030301010803"/>
            </a:endParaRPr>
          </a:p>
          <a:p>
            <a:r>
              <a:rPr lang="en-US" sz="2300" dirty="0" smtClean="0">
                <a:latin typeface="Garamond" panose="02020404030301010803"/>
              </a:rPr>
              <a:t>The </a:t>
            </a:r>
            <a:r>
              <a:rPr lang="en-US" sz="2300" dirty="0">
                <a:latin typeface="Garamond" panose="02020404030301010803"/>
              </a:rPr>
              <a:t>performance metrics needed to be </a:t>
            </a:r>
            <a:r>
              <a:rPr lang="en-US" sz="2300" dirty="0" smtClean="0">
                <a:latin typeface="Garamond" panose="02020404030301010803"/>
              </a:rPr>
              <a:t>measured vary </a:t>
            </a:r>
            <a:r>
              <a:rPr lang="en-US" sz="2300" dirty="0">
                <a:latin typeface="Garamond" panose="02020404030301010803"/>
              </a:rPr>
              <a:t>from application to application</a:t>
            </a:r>
            <a:r>
              <a:rPr lang="en-US" sz="2300" dirty="0" smtClean="0">
                <a:latin typeface="Garamond" panose="02020404030301010803"/>
              </a:rPr>
              <a:t>.</a:t>
            </a:r>
          </a:p>
          <a:p>
            <a:r>
              <a:rPr lang="en-US" sz="2300" dirty="0" smtClean="0">
                <a:latin typeface="Garamond" panose="02020404030301010803"/>
              </a:rPr>
              <a:t>Tests </a:t>
            </a:r>
            <a:r>
              <a:rPr lang="en-US" sz="2300" dirty="0">
                <a:latin typeface="Garamond" panose="02020404030301010803"/>
              </a:rPr>
              <a:t>are designed to verify response time, </a:t>
            </a:r>
            <a:r>
              <a:rPr lang="en-US" sz="2300" dirty="0" smtClean="0">
                <a:latin typeface="Garamond" panose="02020404030301010803"/>
              </a:rPr>
              <a:t>execution time</a:t>
            </a:r>
            <a:r>
              <a:rPr lang="en-US" sz="2300" dirty="0">
                <a:latin typeface="Garamond" panose="02020404030301010803"/>
              </a:rPr>
              <a:t>, throughput, resource utilization, and traffic rate</a:t>
            </a:r>
            <a:r>
              <a:rPr lang="en-US" sz="2300" dirty="0" smtClean="0">
                <a:latin typeface="Garamond" panose="02020404030301010803"/>
              </a:rPr>
              <a:t>.</a:t>
            </a:r>
          </a:p>
          <a:p>
            <a:r>
              <a:rPr lang="en-US" sz="2300" dirty="0">
                <a:latin typeface="Garamond" panose="02020404030301010803"/>
              </a:rPr>
              <a:t>For performance tests, one needs to be clear about the specific data to </a:t>
            </a:r>
            <a:r>
              <a:rPr lang="en-US" sz="2300" dirty="0" smtClean="0">
                <a:latin typeface="Garamond" panose="02020404030301010803"/>
              </a:rPr>
              <a:t>be captured </a:t>
            </a:r>
            <a:r>
              <a:rPr lang="en-US" sz="2300" dirty="0">
                <a:latin typeface="Garamond" panose="02020404030301010803"/>
              </a:rPr>
              <a:t>in order to evaluate performance metrics</a:t>
            </a:r>
            <a:r>
              <a:rPr lang="en-US" sz="2300" dirty="0" smtClean="0">
                <a:latin typeface="Garamond" panose="02020404030301010803"/>
              </a:rPr>
              <a:t>.</a:t>
            </a:r>
          </a:p>
          <a:p>
            <a:r>
              <a:rPr lang="en-US" sz="2300" dirty="0">
                <a:latin typeface="Garamond" panose="02020404030301010803"/>
              </a:rPr>
              <a:t>If the </a:t>
            </a:r>
            <a:r>
              <a:rPr lang="en-US" sz="2300" dirty="0" smtClean="0">
                <a:latin typeface="Garamond" panose="02020404030301010803"/>
              </a:rPr>
              <a:t>performance metric </a:t>
            </a:r>
            <a:r>
              <a:rPr lang="en-US" sz="2300" dirty="0">
                <a:latin typeface="Garamond" panose="02020404030301010803"/>
              </a:rPr>
              <a:t>is unsatisfactory, then actions are taken to improve </a:t>
            </a:r>
            <a:r>
              <a:rPr lang="en-US" sz="2300" dirty="0" smtClean="0">
                <a:latin typeface="Garamond" panose="02020404030301010803"/>
              </a:rPr>
              <a:t>it.</a:t>
            </a:r>
          </a:p>
          <a:p>
            <a:r>
              <a:rPr lang="en-US" sz="2300" dirty="0" smtClean="0">
                <a:latin typeface="Garamond" panose="02020404030301010803"/>
              </a:rPr>
              <a:t>The performance improvement </a:t>
            </a:r>
            <a:r>
              <a:rPr lang="en-US" sz="2300" dirty="0">
                <a:latin typeface="Garamond" panose="02020404030301010803"/>
              </a:rPr>
              <a:t>can be achieved by rewriting the code, allocating </a:t>
            </a:r>
            <a:r>
              <a:rPr lang="en-US" sz="2300" dirty="0" smtClean="0">
                <a:latin typeface="Garamond" panose="02020404030301010803"/>
              </a:rPr>
              <a:t>more resources</a:t>
            </a:r>
            <a:r>
              <a:rPr lang="en-US" sz="2300" dirty="0">
                <a:latin typeface="Garamond" panose="02020404030301010803"/>
              </a:rPr>
              <a:t>, and redesigning the system.</a:t>
            </a:r>
          </a:p>
        </p:txBody>
      </p:sp>
    </p:spTree>
    <p:extLst>
      <p:ext uri="{BB962C8B-B14F-4D97-AF65-F5344CB8AC3E}">
        <p14:creationId xmlns:p14="http://schemas.microsoft.com/office/powerpoint/2010/main" val="2034054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01891" y="588413"/>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Scalability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8</a:t>
            </a:fld>
            <a:endParaRPr lang="en-US">
              <a:solidFill>
                <a:prstClr val="black"/>
              </a:solidFill>
            </a:endParaRPr>
          </a:p>
        </p:txBody>
      </p:sp>
      <p:sp>
        <p:nvSpPr>
          <p:cNvPr id="5" name="Content Placeholder 2"/>
          <p:cNvSpPr txBox="1">
            <a:spLocks/>
          </p:cNvSpPr>
          <p:nvPr/>
        </p:nvSpPr>
        <p:spPr>
          <a:xfrm>
            <a:off x="1262122" y="1393805"/>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smtClean="0">
                <a:latin typeface="Garamond" panose="02020404030301010803"/>
              </a:rPr>
              <a:t>Tests </a:t>
            </a:r>
            <a:r>
              <a:rPr lang="en-US" sz="2300" dirty="0">
                <a:latin typeface="Garamond" panose="02020404030301010803"/>
              </a:rPr>
              <a:t>are </a:t>
            </a:r>
            <a:r>
              <a:rPr lang="en-US" sz="2300" dirty="0" smtClean="0">
                <a:latin typeface="Garamond" panose="02020404030301010803"/>
              </a:rPr>
              <a:t>designed to </a:t>
            </a:r>
            <a:r>
              <a:rPr lang="en-US" sz="2300" dirty="0">
                <a:latin typeface="Garamond" panose="02020404030301010803"/>
              </a:rPr>
              <a:t>verify that the system can scale up to its engineering limits. A system may </a:t>
            </a:r>
            <a:r>
              <a:rPr lang="en-US" sz="2300" dirty="0" smtClean="0">
                <a:latin typeface="Garamond" panose="02020404030301010803"/>
              </a:rPr>
              <a:t>work in </a:t>
            </a:r>
            <a:r>
              <a:rPr lang="en-US" sz="2300" dirty="0">
                <a:latin typeface="Garamond" panose="02020404030301010803"/>
              </a:rPr>
              <a:t>a limited-use scenario but may not scale up. </a:t>
            </a:r>
          </a:p>
          <a:p>
            <a:r>
              <a:rPr lang="en-US" sz="2300" dirty="0">
                <a:latin typeface="Garamond" panose="02020404030301010803"/>
              </a:rPr>
              <a:t>The idea </a:t>
            </a:r>
            <a:r>
              <a:rPr lang="en-US" sz="2300" dirty="0" smtClean="0">
                <a:latin typeface="Garamond" panose="02020404030301010803"/>
              </a:rPr>
              <a:t>is to </a:t>
            </a:r>
            <a:r>
              <a:rPr lang="en-US" sz="2300" dirty="0">
                <a:latin typeface="Garamond" panose="02020404030301010803"/>
              </a:rPr>
              <a:t>test the limit of the system, that is, the magnitude of demand that can be </a:t>
            </a:r>
            <a:r>
              <a:rPr lang="en-US" sz="2300" dirty="0" smtClean="0">
                <a:latin typeface="Garamond" panose="02020404030301010803"/>
              </a:rPr>
              <a:t>placed on </a:t>
            </a:r>
            <a:r>
              <a:rPr lang="en-US" sz="2300" dirty="0">
                <a:latin typeface="Garamond" panose="02020404030301010803"/>
              </a:rPr>
              <a:t>the system while continuing to meet latency and </a:t>
            </a:r>
            <a:r>
              <a:rPr lang="en-US" sz="2300" dirty="0" smtClean="0">
                <a:latin typeface="Garamond" panose="02020404030301010803"/>
              </a:rPr>
              <a:t>throughput requirements.</a:t>
            </a:r>
          </a:p>
          <a:p>
            <a:r>
              <a:rPr lang="en-US" sz="2300" dirty="0">
                <a:latin typeface="Garamond" panose="02020404030301010803"/>
              </a:rPr>
              <a:t>Scaling tests are conducted to ensure that the system response time </a:t>
            </a:r>
            <a:r>
              <a:rPr lang="en-US" sz="2300" dirty="0" smtClean="0">
                <a:latin typeface="Garamond" panose="02020404030301010803"/>
              </a:rPr>
              <a:t>remains the </a:t>
            </a:r>
            <a:r>
              <a:rPr lang="en-US" sz="2300" dirty="0">
                <a:latin typeface="Garamond" panose="02020404030301010803"/>
              </a:rPr>
              <a:t>same or increases by a small amount as the number of users are increased</a:t>
            </a:r>
            <a:r>
              <a:rPr lang="en-US" sz="2300" dirty="0" smtClean="0">
                <a:latin typeface="Garamond" panose="02020404030301010803"/>
              </a:rPr>
              <a:t>.</a:t>
            </a:r>
          </a:p>
          <a:p>
            <a:r>
              <a:rPr lang="en-US" sz="2300" dirty="0">
                <a:latin typeface="Garamond" panose="02020404030301010803"/>
              </a:rPr>
              <a:t> Extrapolation is often used to predict the limit of scalability. The </a:t>
            </a:r>
            <a:r>
              <a:rPr lang="en-US" sz="2300" dirty="0" smtClean="0">
                <a:latin typeface="Garamond" panose="02020404030301010803"/>
              </a:rPr>
              <a:t>system is </a:t>
            </a:r>
            <a:r>
              <a:rPr lang="en-US" sz="2300" dirty="0">
                <a:latin typeface="Garamond" panose="02020404030301010803"/>
              </a:rPr>
              <a:t>tested on an increasingly larger series of platforms or networks or with </a:t>
            </a:r>
            <a:r>
              <a:rPr lang="en-US" sz="2300" dirty="0" smtClean="0">
                <a:latin typeface="Garamond" panose="02020404030301010803"/>
              </a:rPr>
              <a:t>an increasingly </a:t>
            </a:r>
            <a:r>
              <a:rPr lang="en-US" sz="2300" dirty="0">
                <a:latin typeface="Garamond" panose="02020404030301010803"/>
              </a:rPr>
              <a:t>larger series of workloads. Memory and CPU utilizations are </a:t>
            </a:r>
            <a:r>
              <a:rPr lang="en-US" sz="2300" dirty="0" smtClean="0">
                <a:latin typeface="Garamond" panose="02020404030301010803"/>
              </a:rPr>
              <a:t>measured and </a:t>
            </a:r>
            <a:r>
              <a:rPr lang="en-US" sz="2300" dirty="0">
                <a:latin typeface="Garamond" panose="02020404030301010803"/>
              </a:rPr>
              <a:t>plotted against the size of the network or the size of the load.</a:t>
            </a:r>
          </a:p>
        </p:txBody>
      </p:sp>
    </p:spTree>
    <p:extLst>
      <p:ext uri="{BB962C8B-B14F-4D97-AF65-F5344CB8AC3E}">
        <p14:creationId xmlns:p14="http://schemas.microsoft.com/office/powerpoint/2010/main" val="1100661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01891" y="588413"/>
            <a:ext cx="10650829" cy="114300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prstClr val="black">
                    <a:lumMod val="85000"/>
                    <a:lumOff val="15000"/>
                  </a:prstClr>
                </a:solidFill>
              </a:rPr>
              <a:t>Stress Tests</a:t>
            </a:r>
            <a:endParaRPr lang="en-US" b="1" dirty="0">
              <a:solidFill>
                <a:prstClr val="black">
                  <a:lumMod val="85000"/>
                  <a:lumOff val="15000"/>
                </a:prstClr>
              </a:solidFill>
            </a:endParaRPr>
          </a:p>
        </p:txBody>
      </p:sp>
      <p:sp>
        <p:nvSpPr>
          <p:cNvPr id="9" name="Content Placeholder 2"/>
          <p:cNvSpPr txBox="1">
            <a:spLocks/>
          </p:cNvSpPr>
          <p:nvPr/>
        </p:nvSpPr>
        <p:spPr>
          <a:xfrm>
            <a:off x="1416670" y="1731413"/>
            <a:ext cx="9530366" cy="45259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endParaRPr lang="en-US" dirty="0">
              <a:solidFill>
                <a:prstClr val="black">
                  <a:lumMod val="85000"/>
                  <a:lumOff val="15000"/>
                </a:prstClr>
              </a:solidFill>
            </a:endParaRPr>
          </a:p>
        </p:txBody>
      </p:sp>
      <p:sp>
        <p:nvSpPr>
          <p:cNvPr id="10" name="Slide Number Placeholder 4"/>
          <p:cNvSpPr>
            <a:spLocks noGrp="1"/>
          </p:cNvSpPr>
          <p:nvPr>
            <p:ph type="sldNum" sz="quarter" idx="12"/>
          </p:nvPr>
        </p:nvSpPr>
        <p:spPr>
          <a:xfrm>
            <a:off x="8150180" y="6704079"/>
            <a:ext cx="2133600" cy="365125"/>
          </a:xfrm>
        </p:spPr>
        <p:txBody>
          <a:bodyPr/>
          <a:lstStyle/>
          <a:p>
            <a:fld id="{CB105B8D-1C36-1C40-961B-CAAB1DD98B28}" type="slidenum">
              <a:rPr lang="en-US" smtClean="0">
                <a:solidFill>
                  <a:prstClr val="black"/>
                </a:solidFill>
              </a:rPr>
              <a:pPr/>
              <a:t>9</a:t>
            </a:fld>
            <a:endParaRPr lang="en-US">
              <a:solidFill>
                <a:prstClr val="black"/>
              </a:solidFill>
            </a:endParaRPr>
          </a:p>
        </p:txBody>
      </p:sp>
      <p:sp>
        <p:nvSpPr>
          <p:cNvPr id="5" name="Content Placeholder 2"/>
          <p:cNvSpPr txBox="1">
            <a:spLocks/>
          </p:cNvSpPr>
          <p:nvPr/>
        </p:nvSpPr>
        <p:spPr>
          <a:xfrm>
            <a:off x="1262122" y="1393805"/>
            <a:ext cx="9839457" cy="4525963"/>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latin typeface="Garamond" panose="02020404030301010803"/>
              </a:rPr>
              <a:t>The goal of stress testing is to evaluate and determine the behavior of a </a:t>
            </a:r>
            <a:r>
              <a:rPr lang="en-US" sz="2300" dirty="0" smtClean="0">
                <a:latin typeface="Garamond" panose="02020404030301010803"/>
              </a:rPr>
              <a:t>software component </a:t>
            </a:r>
            <a:r>
              <a:rPr lang="en-US" sz="2300" dirty="0">
                <a:latin typeface="Garamond" panose="02020404030301010803"/>
              </a:rPr>
              <a:t>while the offered load is in excess of its designed capacity. </a:t>
            </a:r>
            <a:endParaRPr lang="en-US" sz="2300" dirty="0" smtClean="0">
              <a:latin typeface="Garamond" panose="02020404030301010803"/>
            </a:endParaRPr>
          </a:p>
          <a:p>
            <a:r>
              <a:rPr lang="en-US" sz="2300" dirty="0" smtClean="0">
                <a:latin typeface="Garamond" panose="02020404030301010803"/>
              </a:rPr>
              <a:t>The system is </a:t>
            </a:r>
            <a:r>
              <a:rPr lang="en-US" sz="2300" dirty="0">
                <a:latin typeface="Garamond" panose="02020404030301010803"/>
              </a:rPr>
              <a:t>deliberately stressed by pushing it to and beyond its specified </a:t>
            </a:r>
            <a:r>
              <a:rPr lang="en-US" sz="2300" dirty="0" smtClean="0">
                <a:latin typeface="Garamond" panose="02020404030301010803"/>
              </a:rPr>
              <a:t>limits.</a:t>
            </a:r>
          </a:p>
          <a:p>
            <a:r>
              <a:rPr lang="en-US" sz="2300" dirty="0">
                <a:latin typeface="Garamond" panose="02020404030301010803"/>
              </a:rPr>
              <a:t>It ensures that the system can perform acceptably under worst-case conditions </a:t>
            </a:r>
            <a:r>
              <a:rPr lang="en-US" sz="2300" dirty="0" smtClean="0">
                <a:latin typeface="Garamond" panose="02020404030301010803"/>
              </a:rPr>
              <a:t>under an </a:t>
            </a:r>
            <a:r>
              <a:rPr lang="en-US" sz="2300" dirty="0">
                <a:latin typeface="Garamond" panose="02020404030301010803"/>
              </a:rPr>
              <a:t>expected peak load. If the limit is exceeded and the system does fail, then </a:t>
            </a:r>
            <a:r>
              <a:rPr lang="en-US" sz="2300" dirty="0" smtClean="0">
                <a:latin typeface="Garamond" panose="02020404030301010803"/>
              </a:rPr>
              <a:t>the recovery </a:t>
            </a:r>
            <a:r>
              <a:rPr lang="en-US" sz="2300" dirty="0">
                <a:latin typeface="Garamond" panose="02020404030301010803"/>
              </a:rPr>
              <a:t>mechanism should be invoked</a:t>
            </a:r>
            <a:r>
              <a:rPr lang="en-US" sz="2300" dirty="0" smtClean="0">
                <a:latin typeface="Garamond" panose="02020404030301010803"/>
              </a:rPr>
              <a:t>.</a:t>
            </a:r>
          </a:p>
          <a:p>
            <a:r>
              <a:rPr lang="en-US" sz="2300" dirty="0">
                <a:latin typeface="Garamond" panose="02020404030301010803"/>
              </a:rPr>
              <a:t>Stress tests are targeted to bring out </a:t>
            </a:r>
            <a:r>
              <a:rPr lang="en-US" sz="2300" dirty="0" smtClean="0">
                <a:latin typeface="Garamond" panose="02020404030301010803"/>
              </a:rPr>
              <a:t>the problems </a:t>
            </a:r>
            <a:r>
              <a:rPr lang="en-US" sz="2300" dirty="0">
                <a:latin typeface="Garamond" panose="02020404030301010803"/>
              </a:rPr>
              <a:t>associated with </a:t>
            </a:r>
            <a:r>
              <a:rPr lang="en-US" sz="2300" dirty="0" smtClean="0">
                <a:latin typeface="Garamond" panose="02020404030301010803"/>
              </a:rPr>
              <a:t>Memory leak and Buffer </a:t>
            </a:r>
            <a:r>
              <a:rPr lang="en-US" sz="2300" dirty="0">
                <a:latin typeface="Garamond" panose="02020404030301010803"/>
              </a:rPr>
              <a:t>allocation and memory </a:t>
            </a:r>
            <a:r>
              <a:rPr lang="en-US" sz="2300" dirty="0" smtClean="0">
                <a:latin typeface="Garamond" panose="02020404030301010803"/>
              </a:rPr>
              <a:t>carving.</a:t>
            </a:r>
          </a:p>
          <a:p>
            <a:r>
              <a:rPr lang="en-US" sz="2300" dirty="0">
                <a:latin typeface="Garamond" panose="02020404030301010803"/>
              </a:rPr>
              <a:t>One way to design a stress test is to impose the maximum limits on </a:t>
            </a:r>
            <a:r>
              <a:rPr lang="en-US" sz="2300" dirty="0" smtClean="0">
                <a:latin typeface="Garamond" panose="02020404030301010803"/>
              </a:rPr>
              <a:t>all system </a:t>
            </a:r>
            <a:r>
              <a:rPr lang="en-US" sz="2300" dirty="0">
                <a:latin typeface="Garamond" panose="02020404030301010803"/>
              </a:rPr>
              <a:t>performance characteristics at the same time, such as the response </a:t>
            </a:r>
            <a:r>
              <a:rPr lang="en-US" sz="2300" dirty="0" smtClean="0">
                <a:latin typeface="Garamond" panose="02020404030301010803"/>
              </a:rPr>
              <a:t>time, availability</a:t>
            </a:r>
            <a:r>
              <a:rPr lang="en-US" sz="2300" dirty="0">
                <a:latin typeface="Garamond" panose="02020404030301010803"/>
              </a:rPr>
              <a:t>, and throughput thresholds.</a:t>
            </a:r>
          </a:p>
        </p:txBody>
      </p:sp>
    </p:spTree>
    <p:extLst>
      <p:ext uri="{BB962C8B-B14F-4D97-AF65-F5344CB8AC3E}">
        <p14:creationId xmlns:p14="http://schemas.microsoft.com/office/powerpoint/2010/main" val="38730220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4216</TotalTime>
  <Words>1493</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Calibri</vt:lpstr>
      <vt:lpstr>Garamond</vt:lpstr>
      <vt:lpstr>Tahoma</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tarannum</dc:creator>
  <cp:lastModifiedBy>tarannum</cp:lastModifiedBy>
  <cp:revision>215</cp:revision>
  <dcterms:created xsi:type="dcterms:W3CDTF">2017-06-03T19:16:25Z</dcterms:created>
  <dcterms:modified xsi:type="dcterms:W3CDTF">2017-08-24T05:19:29Z</dcterms:modified>
</cp:coreProperties>
</file>