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0"/>
  </p:notesMasterIdLst>
  <p:sldIdLst>
    <p:sldId id="257"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CC30D-2617-4E1C-8205-A928191C62AA}" type="datetimeFigureOut">
              <a:rPr lang="en-US" smtClean="0"/>
              <a:t>7/4/2017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6D2FA-EE92-4FC3-944D-526C7CC995F5}" type="slidenum">
              <a:rPr lang="en-US" smtClean="0"/>
              <a:t>‹#›</a:t>
            </a:fld>
            <a:endParaRPr lang="en-US"/>
          </a:p>
        </p:txBody>
      </p:sp>
    </p:spTree>
    <p:extLst>
      <p:ext uri="{BB962C8B-B14F-4D97-AF65-F5344CB8AC3E}">
        <p14:creationId xmlns:p14="http://schemas.microsoft.com/office/powerpoint/2010/main" val="1970762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8F85B87-EDED-449B-84C9-7613BD0AC446}" type="datetime1">
              <a:rPr lang="en-US" smtClean="0"/>
              <a:t>7/4/2017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07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06A22-9185-45C9-BDFD-DC693A044605}" type="datetime1">
              <a:rPr lang="en-US" smtClean="0"/>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99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84FF7-D4ED-439B-A184-60D114AE4D19}" type="datetime1">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904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D4136-10E6-456E-BF64-2AFF1952F9B5}" type="datetime1">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3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7E049-4EA5-4933-89EA-BB3F8162735C}" type="datetime1">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51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2E9B0-63FF-478C-8E51-050527DA7C98}" type="datetime1">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851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1F34B-5D4F-4896-B3A3-9B86016B0D6A}" type="datetime1">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729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A707F-2DBF-43E6-959A-E3E485B66295}" type="datetime1">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47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32B24-6473-46E1-8215-6AA098F412EA}" type="datetime1">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19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09CB6-8EF5-4823-A4F9-7729D785E5D6}" type="datetime1">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386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DA8998-5313-49E1-8F9C-8423479F67BE}" type="datetime1">
              <a:rPr lang="en-US" smtClean="0"/>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17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8AD1E3-5CF6-43C0-9CF4-33D902BA04EF}" type="datetime1">
              <a:rPr lang="en-US" smtClean="0"/>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70860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0BAC65-5E49-40B3-9A26-4F73CEBBE65A}" type="datetime1">
              <a:rPr lang="en-US" smtClean="0"/>
              <a:t>7/4/2017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59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614DEF-27C4-4C84-BE0C-537E6087F22A}" type="datetime1">
              <a:rPr lang="en-US" smtClean="0"/>
              <a:t>7/4/2017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3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E7771-B1CB-4620-A8A8-14BA79B45B3B}" type="datetime1">
              <a:rPr lang="en-US" smtClean="0"/>
              <a:t>7/4/2017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66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3B579-F470-4AEE-98FF-302C08D4E55A}" type="datetime1">
              <a:rPr lang="en-US" smtClean="0"/>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5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C7F8B-E810-4CD9-B3DA-9062B23A2C04}" type="datetime1">
              <a:rPr lang="en-US" smtClean="0"/>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68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499E4C-8955-48DC-9E38-A29BC5103981}" type="datetime1">
              <a:rPr lang="en-US" smtClean="0"/>
              <a:t>7/4/2017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204585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0463" y="1442434"/>
            <a:ext cx="9633396" cy="4708981"/>
          </a:xfrm>
          <a:prstGeom prst="rect">
            <a:avLst/>
          </a:prstGeom>
          <a:noFill/>
        </p:spPr>
        <p:txBody>
          <a:bodyPr wrap="square" rtlCol="0">
            <a:spAutoFit/>
          </a:bodyPr>
          <a:lstStyle/>
          <a:p>
            <a:pPr algn="ctr"/>
            <a:r>
              <a:rPr lang="en-US" sz="4800" b="1" dirty="0">
                <a:solidFill>
                  <a:prstClr val="black"/>
                </a:solidFill>
                <a:latin typeface="Tahoma" panose="020B0604030504040204" pitchFamily="34" charset="0"/>
                <a:ea typeface="Tahoma" panose="020B0604030504040204" pitchFamily="34" charset="0"/>
                <a:cs typeface="Tahoma" panose="020B0604030504040204" pitchFamily="34" charset="0"/>
              </a:rPr>
              <a:t>Software </a:t>
            </a:r>
            <a:r>
              <a:rPr lang="en-US" sz="48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Testing </a:t>
            </a:r>
            <a:r>
              <a:rPr lang="en-US" sz="4800" b="1" dirty="0">
                <a:solidFill>
                  <a:prstClr val="black"/>
                </a:solidFill>
                <a:latin typeface="Tahoma" panose="020B0604030504040204" pitchFamily="34" charset="0"/>
                <a:ea typeface="Tahoma" panose="020B0604030504040204" pitchFamily="34" charset="0"/>
                <a:cs typeface="Tahoma" panose="020B0604030504040204" pitchFamily="34" charset="0"/>
              </a:rPr>
              <a:t>&amp; Quality Assurance </a:t>
            </a:r>
          </a:p>
          <a:p>
            <a:pPr algn="ctr"/>
            <a:endParaRPr lang="en-US" sz="48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r>
              <a:rPr lang="en-US" sz="3600" dirty="0">
                <a:solidFill>
                  <a:prstClr val="black"/>
                </a:solidFill>
                <a:latin typeface="Tahoma" panose="020B0604030504040204" pitchFamily="34" charset="0"/>
                <a:ea typeface="Tahoma" panose="020B0604030504040204" pitchFamily="34" charset="0"/>
                <a:cs typeface="Tahoma" panose="020B0604030504040204" pitchFamily="34" charset="0"/>
              </a:rPr>
              <a:t>CSE-453</a:t>
            </a:r>
            <a:endParaRPr lang="en-US" sz="32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Intake </a:t>
            </a:r>
            <a:r>
              <a:rPr lang="en-US" sz="3600" dirty="0">
                <a:solidFill>
                  <a:prstClr val="black"/>
                </a:solidFill>
                <a:latin typeface="Tahoma" panose="020B0604030504040204" pitchFamily="34" charset="0"/>
                <a:ea typeface="Tahoma" panose="020B0604030504040204" pitchFamily="34" charset="0"/>
                <a:cs typeface="Tahoma" panose="020B0604030504040204" pitchFamily="34" charset="0"/>
              </a:rPr>
              <a:t>: 26 </a:t>
            </a: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(1)</a:t>
            </a:r>
          </a:p>
          <a:p>
            <a:pPr algn="ct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Lecture - 11</a:t>
            </a:r>
            <a:endParaRPr lang="en-US" sz="36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endParaRPr lang="en-US" sz="48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09231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1300"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Scenario Test</a:t>
            </a:r>
            <a:endParaRPr lang="en-US" dirty="0"/>
          </a:p>
        </p:txBody>
      </p:sp>
      <p:sp>
        <p:nvSpPr>
          <p:cNvPr id="3" name="Rectangle 2"/>
          <p:cNvSpPr/>
          <p:nvPr/>
        </p:nvSpPr>
        <p:spPr>
          <a:xfrm>
            <a:off x="1764405" y="1624351"/>
            <a:ext cx="8358389" cy="3758850"/>
          </a:xfrm>
          <a:prstGeom prst="rect">
            <a:avLst/>
          </a:prstGeom>
        </p:spPr>
        <p:txBody>
          <a:bodyPr wrap="square">
            <a:spAutoFit/>
          </a:bodyPr>
          <a:lstStyle/>
          <a:p>
            <a:pPr>
              <a:lnSpc>
                <a:spcPct val="150000"/>
              </a:lnSpc>
            </a:pPr>
            <a:r>
              <a:rPr lang="en-US" sz="2300" dirty="0">
                <a:solidFill>
                  <a:srgbClr val="231F20"/>
                </a:solidFill>
                <a:latin typeface="+mj-lt"/>
              </a:rPr>
              <a:t>1. Authentication by logging on to the system.</a:t>
            </a:r>
          </a:p>
          <a:p>
            <a:pPr>
              <a:lnSpc>
                <a:spcPct val="150000"/>
              </a:lnSpc>
            </a:pPr>
            <a:r>
              <a:rPr lang="en-US" sz="2300" dirty="0">
                <a:solidFill>
                  <a:srgbClr val="231F20"/>
                </a:solidFill>
                <a:latin typeface="+mj-lt"/>
              </a:rPr>
              <a:t>2. Downloading and uploading of specified patient records to a laptop.</a:t>
            </a:r>
          </a:p>
          <a:p>
            <a:pPr>
              <a:lnSpc>
                <a:spcPct val="150000"/>
              </a:lnSpc>
            </a:pPr>
            <a:r>
              <a:rPr lang="en-US" sz="2300" dirty="0">
                <a:solidFill>
                  <a:srgbClr val="231F20"/>
                </a:solidFill>
                <a:latin typeface="+mj-lt"/>
              </a:rPr>
              <a:t>3. Home visit scheduling.</a:t>
            </a:r>
          </a:p>
          <a:p>
            <a:pPr>
              <a:lnSpc>
                <a:spcPct val="150000"/>
              </a:lnSpc>
            </a:pPr>
            <a:r>
              <a:rPr lang="en-US" sz="2300" dirty="0">
                <a:solidFill>
                  <a:srgbClr val="231F20"/>
                </a:solidFill>
                <a:latin typeface="+mj-lt"/>
              </a:rPr>
              <a:t>4. Encryption and decryption of patient records on a mobile device.</a:t>
            </a:r>
          </a:p>
          <a:p>
            <a:pPr>
              <a:lnSpc>
                <a:spcPct val="150000"/>
              </a:lnSpc>
            </a:pPr>
            <a:r>
              <a:rPr lang="en-US" sz="2300" dirty="0">
                <a:solidFill>
                  <a:srgbClr val="231F20"/>
                </a:solidFill>
                <a:latin typeface="+mj-lt"/>
              </a:rPr>
              <a:t>5. Record retrieval and modification.</a:t>
            </a:r>
          </a:p>
          <a:p>
            <a:pPr>
              <a:lnSpc>
                <a:spcPct val="150000"/>
              </a:lnSpc>
            </a:pPr>
            <a:r>
              <a:rPr lang="en-US" sz="2300" dirty="0">
                <a:solidFill>
                  <a:srgbClr val="231F20"/>
                </a:solidFill>
                <a:latin typeface="+mj-lt"/>
              </a:rPr>
              <a:t>6. Links with the drugs database that maintains side-effect information.</a:t>
            </a:r>
          </a:p>
          <a:p>
            <a:pPr>
              <a:lnSpc>
                <a:spcPct val="150000"/>
              </a:lnSpc>
            </a:pPr>
            <a:r>
              <a:rPr lang="en-US" sz="2300" dirty="0">
                <a:solidFill>
                  <a:srgbClr val="231F20"/>
                </a:solidFill>
                <a:latin typeface="+mj-lt"/>
              </a:rPr>
              <a:t>7. The system for call prompting.</a:t>
            </a:r>
            <a:endParaRPr lang="en-US" sz="2300" dirty="0">
              <a:latin typeface="+mj-lt"/>
            </a:endParaRPr>
          </a:p>
        </p:txBody>
      </p:sp>
    </p:spTree>
    <p:extLst>
      <p:ext uri="{BB962C8B-B14F-4D97-AF65-F5344CB8AC3E}">
        <p14:creationId xmlns:p14="http://schemas.microsoft.com/office/powerpoint/2010/main" val="3945048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1300"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Other Release Testing</a:t>
            </a:r>
            <a:endParaRPr lang="en-US" dirty="0"/>
          </a:p>
        </p:txBody>
      </p:sp>
      <p:sp>
        <p:nvSpPr>
          <p:cNvPr id="3" name="Rectangle 2"/>
          <p:cNvSpPr/>
          <p:nvPr/>
        </p:nvSpPr>
        <p:spPr>
          <a:xfrm>
            <a:off x="1738647" y="2087990"/>
            <a:ext cx="9028091"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smtClean="0">
                <a:solidFill>
                  <a:srgbClr val="231F20"/>
                </a:solidFill>
                <a:latin typeface="+mj-lt"/>
              </a:rPr>
              <a:t>Performance testing</a:t>
            </a:r>
          </a:p>
          <a:p>
            <a:pPr marL="800100" lvl="1" indent="-342900">
              <a:lnSpc>
                <a:spcPct val="150000"/>
              </a:lnSpc>
              <a:buFont typeface="Arial" panose="020B0604020202020204" pitchFamily="34" charset="0"/>
              <a:buChar char="•"/>
            </a:pPr>
            <a:r>
              <a:rPr lang="en-US" sz="2400" dirty="0" smtClean="0">
                <a:solidFill>
                  <a:srgbClr val="231F20"/>
                </a:solidFill>
                <a:latin typeface="+mj-lt"/>
              </a:rPr>
              <a:t>Measuring response time, throughput, latency </a:t>
            </a:r>
          </a:p>
          <a:p>
            <a:pPr marL="342900" indent="-342900">
              <a:lnSpc>
                <a:spcPct val="150000"/>
              </a:lnSpc>
              <a:buFont typeface="Arial" panose="020B0604020202020204" pitchFamily="34" charset="0"/>
              <a:buChar char="•"/>
            </a:pPr>
            <a:r>
              <a:rPr lang="en-US" sz="2400" b="1" dirty="0" smtClean="0">
                <a:solidFill>
                  <a:srgbClr val="231F20"/>
                </a:solidFill>
                <a:latin typeface="+mj-lt"/>
              </a:rPr>
              <a:t>Stress testing</a:t>
            </a:r>
          </a:p>
          <a:p>
            <a:pPr marL="800100" lvl="1" indent="-342900">
              <a:lnSpc>
                <a:spcPct val="150000"/>
              </a:lnSpc>
              <a:buFont typeface="Arial" panose="020B0604020202020204" pitchFamily="34" charset="0"/>
              <a:buChar char="•"/>
            </a:pPr>
            <a:r>
              <a:rPr lang="en-US" sz="2400" dirty="0" smtClean="0">
                <a:latin typeface="+mj-lt"/>
              </a:rPr>
              <a:t>Stressing </a:t>
            </a:r>
            <a:r>
              <a:rPr lang="en-US" sz="2400" dirty="0">
                <a:latin typeface="+mj-lt"/>
              </a:rPr>
              <a:t>the </a:t>
            </a:r>
            <a:r>
              <a:rPr lang="en-US" sz="2400" dirty="0" smtClean="0">
                <a:latin typeface="+mj-lt"/>
              </a:rPr>
              <a:t>system by </a:t>
            </a:r>
            <a:r>
              <a:rPr lang="en-US" sz="2400" dirty="0">
                <a:latin typeface="+mj-lt"/>
              </a:rPr>
              <a:t>making demands that are outside the design limits of the software.</a:t>
            </a:r>
          </a:p>
        </p:txBody>
      </p:sp>
    </p:spTree>
    <p:extLst>
      <p:ext uri="{BB962C8B-B14F-4D97-AF65-F5344CB8AC3E}">
        <p14:creationId xmlns:p14="http://schemas.microsoft.com/office/powerpoint/2010/main" val="407004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1300"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User Testing</a:t>
            </a:r>
            <a:endParaRPr lang="en-US" dirty="0"/>
          </a:p>
        </p:txBody>
      </p:sp>
      <p:sp>
        <p:nvSpPr>
          <p:cNvPr id="4" name="Content Placeholder 2"/>
          <p:cNvSpPr txBox="1">
            <a:spLocks/>
          </p:cNvSpPr>
          <p:nvPr/>
        </p:nvSpPr>
        <p:spPr>
          <a:xfrm>
            <a:off x="927276" y="1548684"/>
            <a:ext cx="10528479"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smtClean="0"/>
              <a:t>User or customer testing is a stage in the testing process in which </a:t>
            </a:r>
            <a:r>
              <a:rPr lang="en-US" dirty="0" smtClean="0">
                <a:solidFill>
                  <a:srgbClr val="FF0000"/>
                </a:solidFill>
              </a:rPr>
              <a:t>users or customers provide input and advice on system testing.</a:t>
            </a:r>
          </a:p>
          <a:p>
            <a:r>
              <a:rPr lang="en-US" dirty="0" smtClean="0">
                <a:solidFill>
                  <a:schemeClr val="tx1"/>
                </a:solidFill>
              </a:rPr>
              <a:t>This </a:t>
            </a:r>
            <a:r>
              <a:rPr lang="en-US" dirty="0">
                <a:solidFill>
                  <a:schemeClr val="tx1"/>
                </a:solidFill>
              </a:rPr>
              <a:t>may involve formally testing a </a:t>
            </a:r>
            <a:r>
              <a:rPr lang="en-US" dirty="0" smtClean="0">
                <a:solidFill>
                  <a:schemeClr val="tx1"/>
                </a:solidFill>
              </a:rPr>
              <a:t>system that </a:t>
            </a:r>
            <a:r>
              <a:rPr lang="en-US" dirty="0">
                <a:solidFill>
                  <a:schemeClr val="tx1"/>
                </a:solidFill>
              </a:rPr>
              <a:t>has been commissioned from </a:t>
            </a:r>
            <a:r>
              <a:rPr lang="en-US" dirty="0" smtClean="0">
                <a:solidFill>
                  <a:schemeClr val="tx1"/>
                </a:solidFill>
              </a:rPr>
              <a:t>an external </a:t>
            </a:r>
            <a:r>
              <a:rPr lang="en-US" dirty="0">
                <a:solidFill>
                  <a:schemeClr val="tx1"/>
                </a:solidFill>
              </a:rPr>
              <a:t>supplier, or could be an </a:t>
            </a:r>
            <a:r>
              <a:rPr lang="en-US" dirty="0" smtClean="0">
                <a:solidFill>
                  <a:schemeClr val="tx1"/>
                </a:solidFill>
              </a:rPr>
              <a:t>informal process </a:t>
            </a:r>
            <a:r>
              <a:rPr lang="en-US" dirty="0">
                <a:solidFill>
                  <a:schemeClr val="tx1"/>
                </a:solidFill>
              </a:rPr>
              <a:t>where users experiment with a new software product to see if they like it </a:t>
            </a:r>
            <a:r>
              <a:rPr lang="en-US" dirty="0" smtClean="0">
                <a:solidFill>
                  <a:schemeClr val="tx1"/>
                </a:solidFill>
              </a:rPr>
              <a:t>and that </a:t>
            </a:r>
            <a:r>
              <a:rPr lang="en-US" dirty="0">
                <a:solidFill>
                  <a:schemeClr val="tx1"/>
                </a:solidFill>
              </a:rPr>
              <a:t>it does what they need.</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Tree>
    <p:extLst>
      <p:ext uri="{BB962C8B-B14F-4D97-AF65-F5344CB8AC3E}">
        <p14:creationId xmlns:p14="http://schemas.microsoft.com/office/powerpoint/2010/main" val="1261223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1300"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Types of User Testing</a:t>
            </a:r>
            <a:endParaRPr lang="en-US" dirty="0"/>
          </a:p>
        </p:txBody>
      </p:sp>
      <p:sp>
        <p:nvSpPr>
          <p:cNvPr id="5" name="Content Placeholder 2"/>
          <p:cNvSpPr txBox="1">
            <a:spLocks/>
          </p:cNvSpPr>
          <p:nvPr/>
        </p:nvSpPr>
        <p:spPr>
          <a:xfrm>
            <a:off x="1313642" y="1561564"/>
            <a:ext cx="975574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US" sz="2400" b="0" i="0" u="none" strike="noStrike" kern="1200" cap="none" spc="0" normalizeH="0" baseline="0" noProof="0" smtClean="0">
                <a:ln>
                  <a:noFill/>
                </a:ln>
                <a:solidFill>
                  <a:srgbClr val="46424D"/>
                </a:solidFill>
                <a:effectLst/>
                <a:uLnTx/>
                <a:uFillTx/>
                <a:latin typeface="Arial"/>
                <a:ea typeface="ＭＳ Ｐゴシック" charset="-128"/>
                <a:cs typeface="Arial"/>
              </a:rPr>
              <a:t>Alpha testing</a:t>
            </a:r>
          </a:p>
          <a:p>
            <a:pPr marL="742950" marR="0" lvl="1" indent="-285750" algn="l" defTabSz="457200" rtl="0" eaLnBrk="1" fontAlgn="base" latinLnBrk="0" hangingPunct="1">
              <a:lnSpc>
                <a:spcPct val="100000"/>
              </a:lnSpc>
              <a:spcBef>
                <a:spcPts val="300"/>
              </a:spcBef>
              <a:spcAft>
                <a:spcPts val="300"/>
              </a:spcAft>
              <a:buClrTx/>
              <a:buSzTx/>
              <a:buFont typeface="Wingdings" charset="2"/>
              <a:buChar char="§"/>
              <a:tabLst/>
              <a:defRPr/>
            </a:pPr>
            <a:r>
              <a:rPr kumimoji="0" lang="en-US" sz="2000" b="0" i="0" u="none" strike="noStrike" kern="1200" cap="none" spc="0" normalizeH="0" baseline="0" noProof="0" smtClean="0">
                <a:ln>
                  <a:noFill/>
                </a:ln>
                <a:solidFill>
                  <a:srgbClr val="46424D"/>
                </a:solidFill>
                <a:effectLst/>
                <a:uLnTx/>
                <a:uFillTx/>
                <a:latin typeface="Arial"/>
                <a:ea typeface="ＭＳ Ｐゴシック" charset="-128"/>
                <a:cs typeface="Arial"/>
              </a:rPr>
              <a:t>Users of the software work with the development team to test the software at the developer’s site.</a:t>
            </a:r>
            <a:endParaRPr kumimoji="0" lang="en-GB" sz="2000" b="0" i="0" u="none" strike="noStrike" kern="1200" cap="none" spc="0" normalizeH="0" baseline="0" noProof="0" smtClean="0">
              <a:ln>
                <a:noFill/>
              </a:ln>
              <a:solidFill>
                <a:srgbClr val="46424D"/>
              </a:solidFill>
              <a:effectLst/>
              <a:uLnTx/>
              <a:uFillTx/>
              <a:latin typeface="Arial"/>
              <a:ea typeface="ＭＳ Ｐゴシック" charset="-128"/>
              <a:cs typeface="Arial"/>
            </a:endParaRPr>
          </a:p>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US" sz="2400" b="0" i="0" u="none" strike="noStrike" kern="1200" cap="none" spc="0" normalizeH="0" baseline="0" noProof="0" smtClean="0">
                <a:ln>
                  <a:noFill/>
                </a:ln>
                <a:solidFill>
                  <a:srgbClr val="46424D"/>
                </a:solidFill>
                <a:effectLst/>
                <a:uLnTx/>
                <a:uFillTx/>
                <a:latin typeface="Arial"/>
                <a:ea typeface="ＭＳ Ｐゴシック" charset="-128"/>
                <a:cs typeface="Arial"/>
              </a:rPr>
              <a:t>Beta testing</a:t>
            </a:r>
          </a:p>
          <a:p>
            <a:pPr marL="742950" marR="0" lvl="1" indent="-285750" algn="l" defTabSz="457200" rtl="0" eaLnBrk="1" fontAlgn="base" latinLnBrk="0" hangingPunct="1">
              <a:lnSpc>
                <a:spcPct val="100000"/>
              </a:lnSpc>
              <a:spcBef>
                <a:spcPts val="300"/>
              </a:spcBef>
              <a:spcAft>
                <a:spcPts val="300"/>
              </a:spcAft>
              <a:buClrTx/>
              <a:buSzTx/>
              <a:buFont typeface="Wingdings" charset="2"/>
              <a:buChar char="§"/>
              <a:tabLst/>
              <a:defRPr/>
            </a:pPr>
            <a:r>
              <a:rPr kumimoji="0" lang="en-US" sz="2000" b="0" i="0" u="none" strike="noStrike" kern="1200" cap="none" spc="0" normalizeH="0" baseline="0" noProof="0" smtClean="0">
                <a:ln>
                  <a:noFill/>
                </a:ln>
                <a:solidFill>
                  <a:srgbClr val="46424D"/>
                </a:solidFill>
                <a:effectLst/>
                <a:uLnTx/>
                <a:uFillTx/>
                <a:latin typeface="Arial"/>
                <a:ea typeface="ＭＳ Ｐゴシック" charset="-128"/>
                <a:cs typeface="Arial"/>
              </a:rPr>
              <a:t>A release of the software is made available to users to allow them to experiment and to raise problems that they discover with the system developers.</a:t>
            </a:r>
            <a:endParaRPr kumimoji="0" lang="en-GB" sz="2000" b="0" i="0" u="none" strike="noStrike" kern="1200" cap="none" spc="0" normalizeH="0" baseline="0" noProof="0" smtClean="0">
              <a:ln>
                <a:noFill/>
              </a:ln>
              <a:solidFill>
                <a:srgbClr val="46424D"/>
              </a:solidFill>
              <a:effectLst/>
              <a:uLnTx/>
              <a:uFillTx/>
              <a:latin typeface="Arial"/>
              <a:ea typeface="ＭＳ Ｐゴシック" charset="-128"/>
              <a:cs typeface="Arial"/>
            </a:endParaRPr>
          </a:p>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r>
              <a:rPr kumimoji="0" lang="en-US" sz="2400" b="0" i="0" u="none" strike="noStrike" kern="1200" cap="none" spc="0" normalizeH="0" baseline="0" noProof="0" smtClean="0">
                <a:ln>
                  <a:noFill/>
                </a:ln>
                <a:solidFill>
                  <a:srgbClr val="46424D"/>
                </a:solidFill>
                <a:effectLst/>
                <a:uLnTx/>
                <a:uFillTx/>
                <a:latin typeface="Arial"/>
                <a:ea typeface="ＭＳ Ｐゴシック" charset="-128"/>
                <a:cs typeface="Arial"/>
              </a:rPr>
              <a:t>Acceptance testing</a:t>
            </a:r>
          </a:p>
          <a:p>
            <a:pPr marL="742950" marR="0" lvl="1" indent="-285750" algn="l" defTabSz="457200" rtl="0" eaLnBrk="1" fontAlgn="base" latinLnBrk="0" hangingPunct="1">
              <a:lnSpc>
                <a:spcPct val="100000"/>
              </a:lnSpc>
              <a:spcBef>
                <a:spcPts val="300"/>
              </a:spcBef>
              <a:spcAft>
                <a:spcPts val="300"/>
              </a:spcAft>
              <a:buClrTx/>
              <a:buSzTx/>
              <a:buFont typeface="Wingdings" charset="2"/>
              <a:buChar char="§"/>
              <a:tabLst/>
              <a:defRPr/>
            </a:pPr>
            <a:r>
              <a:rPr kumimoji="0" lang="en-US" sz="2000" b="0" i="0" u="none" strike="noStrike" kern="1200" cap="none" spc="0" normalizeH="0" baseline="0" noProof="0" smtClean="0">
                <a:ln>
                  <a:noFill/>
                </a:ln>
                <a:solidFill>
                  <a:srgbClr val="46424D"/>
                </a:solidFill>
                <a:effectLst/>
                <a:uLnTx/>
                <a:uFillTx/>
                <a:latin typeface="Arial"/>
                <a:ea typeface="ＭＳ Ｐゴシック" charset="-128"/>
                <a:cs typeface="Arial"/>
              </a:rPr>
              <a:t>Customers test a system to decide whether or not it is ready to be accepted from the system developers and deployed in the customer environment. Primarily for custom systems.</a:t>
            </a:r>
            <a:endParaRPr kumimoji="0" lang="en-GB" sz="2000" b="0" i="0" u="none" strike="noStrike" kern="1200" cap="none" spc="0" normalizeH="0" baseline="0" noProof="0" smtClean="0">
              <a:ln>
                <a:noFill/>
              </a:ln>
              <a:solidFill>
                <a:srgbClr val="46424D"/>
              </a:solidFill>
              <a:effectLst/>
              <a:uLnTx/>
              <a:uFillTx/>
              <a:latin typeface="Arial"/>
              <a:ea typeface="ＭＳ Ｐゴシック" charset="-128"/>
              <a:cs typeface="Arial"/>
            </a:endParaRPr>
          </a:p>
          <a:p>
            <a:pPr marL="342900" marR="0" lvl="0" indent="-342900" algn="l" defTabSz="457200" rtl="0" eaLnBrk="1" fontAlgn="base" latinLnBrk="0" hangingPunct="1">
              <a:lnSpc>
                <a:spcPct val="100000"/>
              </a:lnSpc>
              <a:spcBef>
                <a:spcPts val="600"/>
              </a:spcBef>
              <a:spcAft>
                <a:spcPts val="600"/>
              </a:spcAft>
              <a:buClrTx/>
              <a:buSzTx/>
              <a:buFont typeface="Wingdings" charset="2"/>
              <a:buChar char="²"/>
              <a:tabLst/>
              <a:defRPr/>
            </a:pPr>
            <a:endParaRPr kumimoji="0" lang="en-US" sz="2400" b="0" i="0" u="none" strike="noStrike" kern="1200" cap="none" spc="0" normalizeH="0" baseline="0" noProof="0" dirty="0">
              <a:ln>
                <a:noFill/>
              </a:ln>
              <a:solidFill>
                <a:srgbClr val="46424D"/>
              </a:solidFill>
              <a:effectLst/>
              <a:uLnTx/>
              <a:uFillTx/>
              <a:latin typeface="Arial"/>
              <a:ea typeface="ＭＳ Ｐゴシック" charset="-128"/>
              <a:cs typeface="Arial"/>
            </a:endParaRPr>
          </a:p>
        </p:txBody>
      </p:sp>
    </p:spTree>
    <p:extLst>
      <p:ext uri="{BB962C8B-B14F-4D97-AF65-F5344CB8AC3E}">
        <p14:creationId xmlns:p14="http://schemas.microsoft.com/office/powerpoint/2010/main" val="1652149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1300"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Alpha Testing</a:t>
            </a:r>
            <a:endParaRPr lang="en-US" dirty="0"/>
          </a:p>
        </p:txBody>
      </p:sp>
      <p:sp>
        <p:nvSpPr>
          <p:cNvPr id="5" name="Content Placeholder 2"/>
          <p:cNvSpPr txBox="1">
            <a:spLocks/>
          </p:cNvSpPr>
          <p:nvPr/>
        </p:nvSpPr>
        <p:spPr>
          <a:xfrm>
            <a:off x="1313642" y="1419896"/>
            <a:ext cx="975574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2300" dirty="0">
                <a:latin typeface="+mj-lt"/>
              </a:rPr>
              <a:t>In alpha testing, </a:t>
            </a:r>
            <a:r>
              <a:rPr lang="en-US" sz="2300" dirty="0" smtClean="0">
                <a:latin typeface="+mj-lt"/>
              </a:rPr>
              <a:t>users (internal employees) </a:t>
            </a:r>
            <a:r>
              <a:rPr lang="en-US" sz="2300" dirty="0">
                <a:latin typeface="+mj-lt"/>
              </a:rPr>
              <a:t>and developers work together to test a system as it is </a:t>
            </a:r>
            <a:r>
              <a:rPr lang="en-US" sz="2300" dirty="0" smtClean="0">
                <a:latin typeface="+mj-lt"/>
              </a:rPr>
              <a:t>being developed</a:t>
            </a:r>
            <a:r>
              <a:rPr lang="en-US" sz="2300" dirty="0">
                <a:latin typeface="+mj-lt"/>
              </a:rPr>
              <a:t>. This means that the users can identify problems and issues that are </a:t>
            </a:r>
            <a:r>
              <a:rPr lang="en-US" sz="2300" dirty="0" smtClean="0">
                <a:latin typeface="+mj-lt"/>
              </a:rPr>
              <a:t>not readily </a:t>
            </a:r>
            <a:r>
              <a:rPr lang="en-US" sz="2300" dirty="0">
                <a:latin typeface="+mj-lt"/>
              </a:rPr>
              <a:t>apparent to the development testing </a:t>
            </a:r>
            <a:r>
              <a:rPr lang="en-US" sz="2300" dirty="0" smtClean="0">
                <a:latin typeface="+mj-lt"/>
              </a:rPr>
              <a:t>team.</a:t>
            </a:r>
          </a:p>
          <a:p>
            <a:pPr lvl="0"/>
            <a:r>
              <a:rPr lang="en-US" sz="2300" dirty="0" smtClean="0">
                <a:latin typeface="+mj-lt"/>
              </a:rPr>
              <a:t>Developers </a:t>
            </a:r>
            <a:r>
              <a:rPr lang="en-US" sz="2300" dirty="0">
                <a:latin typeface="+mj-lt"/>
              </a:rPr>
              <a:t>can only really </a:t>
            </a:r>
            <a:r>
              <a:rPr lang="en-US" sz="2300" dirty="0" smtClean="0">
                <a:latin typeface="+mj-lt"/>
              </a:rPr>
              <a:t>work from </a:t>
            </a:r>
            <a:r>
              <a:rPr lang="en-US" sz="2300" dirty="0">
                <a:latin typeface="+mj-lt"/>
              </a:rPr>
              <a:t>the requirements but these often do not reflect other factors that affect the </a:t>
            </a:r>
            <a:r>
              <a:rPr lang="en-US" sz="2300" dirty="0" smtClean="0">
                <a:latin typeface="+mj-lt"/>
              </a:rPr>
              <a:t>practical use </a:t>
            </a:r>
            <a:r>
              <a:rPr lang="en-US" sz="2300" dirty="0">
                <a:latin typeface="+mj-lt"/>
              </a:rPr>
              <a:t>of the software. Users can therefore provide information about practice </a:t>
            </a:r>
            <a:r>
              <a:rPr lang="en-US" sz="2300" dirty="0" smtClean="0">
                <a:latin typeface="+mj-lt"/>
              </a:rPr>
              <a:t>that helps </a:t>
            </a:r>
            <a:r>
              <a:rPr lang="en-US" sz="2300" dirty="0">
                <a:latin typeface="+mj-lt"/>
              </a:rPr>
              <a:t>with the design of more realistic tests.</a:t>
            </a:r>
          </a:p>
          <a:p>
            <a:pPr lvl="0"/>
            <a:r>
              <a:rPr lang="en-US" sz="2300" dirty="0">
                <a:latin typeface="+mj-lt"/>
              </a:rPr>
              <a:t>Alpha testing requires lab environment or testing environment </a:t>
            </a:r>
            <a:endParaRPr lang="en-US" sz="2300" dirty="0" smtClean="0">
              <a:latin typeface="+mj-lt"/>
            </a:endParaRPr>
          </a:p>
          <a:p>
            <a:pPr lvl="0"/>
            <a:r>
              <a:rPr lang="en-US" sz="2300" dirty="0" smtClean="0">
                <a:latin typeface="+mj-lt"/>
              </a:rPr>
              <a:t> </a:t>
            </a:r>
            <a:r>
              <a:rPr lang="en-US" sz="2300" dirty="0">
                <a:latin typeface="+mj-lt"/>
              </a:rPr>
              <a:t>Users of these products may be willing to get involved </a:t>
            </a:r>
            <a:r>
              <a:rPr lang="en-US" sz="2300" dirty="0" smtClean="0">
                <a:latin typeface="+mj-lt"/>
              </a:rPr>
              <a:t>in the </a:t>
            </a:r>
            <a:r>
              <a:rPr lang="en-US" sz="2300" dirty="0">
                <a:latin typeface="+mj-lt"/>
              </a:rPr>
              <a:t>alpha testing process because this gives them early information about new </a:t>
            </a:r>
            <a:r>
              <a:rPr lang="en-US" sz="2300" dirty="0" smtClean="0">
                <a:latin typeface="+mj-lt"/>
              </a:rPr>
              <a:t>system features </a:t>
            </a:r>
            <a:r>
              <a:rPr lang="en-US" sz="2300" dirty="0">
                <a:latin typeface="+mj-lt"/>
              </a:rPr>
              <a:t>that they can exploit.</a:t>
            </a:r>
            <a:endParaRPr kumimoji="0" lang="en-US" sz="2300" b="0" i="0" u="none" strike="noStrike" kern="1200" cap="none" spc="0" normalizeH="0" baseline="0" noProof="0" dirty="0">
              <a:ln>
                <a:noFill/>
              </a:ln>
              <a:solidFill>
                <a:srgbClr val="46424D"/>
              </a:solidFill>
              <a:effectLst/>
              <a:uLnTx/>
              <a:uFillTx/>
              <a:latin typeface="+mj-lt"/>
            </a:endParaRPr>
          </a:p>
        </p:txBody>
      </p:sp>
    </p:spTree>
    <p:extLst>
      <p:ext uri="{BB962C8B-B14F-4D97-AF65-F5344CB8AC3E}">
        <p14:creationId xmlns:p14="http://schemas.microsoft.com/office/powerpoint/2010/main" val="404536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1300"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Beta Testing</a:t>
            </a:r>
            <a:endParaRPr lang="en-US" dirty="0"/>
          </a:p>
        </p:txBody>
      </p:sp>
      <p:sp>
        <p:nvSpPr>
          <p:cNvPr id="5" name="Content Placeholder 2"/>
          <p:cNvSpPr txBox="1">
            <a:spLocks/>
          </p:cNvSpPr>
          <p:nvPr/>
        </p:nvSpPr>
        <p:spPr>
          <a:xfrm>
            <a:off x="1313642" y="1342623"/>
            <a:ext cx="975574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2300" dirty="0">
                <a:latin typeface="+mj-lt"/>
              </a:rPr>
              <a:t>Beta testing takes place when an early, sometimes unfinished, release of a </a:t>
            </a:r>
            <a:r>
              <a:rPr lang="en-US" sz="2300" dirty="0" smtClean="0">
                <a:latin typeface="+mj-lt"/>
              </a:rPr>
              <a:t>software system </a:t>
            </a:r>
            <a:r>
              <a:rPr lang="en-US" sz="2300" dirty="0">
                <a:latin typeface="+mj-lt"/>
              </a:rPr>
              <a:t>is made available to customers and users for evaluation</a:t>
            </a:r>
            <a:r>
              <a:rPr lang="en-US" sz="2300" dirty="0" smtClean="0">
                <a:latin typeface="+mj-lt"/>
              </a:rPr>
              <a:t>.</a:t>
            </a:r>
          </a:p>
          <a:p>
            <a:pPr lvl="0"/>
            <a:r>
              <a:rPr lang="en-US" sz="2300" dirty="0" smtClean="0">
                <a:latin typeface="+mj-lt"/>
              </a:rPr>
              <a:t> </a:t>
            </a:r>
            <a:r>
              <a:rPr lang="en-US" sz="2300" dirty="0">
                <a:latin typeface="+mj-lt"/>
              </a:rPr>
              <a:t>Beta testers may be a selected group of customers who are early adopters of the </a:t>
            </a:r>
            <a:r>
              <a:rPr lang="en-US" sz="2300" dirty="0" smtClean="0">
                <a:latin typeface="+mj-lt"/>
              </a:rPr>
              <a:t>system. Alternatively</a:t>
            </a:r>
            <a:r>
              <a:rPr lang="en-US" sz="2300" dirty="0">
                <a:latin typeface="+mj-lt"/>
              </a:rPr>
              <a:t>, the software may be made publicly available for use by anyone who </a:t>
            </a:r>
            <a:r>
              <a:rPr lang="en-US" sz="2300" dirty="0" smtClean="0">
                <a:latin typeface="+mj-lt"/>
              </a:rPr>
              <a:t>is interested </a:t>
            </a:r>
            <a:r>
              <a:rPr lang="en-US" sz="2300" dirty="0">
                <a:latin typeface="+mj-lt"/>
              </a:rPr>
              <a:t>in it. </a:t>
            </a:r>
            <a:endParaRPr lang="en-US" sz="2300" dirty="0" smtClean="0">
              <a:latin typeface="+mj-lt"/>
            </a:endParaRPr>
          </a:p>
          <a:p>
            <a:pPr lvl="0"/>
            <a:r>
              <a:rPr lang="en-US" sz="2300" dirty="0" smtClean="0">
                <a:latin typeface="+mj-lt"/>
              </a:rPr>
              <a:t>Beta </a:t>
            </a:r>
            <a:r>
              <a:rPr lang="en-US" sz="2300" dirty="0">
                <a:latin typeface="+mj-lt"/>
              </a:rPr>
              <a:t>testing is mostly used for software products that are used </a:t>
            </a:r>
            <a:r>
              <a:rPr lang="en-US" sz="2300" dirty="0" smtClean="0">
                <a:latin typeface="+mj-lt"/>
              </a:rPr>
              <a:t>in many </a:t>
            </a:r>
            <a:r>
              <a:rPr lang="en-US" sz="2300" dirty="0">
                <a:latin typeface="+mj-lt"/>
              </a:rPr>
              <a:t>different environments (as opposed to custom systems which are </a:t>
            </a:r>
            <a:r>
              <a:rPr lang="en-US" sz="2300" dirty="0" smtClean="0">
                <a:latin typeface="+mj-lt"/>
              </a:rPr>
              <a:t>generally used </a:t>
            </a:r>
            <a:r>
              <a:rPr lang="en-US" sz="2300" dirty="0">
                <a:latin typeface="+mj-lt"/>
              </a:rPr>
              <a:t>in a defined environment). </a:t>
            </a:r>
            <a:endParaRPr lang="en-US" sz="2300" dirty="0" smtClean="0">
              <a:latin typeface="+mj-lt"/>
            </a:endParaRPr>
          </a:p>
          <a:p>
            <a:pPr lvl="0"/>
            <a:r>
              <a:rPr lang="en-US" sz="2300" dirty="0" smtClean="0">
                <a:latin typeface="+mj-lt"/>
              </a:rPr>
              <a:t>It </a:t>
            </a:r>
            <a:r>
              <a:rPr lang="en-US" sz="2300" dirty="0">
                <a:latin typeface="+mj-lt"/>
              </a:rPr>
              <a:t>is impossible for product developers to know </a:t>
            </a:r>
            <a:r>
              <a:rPr lang="en-US" sz="2300" dirty="0" smtClean="0">
                <a:latin typeface="+mj-lt"/>
              </a:rPr>
              <a:t>and replicate </a:t>
            </a:r>
            <a:r>
              <a:rPr lang="en-US" sz="2300" dirty="0">
                <a:latin typeface="+mj-lt"/>
              </a:rPr>
              <a:t>all the environments in which the software will be used. </a:t>
            </a:r>
            <a:endParaRPr lang="en-US" sz="2300" dirty="0" smtClean="0">
              <a:latin typeface="+mj-lt"/>
            </a:endParaRPr>
          </a:p>
          <a:p>
            <a:pPr lvl="0"/>
            <a:r>
              <a:rPr lang="en-US" sz="2300" dirty="0" smtClean="0">
                <a:latin typeface="+mj-lt"/>
              </a:rPr>
              <a:t>Beta </a:t>
            </a:r>
            <a:r>
              <a:rPr lang="en-US" sz="2300" dirty="0">
                <a:latin typeface="+mj-lt"/>
              </a:rPr>
              <a:t>testing </a:t>
            </a:r>
            <a:r>
              <a:rPr lang="en-US" sz="2300" dirty="0" smtClean="0">
                <a:latin typeface="+mj-lt"/>
              </a:rPr>
              <a:t>is therefore </a:t>
            </a:r>
            <a:r>
              <a:rPr lang="en-US" sz="2300" dirty="0">
                <a:latin typeface="+mj-lt"/>
              </a:rPr>
              <a:t>essential to discover interaction problems between the software and </a:t>
            </a:r>
            <a:r>
              <a:rPr lang="en-US" sz="2300" dirty="0" smtClean="0">
                <a:latin typeface="+mj-lt"/>
              </a:rPr>
              <a:t>features of </a:t>
            </a:r>
            <a:r>
              <a:rPr lang="en-US" sz="2300" dirty="0">
                <a:latin typeface="+mj-lt"/>
              </a:rPr>
              <a:t>the environment where it is </a:t>
            </a:r>
            <a:r>
              <a:rPr lang="en-US" sz="2300" dirty="0" smtClean="0">
                <a:latin typeface="+mj-lt"/>
              </a:rPr>
              <a:t>used.</a:t>
            </a:r>
            <a:endParaRPr kumimoji="0" lang="en-US" sz="2300" b="0" i="0" u="none" strike="noStrike" kern="1200" cap="none" spc="0" normalizeH="0" baseline="0" noProof="0" dirty="0">
              <a:ln>
                <a:noFill/>
              </a:ln>
              <a:solidFill>
                <a:srgbClr val="46424D"/>
              </a:solidFill>
              <a:effectLst/>
              <a:uLnTx/>
              <a:uFillTx/>
              <a:latin typeface="+mj-lt"/>
            </a:endParaRPr>
          </a:p>
        </p:txBody>
      </p:sp>
    </p:spTree>
    <p:extLst>
      <p:ext uri="{BB962C8B-B14F-4D97-AF65-F5344CB8AC3E}">
        <p14:creationId xmlns:p14="http://schemas.microsoft.com/office/powerpoint/2010/main" val="1644123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1300"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Acceptance Testing</a:t>
            </a:r>
            <a:endParaRPr lang="en-US" dirty="0"/>
          </a:p>
        </p:txBody>
      </p:sp>
      <p:sp>
        <p:nvSpPr>
          <p:cNvPr id="5" name="Content Placeholder 2"/>
          <p:cNvSpPr txBox="1">
            <a:spLocks/>
          </p:cNvSpPr>
          <p:nvPr/>
        </p:nvSpPr>
        <p:spPr>
          <a:xfrm>
            <a:off x="965913" y="1342623"/>
            <a:ext cx="10097040"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2300" dirty="0">
                <a:latin typeface="+mj-lt"/>
              </a:rPr>
              <a:t>Acceptance testing is an inherent part of custom systems development. It </a:t>
            </a:r>
            <a:r>
              <a:rPr lang="en-US" sz="2300" dirty="0" smtClean="0">
                <a:latin typeface="+mj-lt"/>
              </a:rPr>
              <a:t>takes place </a:t>
            </a:r>
            <a:r>
              <a:rPr lang="en-US" sz="2300" dirty="0">
                <a:latin typeface="+mj-lt"/>
              </a:rPr>
              <a:t>after release testing</a:t>
            </a:r>
            <a:r>
              <a:rPr lang="en-US" sz="2300" dirty="0" smtClean="0">
                <a:latin typeface="+mj-lt"/>
              </a:rPr>
              <a:t>.</a:t>
            </a:r>
          </a:p>
          <a:p>
            <a:pPr lvl="0"/>
            <a:r>
              <a:rPr lang="en-US" sz="2300" dirty="0" smtClean="0">
                <a:latin typeface="+mj-lt"/>
              </a:rPr>
              <a:t>It </a:t>
            </a:r>
            <a:r>
              <a:rPr lang="en-US" sz="2300" dirty="0">
                <a:latin typeface="+mj-lt"/>
              </a:rPr>
              <a:t>involves a customer formally testing a system to </a:t>
            </a:r>
            <a:r>
              <a:rPr lang="en-US" sz="2300" dirty="0" smtClean="0">
                <a:latin typeface="+mj-lt"/>
              </a:rPr>
              <a:t>decide whether </a:t>
            </a:r>
            <a:r>
              <a:rPr lang="en-US" sz="2300" dirty="0">
                <a:latin typeface="+mj-lt"/>
              </a:rPr>
              <a:t>or not it should be accepted from the system developer. </a:t>
            </a:r>
            <a:endParaRPr lang="en-US" sz="2300" dirty="0" smtClean="0">
              <a:latin typeface="+mj-lt"/>
            </a:endParaRPr>
          </a:p>
          <a:p>
            <a:pPr lvl="0"/>
            <a:r>
              <a:rPr lang="en-US" sz="2300" dirty="0">
                <a:latin typeface="+mj-lt"/>
              </a:rPr>
              <a:t>The customer generally reserves the right to refuse to </a:t>
            </a:r>
            <a:r>
              <a:rPr lang="en-US" sz="2300" dirty="0" smtClean="0">
                <a:latin typeface="+mj-lt"/>
              </a:rPr>
              <a:t>take delivery </a:t>
            </a:r>
            <a:r>
              <a:rPr lang="en-US" sz="2300" dirty="0">
                <a:latin typeface="+mj-lt"/>
              </a:rPr>
              <a:t>of the product if the acceptance test cases do not pass</a:t>
            </a:r>
            <a:r>
              <a:rPr lang="en-US" sz="2300" dirty="0" smtClean="0">
                <a:latin typeface="+mj-lt"/>
              </a:rPr>
              <a:t>.</a:t>
            </a:r>
          </a:p>
          <a:p>
            <a:pPr lvl="0"/>
            <a:r>
              <a:rPr lang="en-US" sz="2300" dirty="0" smtClean="0">
                <a:latin typeface="+mj-lt"/>
              </a:rPr>
              <a:t> </a:t>
            </a:r>
            <a:r>
              <a:rPr lang="en-US" sz="2300" dirty="0">
                <a:latin typeface="+mj-lt"/>
              </a:rPr>
              <a:t>There are </a:t>
            </a:r>
            <a:r>
              <a:rPr lang="en-US" sz="2300" dirty="0" smtClean="0">
                <a:latin typeface="+mj-lt"/>
              </a:rPr>
              <a:t>two categories </a:t>
            </a:r>
            <a:r>
              <a:rPr lang="en-US" sz="2300" dirty="0">
                <a:latin typeface="+mj-lt"/>
              </a:rPr>
              <a:t>of acceptance testing:</a:t>
            </a:r>
          </a:p>
          <a:p>
            <a:pPr lvl="1"/>
            <a:r>
              <a:rPr lang="en-US" sz="2400" dirty="0" smtClean="0">
                <a:latin typeface="+mj-lt"/>
              </a:rPr>
              <a:t>User </a:t>
            </a:r>
            <a:r>
              <a:rPr lang="en-US" sz="2400" dirty="0">
                <a:latin typeface="+mj-lt"/>
              </a:rPr>
              <a:t>acceptance </a:t>
            </a:r>
            <a:r>
              <a:rPr lang="en-US" sz="2400" dirty="0" smtClean="0">
                <a:latin typeface="+mj-lt"/>
              </a:rPr>
              <a:t>testing.</a:t>
            </a:r>
          </a:p>
          <a:p>
            <a:pPr lvl="1"/>
            <a:r>
              <a:rPr lang="en-US" sz="2400" dirty="0" smtClean="0">
                <a:latin typeface="+mj-lt"/>
              </a:rPr>
              <a:t>Business </a:t>
            </a:r>
            <a:r>
              <a:rPr lang="en-US" sz="2400" dirty="0">
                <a:latin typeface="+mj-lt"/>
              </a:rPr>
              <a:t>acceptance testing.</a:t>
            </a:r>
            <a:endParaRPr lang="en-US" sz="2400" dirty="0" smtClean="0">
              <a:latin typeface="+mj-lt"/>
            </a:endParaRPr>
          </a:p>
          <a:p>
            <a:pPr lvl="0"/>
            <a:endParaRPr kumimoji="0" lang="en-US" sz="2300" b="0" i="0" u="none" strike="noStrike" kern="1200" cap="none" spc="0" normalizeH="0" baseline="0" noProof="0" dirty="0">
              <a:ln>
                <a:noFill/>
              </a:ln>
              <a:solidFill>
                <a:srgbClr val="46424D"/>
              </a:solidFill>
              <a:effectLst/>
              <a:uLnTx/>
              <a:uFillTx/>
              <a:latin typeface="+mj-lt"/>
            </a:endParaRPr>
          </a:p>
        </p:txBody>
      </p:sp>
    </p:spTree>
    <p:extLst>
      <p:ext uri="{BB962C8B-B14F-4D97-AF65-F5344CB8AC3E}">
        <p14:creationId xmlns:p14="http://schemas.microsoft.com/office/powerpoint/2010/main" val="3131707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1300"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Acceptance </a:t>
            </a:r>
            <a:r>
              <a:rPr lang="en-US" dirty="0" smtClean="0"/>
              <a:t>Testing Types</a:t>
            </a:r>
            <a:endParaRPr lang="en-US" dirty="0"/>
          </a:p>
        </p:txBody>
      </p:sp>
      <p:sp>
        <p:nvSpPr>
          <p:cNvPr id="5" name="Content Placeholder 2"/>
          <p:cNvSpPr txBox="1">
            <a:spLocks/>
          </p:cNvSpPr>
          <p:nvPr/>
        </p:nvSpPr>
        <p:spPr>
          <a:xfrm>
            <a:off x="965913" y="1342623"/>
            <a:ext cx="10097040"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sz="2300" dirty="0">
                <a:latin typeface="+mj-lt"/>
              </a:rPr>
              <a:t>There are </a:t>
            </a:r>
            <a:r>
              <a:rPr lang="en-US" sz="2300" dirty="0" smtClean="0">
                <a:latin typeface="+mj-lt"/>
              </a:rPr>
              <a:t>two categories </a:t>
            </a:r>
            <a:r>
              <a:rPr lang="en-US" sz="2300" dirty="0">
                <a:latin typeface="+mj-lt"/>
              </a:rPr>
              <a:t>of acceptance testing:</a:t>
            </a:r>
          </a:p>
          <a:p>
            <a:pPr marL="0" lvl="0" indent="0">
              <a:buNone/>
            </a:pPr>
            <a:r>
              <a:rPr lang="en-US" sz="2300" dirty="0" smtClean="0">
                <a:latin typeface="+mj-lt"/>
              </a:rPr>
              <a:t>	• </a:t>
            </a:r>
            <a:r>
              <a:rPr lang="en-US" sz="2300" dirty="0">
                <a:latin typeface="+mj-lt"/>
              </a:rPr>
              <a:t>User acceptance </a:t>
            </a:r>
            <a:r>
              <a:rPr lang="en-US" sz="2300" dirty="0" smtClean="0">
                <a:latin typeface="+mj-lt"/>
              </a:rPr>
              <a:t>testing</a:t>
            </a:r>
          </a:p>
          <a:p>
            <a:pPr lvl="2">
              <a:buFont typeface="Wingdings" panose="05000000000000000000" pitchFamily="2" charset="2"/>
              <a:buChar char="Ø"/>
            </a:pPr>
            <a:r>
              <a:rPr lang="en-US" sz="2000" dirty="0">
                <a:latin typeface="+mj-lt"/>
              </a:rPr>
              <a:t>UAT (User Acceptance Testing) is primarily focused on stakeholder or user or user group/s requirements in dealing with a solution. It could be in the form of additional functionality or special needs that may or may not have an impact in other </a:t>
            </a:r>
            <a:r>
              <a:rPr lang="en-US" sz="2000" dirty="0" smtClean="0">
                <a:latin typeface="+mj-lt"/>
              </a:rPr>
              <a:t>areas. This </a:t>
            </a:r>
            <a:r>
              <a:rPr lang="en-US" sz="2000" dirty="0">
                <a:latin typeface="+mj-lt"/>
              </a:rPr>
              <a:t>is derived from stakeholder requirements and enumerated in detail. </a:t>
            </a:r>
            <a:r>
              <a:rPr lang="en-US" sz="2000" dirty="0" smtClean="0">
                <a:latin typeface="+mj-lt"/>
              </a:rPr>
              <a:t>	</a:t>
            </a:r>
            <a:r>
              <a:rPr lang="en-US" sz="1700" dirty="0" smtClean="0">
                <a:latin typeface="+mj-lt"/>
              </a:rPr>
              <a:t>	</a:t>
            </a:r>
          </a:p>
          <a:p>
            <a:pPr marL="0" lvl="0" indent="0">
              <a:buNone/>
            </a:pPr>
            <a:r>
              <a:rPr lang="en-US" sz="2300" dirty="0" smtClean="0">
                <a:latin typeface="+mj-lt"/>
              </a:rPr>
              <a:t>	• Business acceptance testing</a:t>
            </a:r>
          </a:p>
          <a:p>
            <a:pPr lvl="2">
              <a:buFont typeface="Wingdings" panose="05000000000000000000" pitchFamily="2" charset="2"/>
              <a:buChar char="Ø"/>
            </a:pPr>
            <a:r>
              <a:rPr lang="en-US" sz="2000" dirty="0">
                <a:latin typeface="+mj-lt"/>
              </a:rPr>
              <a:t>BAT (Business Acceptance Testing) is primarily focused on assessing the business requirement of an organization and deals with strategy. It is based on approach, dynamics, culture, information technology, statutory requirements, operational framework and customers. BAT is derived from business strategy or business requirements.</a:t>
            </a:r>
            <a:endParaRPr kumimoji="0" lang="en-US" sz="2000" b="0" i="0" u="none" strike="noStrike" kern="1200" cap="none" spc="0" normalizeH="0" baseline="0" noProof="0" dirty="0">
              <a:ln>
                <a:noFill/>
              </a:ln>
              <a:solidFill>
                <a:srgbClr val="46424D"/>
              </a:solidFill>
              <a:effectLst/>
              <a:uLnTx/>
              <a:uFillTx/>
              <a:latin typeface="+mj-lt"/>
            </a:endParaRPr>
          </a:p>
        </p:txBody>
      </p:sp>
    </p:spTree>
    <p:extLst>
      <p:ext uri="{BB962C8B-B14F-4D97-AF65-F5344CB8AC3E}">
        <p14:creationId xmlns:p14="http://schemas.microsoft.com/office/powerpoint/2010/main" val="858142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3051" y="2550018"/>
            <a:ext cx="7547022" cy="4739759"/>
          </a:xfrm>
          <a:prstGeom prst="rect">
            <a:avLst/>
          </a:prstGeom>
          <a:noFill/>
        </p:spPr>
        <p:txBody>
          <a:bodyPr wrap="square" rtlCol="0">
            <a:spAutoFit/>
          </a:bodyPr>
          <a:lstStyle/>
          <a:p>
            <a:endParaRPr lang="en-US" sz="2000" dirty="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en-US" sz="6000" b="1" dirty="0" smtClean="0">
                <a:solidFill>
                  <a:prstClr val="black"/>
                </a:solidFill>
                <a:latin typeface="+mj-lt"/>
                <a:ea typeface="Tahoma" panose="020B0604030504040204" pitchFamily="34" charset="0"/>
                <a:cs typeface="Tahoma" panose="020B0604030504040204" pitchFamily="34" charset="0"/>
              </a:rPr>
              <a:t>THANK YOU</a:t>
            </a:r>
          </a:p>
          <a:p>
            <a:pPr marL="457200" indent="-457200">
              <a:buFont typeface="Wingdings" panose="05000000000000000000" pitchFamily="2" charset="2"/>
              <a:buChar char="q"/>
            </a:pPr>
            <a:endParaRPr lang="en-US" sz="2800" b="1"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0" fontAlgn="base">
              <a:spcBef>
                <a:spcPts val="600"/>
              </a:spcBef>
              <a:spcAft>
                <a:spcPts val="600"/>
              </a:spcAft>
            </a:pPr>
            <a:endParaRPr lang="en-GB" sz="2200" dirty="0" smtClean="0">
              <a:solidFill>
                <a:srgbClr val="46424D"/>
              </a:solidFill>
              <a:latin typeface="Tahoma" panose="020B0604030504040204" pitchFamily="34" charset="0"/>
              <a:ea typeface="Tahoma" panose="020B0604030504040204" pitchFamily="34" charset="0"/>
              <a:cs typeface="Tahoma" panose="020B0604030504040204" pitchFamily="34" charset="0"/>
            </a:endParaRPr>
          </a:p>
          <a:p>
            <a:pPr fontAlgn="base">
              <a:spcBef>
                <a:spcPts val="600"/>
              </a:spcBef>
              <a:spcAft>
                <a:spcPts val="600"/>
              </a:spcAft>
            </a:pPr>
            <a:endParaRPr lang="en-GB" sz="2200" dirty="0" smtClean="0">
              <a:solidFill>
                <a:srgbClr val="46424D"/>
              </a:solidFill>
              <a:latin typeface="Tahoma" panose="020B0604030504040204" pitchFamily="34" charset="0"/>
              <a:ea typeface="Tahoma" panose="020B0604030504040204" pitchFamily="34" charset="0"/>
              <a:cs typeface="Tahoma" panose="020B0604030504040204" pitchFamily="34" charset="0"/>
            </a:endParaRPr>
          </a:p>
          <a:p>
            <a:pPr marL="342900" lvl="0" indent="-342900" fontAlgn="base">
              <a:spcBef>
                <a:spcPts val="600"/>
              </a:spcBef>
              <a:spcAft>
                <a:spcPts val="600"/>
              </a:spcAft>
              <a:buFont typeface="Wingdings" panose="05000000000000000000" pitchFamily="2" charset="2"/>
              <a:buChar char="§"/>
            </a:pPr>
            <a:endParaRPr lang="en-GB" sz="2200" b="1" dirty="0">
              <a:solidFill>
                <a:srgbClr val="46424D"/>
              </a:solidFill>
              <a:latin typeface="Tahoma" panose="020B0604030504040204" pitchFamily="34" charset="0"/>
              <a:ea typeface="Tahoma" panose="020B0604030504040204" pitchFamily="34" charset="0"/>
              <a:cs typeface="Tahoma" panose="020B0604030504040204" pitchFamily="34" charset="0"/>
            </a:endParaRPr>
          </a:p>
          <a:p>
            <a:pPr lvl="0" fontAlgn="base">
              <a:spcBef>
                <a:spcPts val="600"/>
              </a:spcBef>
              <a:spcAft>
                <a:spcPts val="600"/>
              </a:spcAft>
            </a:pPr>
            <a:endParaRPr lang="en-US" sz="28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05460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56439" y="623831"/>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Release Testing</a:t>
            </a:r>
            <a:endParaRPr lang="en-US" b="1" dirty="0"/>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pPr/>
              <a:t>2</a:t>
            </a:fld>
            <a:endParaRPr lang="en-US"/>
          </a:p>
        </p:txBody>
      </p:sp>
      <p:sp>
        <p:nvSpPr>
          <p:cNvPr id="6" name="Content Placeholder 2"/>
          <p:cNvSpPr txBox="1">
            <a:spLocks/>
          </p:cNvSpPr>
          <p:nvPr/>
        </p:nvSpPr>
        <p:spPr>
          <a:xfrm>
            <a:off x="1416670" y="1510048"/>
            <a:ext cx="9297192"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300" dirty="0" smtClean="0"/>
              <a:t>Release testing is the process of testing a particular release of a system that is intended for use outside of the development team.</a:t>
            </a:r>
            <a:r>
              <a:rPr lang="en-GB" sz="2300" dirty="0" smtClean="0"/>
              <a:t> </a:t>
            </a:r>
          </a:p>
          <a:p>
            <a:r>
              <a:rPr lang="en-US" sz="2300" dirty="0" smtClean="0"/>
              <a:t>The primary goal of the release testing process is to convince the supplier of the system that it is good enough for use</a:t>
            </a:r>
            <a:r>
              <a:rPr lang="en-GB" sz="2300" dirty="0" smtClean="0"/>
              <a:t>.</a:t>
            </a:r>
          </a:p>
          <a:p>
            <a:pPr lvl="1"/>
            <a:r>
              <a:rPr lang="en-US" sz="2300" dirty="0" smtClean="0"/>
              <a:t>Release testing, therefore, has to show that the system delivers its specified functionality, performance and dependability, and that it does not fail during normal use.</a:t>
            </a:r>
            <a:r>
              <a:rPr lang="en-GB" sz="2300" dirty="0" smtClean="0"/>
              <a:t> </a:t>
            </a:r>
          </a:p>
          <a:p>
            <a:r>
              <a:rPr lang="en-US" sz="2300" dirty="0" smtClean="0"/>
              <a:t>Release testing is usually a black-box testing process where tests are only derived from the system specification. </a:t>
            </a:r>
            <a:endParaRPr lang="en-GB" sz="2300" dirty="0" smtClean="0"/>
          </a:p>
          <a:p>
            <a:endParaRPr lang="en-US" sz="2300" dirty="0"/>
          </a:p>
        </p:txBody>
      </p:sp>
    </p:spTree>
    <p:extLst>
      <p:ext uri="{BB962C8B-B14F-4D97-AF65-F5344CB8AC3E}">
        <p14:creationId xmlns:p14="http://schemas.microsoft.com/office/powerpoint/2010/main" val="2936356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18574" y="712520"/>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Release Testing and System Testing</a:t>
            </a:r>
            <a:endParaRPr lang="en-US" dirty="0"/>
          </a:p>
        </p:txBody>
      </p:sp>
      <p:sp>
        <p:nvSpPr>
          <p:cNvPr id="11" name="Content Placeholder 2"/>
          <p:cNvSpPr txBox="1">
            <a:spLocks/>
          </p:cNvSpPr>
          <p:nvPr/>
        </p:nvSpPr>
        <p:spPr>
          <a:xfrm>
            <a:off x="1585733" y="1677473"/>
            <a:ext cx="9366114"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300" dirty="0" smtClean="0"/>
              <a:t>Release testing is a form of system testing.</a:t>
            </a:r>
          </a:p>
          <a:p>
            <a:r>
              <a:rPr lang="en-US" sz="2300" dirty="0" smtClean="0"/>
              <a:t>Important differences:</a:t>
            </a:r>
          </a:p>
          <a:p>
            <a:pPr lvl="1"/>
            <a:r>
              <a:rPr lang="en-US" sz="2300" dirty="0" smtClean="0"/>
              <a:t>A separate team that has not been involved in the system development, should be responsible for release testing.</a:t>
            </a:r>
            <a:endParaRPr lang="en-GB" sz="2300" dirty="0" smtClean="0"/>
          </a:p>
          <a:p>
            <a:pPr lvl="1"/>
            <a:r>
              <a:rPr lang="en-US" sz="2300" dirty="0" smtClean="0"/>
              <a:t>System testing by the development team should focus on discovering bugs in the system </a:t>
            </a:r>
            <a:r>
              <a:rPr lang="en-US" sz="2300" dirty="0" smtClean="0">
                <a:solidFill>
                  <a:srgbClr val="FF0000"/>
                </a:solidFill>
              </a:rPr>
              <a:t>(defect testing). </a:t>
            </a:r>
            <a:r>
              <a:rPr lang="en-US" sz="2300" dirty="0" smtClean="0"/>
              <a:t>The objective of release testing is to check that the system meets its requirements and is good enough for external use </a:t>
            </a:r>
            <a:r>
              <a:rPr lang="en-US" sz="2300" dirty="0" smtClean="0">
                <a:solidFill>
                  <a:srgbClr val="FF0000"/>
                </a:solidFill>
              </a:rPr>
              <a:t>(validation testing)</a:t>
            </a:r>
            <a:r>
              <a:rPr lang="en-US" sz="2300" dirty="0" smtClean="0"/>
              <a:t>.</a:t>
            </a:r>
            <a:endParaRPr lang="en-GB" sz="2300" dirty="0" smtClean="0"/>
          </a:p>
          <a:p>
            <a:endParaRPr lang="en-US" sz="2300" dirty="0"/>
          </a:p>
        </p:txBody>
      </p:sp>
    </p:spTree>
    <p:extLst>
      <p:ext uri="{BB962C8B-B14F-4D97-AF65-F5344CB8AC3E}">
        <p14:creationId xmlns:p14="http://schemas.microsoft.com/office/powerpoint/2010/main" val="224476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18574" y="712520"/>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Release Testing </a:t>
            </a:r>
            <a:r>
              <a:rPr lang="en-US" dirty="0"/>
              <a:t>T</a:t>
            </a:r>
            <a:r>
              <a:rPr lang="en-US" dirty="0" smtClean="0"/>
              <a:t>ypes</a:t>
            </a:r>
            <a:endParaRPr lang="en-US" dirty="0"/>
          </a:p>
        </p:txBody>
      </p:sp>
      <p:sp>
        <p:nvSpPr>
          <p:cNvPr id="11" name="Content Placeholder 2"/>
          <p:cNvSpPr txBox="1">
            <a:spLocks/>
          </p:cNvSpPr>
          <p:nvPr/>
        </p:nvSpPr>
        <p:spPr>
          <a:xfrm>
            <a:off x="4221865" y="1947929"/>
            <a:ext cx="4093850"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smtClean="0"/>
              <a:t>Requirements based testing</a:t>
            </a:r>
          </a:p>
          <a:p>
            <a:endParaRPr lang="en-US" dirty="0"/>
          </a:p>
          <a:p>
            <a:r>
              <a:rPr lang="en-US" dirty="0" smtClean="0"/>
              <a:t>Scenario testing</a:t>
            </a:r>
          </a:p>
          <a:p>
            <a:endParaRPr lang="en-US" dirty="0"/>
          </a:p>
          <a:p>
            <a:r>
              <a:rPr lang="en-US" dirty="0" smtClean="0"/>
              <a:t>Performance testing</a:t>
            </a:r>
          </a:p>
          <a:p>
            <a:endParaRPr lang="en-US" dirty="0"/>
          </a:p>
          <a:p>
            <a:r>
              <a:rPr lang="en-US" dirty="0" smtClean="0"/>
              <a:t>Stress testing</a:t>
            </a:r>
            <a:endParaRPr lang="en-US" dirty="0"/>
          </a:p>
        </p:txBody>
      </p:sp>
    </p:spTree>
    <p:extLst>
      <p:ext uri="{BB962C8B-B14F-4D97-AF65-F5344CB8AC3E}">
        <p14:creationId xmlns:p14="http://schemas.microsoft.com/office/powerpoint/2010/main" val="2955628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18574"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Requirements </a:t>
            </a:r>
            <a:r>
              <a:rPr lang="en-US" dirty="0"/>
              <a:t>B</a:t>
            </a:r>
            <a:r>
              <a:rPr lang="en-US" dirty="0" smtClean="0"/>
              <a:t>ased </a:t>
            </a:r>
            <a:r>
              <a:rPr lang="en-US" dirty="0"/>
              <a:t>T</a:t>
            </a:r>
            <a:r>
              <a:rPr lang="en-US" dirty="0" smtClean="0"/>
              <a:t>esting</a:t>
            </a:r>
            <a:endParaRPr lang="en-US" dirty="0"/>
          </a:p>
        </p:txBody>
      </p:sp>
      <p:sp>
        <p:nvSpPr>
          <p:cNvPr id="11" name="Content Placeholder 2"/>
          <p:cNvSpPr txBox="1">
            <a:spLocks/>
          </p:cNvSpPr>
          <p:nvPr/>
        </p:nvSpPr>
        <p:spPr>
          <a:xfrm>
            <a:off x="1143814" y="1407015"/>
            <a:ext cx="10035048"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300" dirty="0"/>
              <a:t>Requirements-based testing involves examining each requirement and developing a test or tests for it</a:t>
            </a:r>
            <a:r>
              <a:rPr lang="en-US" sz="2300" dirty="0" smtClean="0"/>
              <a:t>.</a:t>
            </a:r>
          </a:p>
          <a:p>
            <a:r>
              <a:rPr lang="en-US" sz="2300" dirty="0" smtClean="0"/>
              <a:t>A </a:t>
            </a:r>
            <a:r>
              <a:rPr lang="en-US" sz="2300" dirty="0"/>
              <a:t>general principle of good requirements engineering practice is that </a:t>
            </a:r>
            <a:r>
              <a:rPr lang="en-US" sz="2300" dirty="0" smtClean="0"/>
              <a:t>requirements should </a:t>
            </a:r>
            <a:r>
              <a:rPr lang="en-US" sz="2300" dirty="0"/>
              <a:t>be testable; that is, the requirement should be written so that a test can </a:t>
            </a:r>
            <a:r>
              <a:rPr lang="en-US" sz="2300" dirty="0" smtClean="0"/>
              <a:t>be designed </a:t>
            </a:r>
            <a:r>
              <a:rPr lang="en-US" sz="2300" dirty="0"/>
              <a:t>for that requirement. </a:t>
            </a:r>
            <a:endParaRPr lang="en-US" sz="2300" dirty="0" smtClean="0"/>
          </a:p>
          <a:p>
            <a:r>
              <a:rPr lang="en-US" sz="2300" dirty="0" smtClean="0"/>
              <a:t>A </a:t>
            </a:r>
            <a:r>
              <a:rPr lang="en-US" sz="2300" dirty="0"/>
              <a:t>tester can then check that the requirement has </a:t>
            </a:r>
            <a:r>
              <a:rPr lang="en-US" sz="2300" dirty="0" smtClean="0"/>
              <a:t>been satisfied</a:t>
            </a:r>
            <a:r>
              <a:rPr lang="en-US" sz="2300" dirty="0"/>
              <a:t>. Requirements-based testing, therefore, is a systematic approach </a:t>
            </a:r>
            <a:r>
              <a:rPr lang="en-US" sz="2300" dirty="0" smtClean="0"/>
              <a:t>to test case design </a:t>
            </a:r>
            <a:r>
              <a:rPr lang="en-US" sz="2300" dirty="0"/>
              <a:t>where you consider each requirement and derive a set of tests for it.</a:t>
            </a:r>
          </a:p>
          <a:p>
            <a:r>
              <a:rPr lang="en-US" sz="2300" dirty="0"/>
              <a:t>Requirements-based testing is validation rather than defect testing—you are </a:t>
            </a:r>
            <a:r>
              <a:rPr lang="en-US" sz="2300" dirty="0" smtClean="0"/>
              <a:t>trying to </a:t>
            </a:r>
            <a:r>
              <a:rPr lang="en-US" sz="2300" dirty="0"/>
              <a:t>demonstrate that the system has properly implemented its requirements</a:t>
            </a:r>
            <a:r>
              <a:rPr lang="en-US" sz="2300" dirty="0" smtClean="0"/>
              <a:t>.</a:t>
            </a:r>
          </a:p>
          <a:p>
            <a:r>
              <a:rPr lang="en-US" sz="2300" dirty="0"/>
              <a:t>You should also maintain traceability records of your </a:t>
            </a:r>
            <a:r>
              <a:rPr lang="en-US" sz="2300" dirty="0" smtClean="0"/>
              <a:t>requirements based testing</a:t>
            </a:r>
            <a:r>
              <a:rPr lang="en-US" sz="2300" dirty="0"/>
              <a:t>, which link the tests to the specific requirements that are being tested.</a:t>
            </a:r>
          </a:p>
        </p:txBody>
      </p:sp>
    </p:spTree>
    <p:extLst>
      <p:ext uri="{BB962C8B-B14F-4D97-AF65-F5344CB8AC3E}">
        <p14:creationId xmlns:p14="http://schemas.microsoft.com/office/powerpoint/2010/main" val="3208428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05695" y="85418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Requirements </a:t>
            </a:r>
            <a:r>
              <a:rPr lang="en-US" dirty="0"/>
              <a:t>B</a:t>
            </a:r>
            <a:r>
              <a:rPr lang="en-US" dirty="0" smtClean="0"/>
              <a:t>ased </a:t>
            </a:r>
            <a:r>
              <a:rPr lang="en-US" dirty="0"/>
              <a:t>T</a:t>
            </a:r>
            <a:r>
              <a:rPr lang="en-US" dirty="0" smtClean="0"/>
              <a:t>esting</a:t>
            </a:r>
            <a:endParaRPr lang="en-US" dirty="0"/>
          </a:p>
        </p:txBody>
      </p:sp>
      <p:sp>
        <p:nvSpPr>
          <p:cNvPr id="4" name="Content Placeholder 2"/>
          <p:cNvSpPr txBox="1">
            <a:spLocks/>
          </p:cNvSpPr>
          <p:nvPr/>
        </p:nvSpPr>
        <p:spPr>
          <a:xfrm>
            <a:off x="1332962" y="1765368"/>
            <a:ext cx="9562563"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err="1" smtClean="0"/>
              <a:t>Mentcare</a:t>
            </a:r>
            <a:r>
              <a:rPr lang="en-US" dirty="0" smtClean="0"/>
              <a:t> system requirements:</a:t>
            </a:r>
          </a:p>
          <a:p>
            <a:pPr lvl="1"/>
            <a:r>
              <a:rPr lang="en-US" sz="2400" dirty="0" smtClean="0"/>
              <a:t>If a patient is known to be allergic to any particular medication, then prescription of that medication shall result in a warning message being issued to the system user.</a:t>
            </a:r>
            <a:endParaRPr lang="en-GB" sz="2400" dirty="0" smtClean="0"/>
          </a:p>
          <a:p>
            <a:pPr lvl="1"/>
            <a:r>
              <a:rPr lang="en-US" sz="2400" dirty="0" smtClean="0"/>
              <a:t>If a prescriber chooses to ignore an allergy warning, they shall provide a reason why this has been ignored.</a:t>
            </a:r>
            <a:endParaRPr lang="en-GB" sz="2400" dirty="0" smtClean="0"/>
          </a:p>
          <a:p>
            <a:pPr lvl="1"/>
            <a:endParaRPr lang="en-US" sz="2400" dirty="0"/>
          </a:p>
        </p:txBody>
      </p:sp>
    </p:spTree>
    <p:extLst>
      <p:ext uri="{BB962C8B-B14F-4D97-AF65-F5344CB8AC3E}">
        <p14:creationId xmlns:p14="http://schemas.microsoft.com/office/powerpoint/2010/main" val="548819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1300"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Requirements Tests</a:t>
            </a:r>
            <a:endParaRPr lang="en-US" dirty="0"/>
          </a:p>
        </p:txBody>
      </p:sp>
      <p:sp>
        <p:nvSpPr>
          <p:cNvPr id="5" name="Content Placeholder 2"/>
          <p:cNvSpPr txBox="1">
            <a:spLocks/>
          </p:cNvSpPr>
          <p:nvPr/>
        </p:nvSpPr>
        <p:spPr>
          <a:xfrm>
            <a:off x="1191296" y="1535805"/>
            <a:ext cx="99875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200" dirty="0" smtClean="0"/>
              <a:t>Set up a patient record with no known allergies. Prescribe medication for allergies that are known to exist. Check that a warning message is not issued by the system.</a:t>
            </a:r>
            <a:endParaRPr lang="en-GB" sz="2200" dirty="0" smtClean="0"/>
          </a:p>
          <a:p>
            <a:r>
              <a:rPr lang="en-US" sz="2200" dirty="0" smtClean="0"/>
              <a:t>Set up a patient record with a known allergy. Prescribe the medication to that the patient is allergic to, and check that the warning is issued by the system.</a:t>
            </a:r>
            <a:endParaRPr lang="en-GB" sz="2200" dirty="0" smtClean="0"/>
          </a:p>
          <a:p>
            <a:r>
              <a:rPr lang="en-US" sz="2200" dirty="0" smtClean="0"/>
              <a:t>Set up a patient record in which allergies to two or more drugs are recorded. Prescribe both of these drugs separately and check that the correct warning for each drug is issued.</a:t>
            </a:r>
            <a:endParaRPr lang="en-GB" sz="2200" dirty="0" smtClean="0"/>
          </a:p>
          <a:p>
            <a:r>
              <a:rPr lang="en-US" sz="2200" dirty="0" smtClean="0"/>
              <a:t>Prescribe two drugs that the patient is allergic to. Check that two warnings are correctly issued.</a:t>
            </a:r>
            <a:endParaRPr lang="en-GB" sz="2200" dirty="0" smtClean="0"/>
          </a:p>
          <a:p>
            <a:r>
              <a:rPr lang="en-US" sz="2200" dirty="0" smtClean="0"/>
              <a:t>Prescribe a drug that issues a warning and overrule that warning. Check that the system requires the user to provide information explaining why the warning was overruled. </a:t>
            </a:r>
            <a:endParaRPr lang="en-US" sz="2200" dirty="0"/>
          </a:p>
        </p:txBody>
      </p:sp>
    </p:spTree>
    <p:extLst>
      <p:ext uri="{BB962C8B-B14F-4D97-AF65-F5344CB8AC3E}">
        <p14:creationId xmlns:p14="http://schemas.microsoft.com/office/powerpoint/2010/main" val="2186835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1300"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Scenario Testing</a:t>
            </a:r>
            <a:endParaRPr lang="en-US" dirty="0"/>
          </a:p>
        </p:txBody>
      </p:sp>
      <p:sp>
        <p:nvSpPr>
          <p:cNvPr id="5" name="Content Placeholder 2"/>
          <p:cNvSpPr txBox="1">
            <a:spLocks/>
          </p:cNvSpPr>
          <p:nvPr/>
        </p:nvSpPr>
        <p:spPr>
          <a:xfrm>
            <a:off x="1191296" y="1535805"/>
            <a:ext cx="99875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200" dirty="0"/>
              <a:t>Scenario testing is an approach to release testing where you devise typical </a:t>
            </a:r>
            <a:r>
              <a:rPr lang="en-US" sz="2200" dirty="0" smtClean="0"/>
              <a:t>scenarios of </a:t>
            </a:r>
            <a:r>
              <a:rPr lang="en-US" sz="2200" dirty="0"/>
              <a:t>use and use these to develop test cases for the system. </a:t>
            </a:r>
            <a:endParaRPr lang="en-US" sz="2200" dirty="0" smtClean="0"/>
          </a:p>
          <a:p>
            <a:r>
              <a:rPr lang="en-US" sz="2200" dirty="0" smtClean="0"/>
              <a:t>A </a:t>
            </a:r>
            <a:r>
              <a:rPr lang="en-US" sz="2200" dirty="0"/>
              <a:t>scenario is a story </a:t>
            </a:r>
            <a:r>
              <a:rPr lang="en-US" sz="2200" dirty="0" smtClean="0"/>
              <a:t>that describes </a:t>
            </a:r>
            <a:r>
              <a:rPr lang="en-US" sz="2200" dirty="0"/>
              <a:t>one way in which the system might be </a:t>
            </a:r>
            <a:r>
              <a:rPr lang="en-US" sz="2200" dirty="0" smtClean="0"/>
              <a:t>used. Scenarios </a:t>
            </a:r>
            <a:r>
              <a:rPr lang="en-US" sz="2200" dirty="0"/>
              <a:t>should be </a:t>
            </a:r>
            <a:r>
              <a:rPr lang="en-US" sz="2200" dirty="0" smtClean="0"/>
              <a:t>realistic and </a:t>
            </a:r>
            <a:r>
              <a:rPr lang="en-US" sz="2200" dirty="0"/>
              <a:t>real system users should be able to relate to them</a:t>
            </a:r>
            <a:r>
              <a:rPr lang="en-US" sz="2200" dirty="0" smtClean="0"/>
              <a:t>.</a:t>
            </a:r>
          </a:p>
          <a:p>
            <a:r>
              <a:rPr lang="en-US" sz="2200" dirty="0" smtClean="0"/>
              <a:t>A </a:t>
            </a:r>
            <a:r>
              <a:rPr lang="en-US" sz="2200" dirty="0"/>
              <a:t>scenario </a:t>
            </a:r>
            <a:r>
              <a:rPr lang="en-US" sz="2200" dirty="0" smtClean="0"/>
              <a:t>test should </a:t>
            </a:r>
            <a:r>
              <a:rPr lang="en-US" sz="2200" dirty="0"/>
              <a:t>be a narrative story that is credible and fairly complex. It should </a:t>
            </a:r>
            <a:r>
              <a:rPr lang="en-US" sz="2200" dirty="0" smtClean="0"/>
              <a:t>motivate stakeholders</a:t>
            </a:r>
            <a:r>
              <a:rPr lang="en-US" sz="2200" dirty="0"/>
              <a:t>; that is, they should relate to the scenario and believe that it is </a:t>
            </a:r>
            <a:r>
              <a:rPr lang="en-US" sz="2200" dirty="0" smtClean="0"/>
              <a:t>important that the system passes the test.</a:t>
            </a:r>
          </a:p>
          <a:p>
            <a:r>
              <a:rPr lang="en-US" sz="2200" dirty="0"/>
              <a:t>When you use a scenario-based approach, you are normally testing several </a:t>
            </a:r>
            <a:r>
              <a:rPr lang="en-US" sz="2200" dirty="0" smtClean="0"/>
              <a:t>requirements within </a:t>
            </a:r>
            <a:r>
              <a:rPr lang="en-US" sz="2200" dirty="0"/>
              <a:t>the same scenario. Therefore, as well as checking individual </a:t>
            </a:r>
            <a:r>
              <a:rPr lang="en-US" sz="2200" dirty="0" smtClean="0"/>
              <a:t>requirements, you </a:t>
            </a:r>
            <a:r>
              <a:rPr lang="en-US" sz="2200" dirty="0"/>
              <a:t>are also checking that combinations of requirements do not cause problems.</a:t>
            </a:r>
          </a:p>
          <a:p>
            <a:endParaRPr lang="en-US" sz="2200" dirty="0"/>
          </a:p>
        </p:txBody>
      </p:sp>
    </p:spTree>
    <p:extLst>
      <p:ext uri="{BB962C8B-B14F-4D97-AF65-F5344CB8AC3E}">
        <p14:creationId xmlns:p14="http://schemas.microsoft.com/office/powerpoint/2010/main" val="2230892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41300" y="622368"/>
            <a:ext cx="8300433"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Scenario Test</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76" y="1765368"/>
            <a:ext cx="10052879" cy="3862700"/>
          </a:xfrm>
          <a:prstGeom prst="rect">
            <a:avLst/>
          </a:prstGeom>
        </p:spPr>
      </p:pic>
    </p:spTree>
    <p:extLst>
      <p:ext uri="{BB962C8B-B14F-4D97-AF65-F5344CB8AC3E}">
        <p14:creationId xmlns:p14="http://schemas.microsoft.com/office/powerpoint/2010/main" val="30027717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4954</TotalTime>
  <Words>1366</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ＭＳ Ｐゴシック</vt:lpstr>
      <vt:lpstr>Arial</vt:lpstr>
      <vt:lpstr>Calibri</vt:lpstr>
      <vt:lpstr>Garamond</vt:lpstr>
      <vt:lpstr>Tahoma</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tarannum</dc:creator>
  <cp:lastModifiedBy>tarannum</cp:lastModifiedBy>
  <cp:revision>236</cp:revision>
  <dcterms:created xsi:type="dcterms:W3CDTF">2017-06-03T19:16:25Z</dcterms:created>
  <dcterms:modified xsi:type="dcterms:W3CDTF">2017-07-04T17:39:36Z</dcterms:modified>
</cp:coreProperties>
</file>