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1"/>
  </p:notesMasterIdLst>
  <p:sldIdLst>
    <p:sldId id="257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CC30D-2617-4E1C-8205-A928191C62A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6D2FA-EE92-4FC3-944D-526C7CC99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6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F85B87-EDED-449B-84C9-7613BD0AC446}" type="datetime1">
              <a:rPr lang="en-US" smtClean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5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A22-9185-45C9-BDFD-DC693A044605}" type="datetime1">
              <a:rPr lang="en-US" smtClean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9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4FF7-D4ED-439B-A184-60D114AE4D19}" type="datetime1">
              <a:rPr lang="en-US" smtClean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0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4136-10E6-456E-BF64-2AFF1952F9B5}" type="datetime1">
              <a:rPr lang="en-US" smtClean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2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049-4EA5-4933-89EA-BB3F8162735C}" type="datetime1">
              <a:rPr lang="en-US" smtClean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1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E9B0-63FF-478C-8E51-050527DA7C98}" type="datetime1">
              <a:rPr lang="en-US" smtClean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51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F34B-5D4F-4896-B3A3-9B86016B0D6A}" type="datetime1">
              <a:rPr lang="en-US" smtClean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2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07F-2DBF-43E6-959A-E3E485B66295}" type="datetime1">
              <a:rPr lang="en-US" smtClean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47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2B24-6473-46E1-8215-6AA098F412EA}" type="datetime1">
              <a:rPr lang="en-US" smtClean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CB6-8EF5-4823-A4F9-7729D785E5D6}" type="datetime1">
              <a:rPr lang="en-US" smtClean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998-5313-49E1-8F9C-8423479F67BE}" type="datetime1">
              <a:rPr lang="en-US" smtClean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7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D1E3-5CF6-43C0-9CF4-33D902BA04EF}" type="datetime1">
              <a:rPr lang="en-US" smtClean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AC65-5E49-40B3-9A26-4F73CEBBE65A}" type="datetime1">
              <a:rPr lang="en-US" smtClean="0"/>
              <a:t>8/21/2017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9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4DEF-27C4-4C84-BE0C-537E6087F22A}" type="datetime1">
              <a:rPr lang="en-US" smtClean="0"/>
              <a:t>8/21/2017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771-B1CB-4620-A8A8-14BA79B45B3B}" type="datetime1">
              <a:rPr lang="en-US" smtClean="0"/>
              <a:t>8/21/2017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B579-F470-4AEE-98FF-302C08D4E55A}" type="datetime1">
              <a:rPr lang="en-US" smtClean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7F8B-E810-4CD9-B3DA-9062B23A2C04}" type="datetime1">
              <a:rPr lang="en-US" smtClean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8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499E4C-8955-48DC-9E38-A29BC5103981}" type="datetime1">
              <a:rPr lang="en-US" smtClean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463" y="1442434"/>
            <a:ext cx="96333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sz="4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</a:t>
            </a:r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Quality Assurance </a:t>
            </a:r>
          </a:p>
          <a:p>
            <a:pPr algn="ctr"/>
            <a:endParaRPr lang="en-US" sz="48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CSE-453</a:t>
            </a:r>
            <a:endParaRPr lang="en-US" sz="3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Intake 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26 </a:t>
            </a:r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- 13</a:t>
            </a:r>
            <a:endParaRPr lang="en-US" sz="36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48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3" y="593725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Quality Assurance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97735" y="1427632"/>
            <a:ext cx="10200068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Quality assurance consists of the </a:t>
            </a:r>
            <a:r>
              <a:rPr lang="en-US" b="1" dirty="0"/>
              <a:t>auditing and reporting functions </a:t>
            </a:r>
            <a:r>
              <a:rPr lang="en-US" dirty="0"/>
              <a:t>of management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a </a:t>
            </a:r>
            <a:r>
              <a:rPr lang="en-US" b="1" dirty="0" smtClean="0"/>
              <a:t>software quality assurance management team</a:t>
            </a:r>
            <a:r>
              <a:rPr lang="en-US" dirty="0" smtClean="0"/>
              <a:t> to conduct the respective work.</a:t>
            </a:r>
            <a:endParaRPr lang="en-US" dirty="0"/>
          </a:p>
          <a:p>
            <a:r>
              <a:rPr lang="en-US" dirty="0"/>
              <a:t>The goal of quality assurance is to provide management with the data necessary </a:t>
            </a:r>
            <a:r>
              <a:rPr lang="en-US" dirty="0" smtClean="0"/>
              <a:t>to be </a:t>
            </a:r>
            <a:r>
              <a:rPr lang="en-US" dirty="0"/>
              <a:t>informed about product quality, </a:t>
            </a:r>
            <a:r>
              <a:rPr lang="en-US" b="1" dirty="0"/>
              <a:t>thereby gaining insight and confidence </a:t>
            </a:r>
            <a:r>
              <a:rPr lang="en-US" dirty="0"/>
              <a:t>that </a:t>
            </a:r>
            <a:r>
              <a:rPr lang="en-US" dirty="0" smtClean="0"/>
              <a:t>product quality </a:t>
            </a:r>
            <a:r>
              <a:rPr lang="en-US" dirty="0"/>
              <a:t>is meeting its goals.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course, if the data provided through quality </a:t>
            </a:r>
            <a:r>
              <a:rPr lang="en-US" dirty="0" smtClean="0"/>
              <a:t>assurance identify </a:t>
            </a:r>
            <a:r>
              <a:rPr lang="en-US" dirty="0"/>
              <a:t>problems, it is </a:t>
            </a:r>
            <a:r>
              <a:rPr lang="en-US" b="1" dirty="0"/>
              <a:t>management’s responsibility </a:t>
            </a:r>
            <a:r>
              <a:rPr lang="en-US" dirty="0"/>
              <a:t>to address the </a:t>
            </a:r>
            <a:r>
              <a:rPr lang="en-US" dirty="0" smtClean="0"/>
              <a:t>problems and </a:t>
            </a:r>
            <a:r>
              <a:rPr lang="en-US" dirty="0"/>
              <a:t>apply the necessary resources to resolve quality issues.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995" y="1255377"/>
            <a:ext cx="6862025" cy="545762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53792" y="593725"/>
            <a:ext cx="10586433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Difference between Quality Assurance &amp; Quality Control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13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3" y="593725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Cost of Quality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97735" y="1427632"/>
            <a:ext cx="10200068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cost of quality includes all costs incurred in the pursuit of quality or in </a:t>
            </a:r>
            <a:r>
              <a:rPr lang="en-US" dirty="0" smtClean="0"/>
              <a:t>performing quality-related </a:t>
            </a:r>
            <a:r>
              <a:rPr lang="en-US" dirty="0"/>
              <a:t>activities. </a:t>
            </a:r>
            <a:endParaRPr lang="en-US" dirty="0" smtClean="0"/>
          </a:p>
          <a:p>
            <a:r>
              <a:rPr lang="en-US" dirty="0" smtClean="0"/>
              <a:t>Cost </a:t>
            </a:r>
            <a:r>
              <a:rPr lang="en-US" dirty="0"/>
              <a:t>of quality studies are conducted to provide a </a:t>
            </a:r>
            <a:r>
              <a:rPr lang="en-US" dirty="0" smtClean="0"/>
              <a:t>base-</a:t>
            </a:r>
            <a:r>
              <a:rPr lang="en-US" dirty="0"/>
              <a:t>line for the current cost of quality, identify opportunities for reducing the cost of </a:t>
            </a:r>
            <a:r>
              <a:rPr lang="en-US" dirty="0" smtClean="0"/>
              <a:t>quality, and </a:t>
            </a:r>
            <a:r>
              <a:rPr lang="en-US" dirty="0"/>
              <a:t>provide a normalized basis of comparison</a:t>
            </a:r>
            <a:r>
              <a:rPr lang="en-US" dirty="0" smtClean="0"/>
              <a:t>.</a:t>
            </a:r>
          </a:p>
          <a:p>
            <a:r>
              <a:rPr lang="en-US" dirty="0"/>
              <a:t>The basis of normalization </a:t>
            </a:r>
            <a:r>
              <a:rPr lang="en-US" dirty="0" smtClean="0"/>
              <a:t>is almost </a:t>
            </a:r>
            <a:r>
              <a:rPr lang="en-US" dirty="0"/>
              <a:t>always dollars.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we have normalized quality costs on a dollar basis, </a:t>
            </a:r>
            <a:r>
              <a:rPr lang="en-US" dirty="0" smtClean="0"/>
              <a:t>we have </a:t>
            </a:r>
            <a:r>
              <a:rPr lang="en-US" dirty="0"/>
              <a:t>the necessary data to evaluate where the opportunities lie to improve </a:t>
            </a:r>
            <a:r>
              <a:rPr lang="en-US" dirty="0" smtClean="0"/>
              <a:t>our processes</a:t>
            </a:r>
            <a:r>
              <a:rPr lang="en-US" dirty="0"/>
              <a:t>. Furthermore, we can evaluate the effect of changes in dollar-based terms.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3" y="593725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Cost of Quality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97735" y="1427632"/>
            <a:ext cx="10200068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Quality costs may be divided into costs associated </a:t>
            </a:r>
            <a:r>
              <a:rPr lang="en-US" dirty="0" smtClean="0"/>
              <a:t>with the following terms –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sz="2400" dirty="0" smtClean="0"/>
              <a:t>Prevention Cost</a:t>
            </a:r>
          </a:p>
          <a:p>
            <a:pPr lvl="1"/>
            <a:r>
              <a:rPr lang="en-US" sz="2400" dirty="0" smtClean="0"/>
              <a:t>Appraisal Cost</a:t>
            </a:r>
          </a:p>
          <a:p>
            <a:pPr lvl="1"/>
            <a:r>
              <a:rPr lang="en-US" sz="2400" dirty="0" smtClean="0"/>
              <a:t>Failure Cost</a:t>
            </a:r>
          </a:p>
          <a:p>
            <a:pPr lvl="2"/>
            <a:r>
              <a:rPr lang="en-US" sz="2400" dirty="0" smtClean="0"/>
              <a:t>External Failure Cost</a:t>
            </a:r>
          </a:p>
          <a:p>
            <a:pPr lvl="2"/>
            <a:r>
              <a:rPr lang="en-US" sz="2400" dirty="0" smtClean="0"/>
              <a:t>Internal Failure Cost</a:t>
            </a:r>
            <a:endParaRPr lang="en-US" sz="2400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3" y="593725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Prevention Cost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97735" y="1427632"/>
            <a:ext cx="10200068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Prevention costs </a:t>
            </a:r>
            <a:r>
              <a:rPr lang="en-US" dirty="0" smtClean="0"/>
              <a:t>include activities associated with preventing errors that might occur in future. Some examples are -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sz="2400" dirty="0" smtClean="0"/>
              <a:t>quality </a:t>
            </a:r>
            <a:r>
              <a:rPr lang="en-US" sz="2400" dirty="0"/>
              <a:t>planning</a:t>
            </a:r>
          </a:p>
          <a:p>
            <a:pPr lvl="1"/>
            <a:r>
              <a:rPr lang="en-US" sz="2400" dirty="0" smtClean="0"/>
              <a:t>formal </a:t>
            </a:r>
            <a:r>
              <a:rPr lang="en-US" sz="2400" dirty="0"/>
              <a:t>technical reviews</a:t>
            </a:r>
          </a:p>
          <a:p>
            <a:pPr lvl="1"/>
            <a:r>
              <a:rPr lang="en-US" sz="2400" dirty="0" smtClean="0"/>
              <a:t>test </a:t>
            </a:r>
            <a:r>
              <a:rPr lang="en-US" sz="2400" dirty="0"/>
              <a:t>equipment</a:t>
            </a:r>
          </a:p>
          <a:p>
            <a:pPr lvl="1"/>
            <a:r>
              <a:rPr lang="en-US" sz="2400" dirty="0" smtClean="0"/>
              <a:t>training</a:t>
            </a:r>
            <a:endParaRPr lang="en-US" sz="2400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3" y="593725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Appraisal Cost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97735" y="1427632"/>
            <a:ext cx="10200068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Appraisal costs include activities to gain insight into product condition the “first </a:t>
            </a:r>
            <a:r>
              <a:rPr lang="en-US" dirty="0" smtClean="0"/>
              <a:t>time through</a:t>
            </a:r>
            <a:r>
              <a:rPr lang="en-US" dirty="0"/>
              <a:t>” each process. Examples of appraisal costs </a:t>
            </a:r>
            <a:r>
              <a:rPr lang="en-US" dirty="0" smtClean="0"/>
              <a:t>include –</a:t>
            </a:r>
          </a:p>
          <a:p>
            <a:endParaRPr lang="en-US" dirty="0"/>
          </a:p>
          <a:p>
            <a:pPr lvl="1"/>
            <a:r>
              <a:rPr lang="en-US" sz="2400" dirty="0" smtClean="0"/>
              <a:t>in-process </a:t>
            </a:r>
            <a:r>
              <a:rPr lang="en-US" sz="2400" dirty="0"/>
              <a:t>and </a:t>
            </a:r>
            <a:r>
              <a:rPr lang="en-US" sz="2400" dirty="0" smtClean="0"/>
              <a:t>inter-process </a:t>
            </a:r>
            <a:r>
              <a:rPr lang="en-US" sz="2400" dirty="0"/>
              <a:t>inspection</a:t>
            </a:r>
          </a:p>
          <a:p>
            <a:pPr lvl="1"/>
            <a:r>
              <a:rPr lang="en-US" sz="2400" dirty="0" smtClean="0"/>
              <a:t>equipment </a:t>
            </a:r>
            <a:r>
              <a:rPr lang="en-US" sz="2400" dirty="0"/>
              <a:t>calibration and maintenance</a:t>
            </a:r>
          </a:p>
          <a:p>
            <a:pPr lvl="1"/>
            <a:r>
              <a:rPr lang="en-US" sz="2400" dirty="0" smtClean="0"/>
              <a:t>testing</a:t>
            </a:r>
            <a:endParaRPr lang="en-US" sz="2400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3" y="593725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Failure Cost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97735" y="1427632"/>
            <a:ext cx="10200068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Failure costs are those that would disappear if no defects appeared before shipping </a:t>
            </a:r>
            <a:r>
              <a:rPr lang="en-US" dirty="0" smtClean="0"/>
              <a:t>a product </a:t>
            </a:r>
            <a:r>
              <a:rPr lang="en-US" dirty="0"/>
              <a:t>to customers. Failure costs may be subdivided </a:t>
            </a:r>
            <a:r>
              <a:rPr lang="en-US" b="1" dirty="0"/>
              <a:t>into internal failure costs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external </a:t>
            </a:r>
            <a:r>
              <a:rPr lang="en-US" b="1" dirty="0"/>
              <a:t>failure costs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Internal </a:t>
            </a:r>
            <a:r>
              <a:rPr lang="en-US" b="1" dirty="0"/>
              <a:t>failure costs </a:t>
            </a:r>
            <a:r>
              <a:rPr lang="en-US" dirty="0"/>
              <a:t>are incurred when we detect a defect </a:t>
            </a:r>
            <a:r>
              <a:rPr lang="en-US" dirty="0" smtClean="0"/>
              <a:t>in our </a:t>
            </a:r>
            <a:r>
              <a:rPr lang="en-US" dirty="0"/>
              <a:t>product prior to shipment. Internal failure costs </a:t>
            </a:r>
            <a:r>
              <a:rPr lang="en-US" dirty="0" smtClean="0"/>
              <a:t>include – </a:t>
            </a:r>
          </a:p>
          <a:p>
            <a:endParaRPr lang="en-US" dirty="0"/>
          </a:p>
          <a:p>
            <a:pPr lvl="1"/>
            <a:r>
              <a:rPr lang="en-US" sz="2400" dirty="0" smtClean="0"/>
              <a:t>rework</a:t>
            </a:r>
            <a:endParaRPr lang="en-US" sz="2400" dirty="0"/>
          </a:p>
          <a:p>
            <a:pPr lvl="1"/>
            <a:r>
              <a:rPr lang="en-US" sz="2400" dirty="0" smtClean="0"/>
              <a:t>repair</a:t>
            </a:r>
            <a:endParaRPr lang="en-US" sz="2400" dirty="0"/>
          </a:p>
          <a:p>
            <a:pPr lvl="1"/>
            <a:r>
              <a:rPr lang="en-US" sz="2400" dirty="0" smtClean="0"/>
              <a:t>failure </a:t>
            </a:r>
            <a:r>
              <a:rPr lang="en-US" sz="2400" dirty="0"/>
              <a:t>mode analysis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3" y="593725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Failure Cost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97735" y="1427632"/>
            <a:ext cx="10200068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External failure costs </a:t>
            </a:r>
            <a:r>
              <a:rPr lang="en-US" dirty="0"/>
              <a:t>are associated with defects found after the product has </a:t>
            </a:r>
            <a:r>
              <a:rPr lang="en-US" dirty="0" smtClean="0"/>
              <a:t>been shipped </a:t>
            </a:r>
            <a:r>
              <a:rPr lang="en-US" dirty="0"/>
              <a:t>to the customer. Examples of external failure costs </a:t>
            </a:r>
            <a:r>
              <a:rPr lang="en-US" dirty="0" smtClean="0"/>
              <a:t>are –</a:t>
            </a:r>
          </a:p>
          <a:p>
            <a:endParaRPr lang="en-US" dirty="0"/>
          </a:p>
          <a:p>
            <a:pPr lvl="1"/>
            <a:r>
              <a:rPr lang="en-US" sz="2400" dirty="0" smtClean="0"/>
              <a:t>complaint </a:t>
            </a:r>
            <a:r>
              <a:rPr lang="en-US" sz="2400" dirty="0"/>
              <a:t>resolution</a:t>
            </a:r>
          </a:p>
          <a:p>
            <a:pPr lvl="1"/>
            <a:r>
              <a:rPr lang="en-US" sz="2400" dirty="0" smtClean="0"/>
              <a:t>product </a:t>
            </a:r>
            <a:r>
              <a:rPr lang="en-US" sz="2400" dirty="0"/>
              <a:t>return and replacement</a:t>
            </a:r>
          </a:p>
          <a:p>
            <a:pPr lvl="1"/>
            <a:r>
              <a:rPr lang="en-US" sz="2400" dirty="0" smtClean="0"/>
              <a:t>help </a:t>
            </a:r>
            <a:r>
              <a:rPr lang="en-US" sz="2400" dirty="0"/>
              <a:t>line support</a:t>
            </a:r>
          </a:p>
          <a:p>
            <a:pPr lvl="1"/>
            <a:r>
              <a:rPr lang="en-US" sz="2400" dirty="0" smtClean="0"/>
              <a:t>warranty </a:t>
            </a:r>
            <a:r>
              <a:rPr lang="en-US" sz="2400" dirty="0"/>
              <a:t>work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3" y="593725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Quality Cost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97735" y="1427632"/>
            <a:ext cx="10200068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expected, the relative costs to find and repair a defect increase dramatically </a:t>
            </a:r>
            <a:r>
              <a:rPr lang="en-US" dirty="0" smtClean="0"/>
              <a:t>as we </a:t>
            </a:r>
            <a:r>
              <a:rPr lang="en-US" dirty="0"/>
              <a:t>go from</a:t>
            </a:r>
            <a:r>
              <a:rPr lang="en-US" b="1" dirty="0"/>
              <a:t> prevention </a:t>
            </a:r>
            <a:r>
              <a:rPr lang="en-US" dirty="0"/>
              <a:t>to </a:t>
            </a:r>
            <a:r>
              <a:rPr lang="en-US" b="1" dirty="0"/>
              <a:t>detection</a:t>
            </a:r>
            <a:r>
              <a:rPr lang="en-US" dirty="0"/>
              <a:t> to </a:t>
            </a:r>
            <a:r>
              <a:rPr lang="en-US" b="1" dirty="0"/>
              <a:t>internal failure </a:t>
            </a:r>
            <a:r>
              <a:rPr lang="en-US" dirty="0"/>
              <a:t>to </a:t>
            </a:r>
            <a:r>
              <a:rPr lang="en-US" b="1" dirty="0"/>
              <a:t>external failure costs</a:t>
            </a:r>
            <a:r>
              <a:rPr lang="en-US" dirty="0"/>
              <a:t>.</a:t>
            </a:r>
            <a:endParaRPr lang="en-US" sz="2400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30" y="2354640"/>
            <a:ext cx="6015372" cy="413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3051" y="2550018"/>
            <a:ext cx="754702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60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200" b="1" dirty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3" y="593725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Software Quality Assurance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35993" y="1427632"/>
            <a:ext cx="9408017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 (SQA) consists of a means of monitoring the software engineering processes and methods used to ensure </a:t>
            </a:r>
            <a:r>
              <a:rPr lang="en-US" dirty="0" smtClean="0"/>
              <a:t>defined or standardized quality specifications. </a:t>
            </a:r>
          </a:p>
          <a:p>
            <a:r>
              <a:rPr lang="en-US" dirty="0"/>
              <a:t>SQA is an ongoing process within the </a:t>
            </a:r>
            <a:r>
              <a:rPr lang="en-US" b="1" dirty="0"/>
              <a:t>software</a:t>
            </a:r>
            <a:r>
              <a:rPr lang="en-US" dirty="0"/>
              <a:t> development life cycle (SDLC) that routinely checks the developed </a:t>
            </a:r>
            <a:r>
              <a:rPr lang="en-US" b="1" dirty="0"/>
              <a:t>software</a:t>
            </a:r>
            <a:r>
              <a:rPr lang="en-US" dirty="0"/>
              <a:t> to ensure it meets desired </a:t>
            </a:r>
            <a:r>
              <a:rPr lang="en-US" b="1" dirty="0"/>
              <a:t>quality</a:t>
            </a:r>
            <a:r>
              <a:rPr lang="en-US" dirty="0"/>
              <a:t> measures.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methods by which this is accomplished are many and varied, and may include ensuring conformance to one or more standards, such as ISO 9000 or a model such as </a:t>
            </a:r>
            <a:r>
              <a:rPr lang="en-US" dirty="0" smtClean="0"/>
              <a:t>CMMI (Capability Maturity Model Integration)</a:t>
            </a:r>
          </a:p>
          <a:p>
            <a:r>
              <a:rPr lang="en-US" dirty="0" smtClean="0"/>
              <a:t>It is a part of software project management.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79748" y="321972"/>
            <a:ext cx="9453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SDLC Lifecycle</a:t>
            </a: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284" y="1669648"/>
            <a:ext cx="7092833" cy="44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3" y="593725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Variation Control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40159" y="1427632"/>
            <a:ext cx="10354614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Variation control is the heart of quality control. A manufacturer wants to </a:t>
            </a:r>
            <a:r>
              <a:rPr lang="en-US" dirty="0" smtClean="0"/>
              <a:t>minimize the </a:t>
            </a:r>
            <a:r>
              <a:rPr lang="en-US" dirty="0"/>
              <a:t>variation among the products that are </a:t>
            </a:r>
            <a:r>
              <a:rPr lang="en-US" dirty="0" smtClean="0"/>
              <a:t>produced.</a:t>
            </a:r>
          </a:p>
          <a:p>
            <a:r>
              <a:rPr lang="en-US" dirty="0"/>
              <a:t>From one project to another, we want to </a:t>
            </a:r>
            <a:r>
              <a:rPr lang="en-US" dirty="0" smtClean="0"/>
              <a:t>minimize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difference between the predicted resources needed to complete a </a:t>
            </a:r>
            <a:r>
              <a:rPr lang="en-US" sz="2400" dirty="0" smtClean="0"/>
              <a:t>project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actual resources used, including staff, equipment, and calendar time</a:t>
            </a:r>
            <a:r>
              <a:rPr lang="en-US" sz="2400" dirty="0" smtClean="0"/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would like to make sure our testing program covers a known percentage </a:t>
            </a:r>
            <a:r>
              <a:rPr lang="en-US" dirty="0" smtClean="0"/>
              <a:t>of the </a:t>
            </a:r>
            <a:r>
              <a:rPr lang="en-US" dirty="0"/>
              <a:t>software, from one release to another.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would like to minimize the differences in speed and </a:t>
            </a:r>
            <a:r>
              <a:rPr lang="en-US" dirty="0" smtClean="0"/>
              <a:t>accuracy of </a:t>
            </a:r>
            <a:r>
              <a:rPr lang="en-US" dirty="0"/>
              <a:t>our hotline support responses to customer problems.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8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3" y="593725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Software Quality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40159" y="1427632"/>
            <a:ext cx="10354614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Quality refers to measurable attributes or characteristics.</a:t>
            </a:r>
          </a:p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kinds of quality may be encountered: </a:t>
            </a:r>
            <a:endParaRPr lang="en-US" dirty="0" smtClean="0"/>
          </a:p>
          <a:p>
            <a:pPr lvl="1"/>
            <a:r>
              <a:rPr lang="en-US" sz="2400" b="1" dirty="0" smtClean="0"/>
              <a:t>quality of </a:t>
            </a:r>
            <a:r>
              <a:rPr lang="en-US" sz="2400" b="1" dirty="0"/>
              <a:t>design </a:t>
            </a:r>
            <a:endParaRPr lang="en-US" sz="2400" dirty="0"/>
          </a:p>
          <a:p>
            <a:pPr lvl="1"/>
            <a:r>
              <a:rPr lang="en-US" sz="2400" b="1" dirty="0" smtClean="0"/>
              <a:t>quality </a:t>
            </a:r>
            <a:r>
              <a:rPr lang="en-US" sz="2400" b="1" dirty="0"/>
              <a:t>of </a:t>
            </a:r>
            <a:r>
              <a:rPr lang="en-US" sz="2400" b="1" dirty="0" smtClean="0"/>
              <a:t>conformance</a:t>
            </a:r>
          </a:p>
          <a:p>
            <a:r>
              <a:rPr lang="en-US" b="1" dirty="0"/>
              <a:t>Quality of design </a:t>
            </a:r>
            <a:r>
              <a:rPr lang="en-US" dirty="0"/>
              <a:t>refers to the characteristics that designers specify for an item. </a:t>
            </a:r>
            <a:r>
              <a:rPr lang="en-US" dirty="0" smtClean="0"/>
              <a:t>The grade </a:t>
            </a:r>
            <a:r>
              <a:rPr lang="en-US" dirty="0"/>
              <a:t>of materials, tolerances, and performance specifications all contribute to </a:t>
            </a:r>
            <a:r>
              <a:rPr lang="en-US" dirty="0" smtClean="0"/>
              <a:t>the quality </a:t>
            </a:r>
            <a:r>
              <a:rPr lang="en-US" dirty="0"/>
              <a:t>of design. As higher-grade materials are used, tighter tolerances and </a:t>
            </a:r>
            <a:r>
              <a:rPr lang="en-US" dirty="0" smtClean="0"/>
              <a:t>greater levels </a:t>
            </a:r>
            <a:r>
              <a:rPr lang="en-US" dirty="0"/>
              <a:t>of performance are specified, the design quality of a product increases, if </a:t>
            </a:r>
            <a:r>
              <a:rPr lang="en-US" dirty="0" smtClean="0"/>
              <a:t>the product </a:t>
            </a:r>
            <a:r>
              <a:rPr lang="en-US" dirty="0"/>
              <a:t>is manufactured according to specifications.</a:t>
            </a:r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3" y="593725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Software Quality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40159" y="1427632"/>
            <a:ext cx="10354614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Quality </a:t>
            </a:r>
            <a:r>
              <a:rPr lang="en-US" b="1" dirty="0"/>
              <a:t>of </a:t>
            </a:r>
            <a:r>
              <a:rPr lang="en-US" b="1" dirty="0" smtClean="0"/>
              <a:t>conformance </a:t>
            </a:r>
            <a:r>
              <a:rPr lang="en-US" dirty="0"/>
              <a:t>is the degree to which the design specifications are </a:t>
            </a:r>
            <a:r>
              <a:rPr lang="en-US" dirty="0" smtClean="0"/>
              <a:t>followed during </a:t>
            </a:r>
            <a:r>
              <a:rPr lang="en-US" dirty="0"/>
              <a:t>manufacturing. Again, the greater the degree of conformance, the </a:t>
            </a:r>
            <a:r>
              <a:rPr lang="en-US" dirty="0" smtClean="0"/>
              <a:t>higher is </a:t>
            </a:r>
            <a:r>
              <a:rPr lang="en-US" dirty="0"/>
              <a:t>the level of quality of conformance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software development, </a:t>
            </a:r>
            <a:r>
              <a:rPr lang="en-US" b="1" dirty="0"/>
              <a:t>quality of design </a:t>
            </a:r>
            <a:r>
              <a:rPr lang="en-US" dirty="0"/>
              <a:t>encompasses requirements, </a:t>
            </a:r>
            <a:r>
              <a:rPr lang="en-US" dirty="0" smtClean="0"/>
              <a:t>specifications and </a:t>
            </a:r>
            <a:r>
              <a:rPr lang="en-US" dirty="0"/>
              <a:t>the design of the system. </a:t>
            </a:r>
            <a:endParaRPr lang="en-US" dirty="0" smtClean="0"/>
          </a:p>
          <a:p>
            <a:r>
              <a:rPr lang="en-US" b="1" dirty="0" smtClean="0"/>
              <a:t>Quality </a:t>
            </a:r>
            <a:r>
              <a:rPr lang="en-US" b="1" dirty="0"/>
              <a:t>of conformance </a:t>
            </a:r>
            <a:r>
              <a:rPr lang="en-US" dirty="0"/>
              <a:t>is an issue </a:t>
            </a:r>
            <a:r>
              <a:rPr lang="en-US" dirty="0" smtClean="0"/>
              <a:t>focused primarily </a:t>
            </a:r>
            <a:r>
              <a:rPr lang="en-US" dirty="0"/>
              <a:t>on implementation. If the implementation follows the design and the </a:t>
            </a:r>
            <a:r>
              <a:rPr lang="en-US" dirty="0" smtClean="0"/>
              <a:t>resulting system </a:t>
            </a:r>
            <a:r>
              <a:rPr lang="en-US" dirty="0"/>
              <a:t>meets its requirements and performance goals, conformance quality </a:t>
            </a:r>
            <a:r>
              <a:rPr lang="en-US" dirty="0" smtClean="0"/>
              <a:t>is high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5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3" y="593725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Software Quality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40159" y="1427632"/>
            <a:ext cx="10354614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But are </a:t>
            </a:r>
            <a:r>
              <a:rPr lang="en-US" b="1" dirty="0"/>
              <a:t>quality of design </a:t>
            </a:r>
            <a:r>
              <a:rPr lang="en-US" dirty="0"/>
              <a:t>and </a:t>
            </a:r>
            <a:r>
              <a:rPr lang="en-US" b="1" dirty="0"/>
              <a:t>quality of conformance </a:t>
            </a:r>
            <a:r>
              <a:rPr lang="en-US" dirty="0"/>
              <a:t>the only issues that </a:t>
            </a:r>
            <a:r>
              <a:rPr lang="en-US" dirty="0" smtClean="0"/>
              <a:t>software engineers </a:t>
            </a:r>
            <a:r>
              <a:rPr lang="en-US" dirty="0"/>
              <a:t>must consider?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2800" b="1" dirty="0" smtClean="0"/>
              <a:t>User </a:t>
            </a:r>
            <a:r>
              <a:rPr lang="en-US" sz="2800" b="1" dirty="0"/>
              <a:t>satisfaction = compliant product + good quality </a:t>
            </a:r>
            <a:r>
              <a:rPr lang="en-US" sz="2800" b="1" dirty="0" smtClean="0"/>
              <a:t>+ 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delivery </a:t>
            </a:r>
            <a:r>
              <a:rPr lang="en-US" sz="2800" b="1" dirty="0">
                <a:solidFill>
                  <a:srgbClr val="FF0000"/>
                </a:solidFill>
              </a:rPr>
              <a:t>within budget and schedule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3" y="593725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97735" y="1427632"/>
            <a:ext cx="10200068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Variation control </a:t>
            </a:r>
            <a:r>
              <a:rPr lang="en-US" dirty="0" smtClean="0"/>
              <a:t>is one of the pre-requisites of </a:t>
            </a:r>
            <a:r>
              <a:rPr lang="en-US" b="1" dirty="0" smtClean="0"/>
              <a:t>quality control</a:t>
            </a:r>
            <a:r>
              <a:rPr lang="en-US" dirty="0" smtClean="0"/>
              <a:t>.</a:t>
            </a:r>
          </a:p>
          <a:p>
            <a:r>
              <a:rPr lang="en-US" dirty="0"/>
              <a:t>Quality control involves the series of </a:t>
            </a:r>
            <a:r>
              <a:rPr lang="en-US" b="1" dirty="0"/>
              <a:t>inspections, reviews, and tests </a:t>
            </a:r>
            <a:r>
              <a:rPr lang="en-US" dirty="0" smtClean="0"/>
              <a:t>used throughout </a:t>
            </a:r>
            <a:r>
              <a:rPr lang="en-US" dirty="0"/>
              <a:t>the software process to ensure each work product meets the </a:t>
            </a:r>
            <a:r>
              <a:rPr lang="en-US" dirty="0" smtClean="0"/>
              <a:t>requirements placed </a:t>
            </a:r>
            <a:r>
              <a:rPr lang="en-US" dirty="0"/>
              <a:t>upon it. </a:t>
            </a:r>
            <a:endParaRPr lang="en-US" dirty="0" smtClean="0"/>
          </a:p>
          <a:p>
            <a:r>
              <a:rPr lang="en-US" dirty="0" smtClean="0"/>
              <a:t>Quality </a:t>
            </a:r>
            <a:r>
              <a:rPr lang="en-US" dirty="0"/>
              <a:t>control includes a </a:t>
            </a:r>
            <a:r>
              <a:rPr lang="en-US" b="1" dirty="0"/>
              <a:t>feedback loop </a:t>
            </a:r>
            <a:r>
              <a:rPr lang="en-US" dirty="0"/>
              <a:t>to the process </a:t>
            </a:r>
            <a:r>
              <a:rPr lang="en-US" dirty="0" smtClean="0"/>
              <a:t>that created </a:t>
            </a:r>
            <a:r>
              <a:rPr lang="en-US" dirty="0"/>
              <a:t>the work product. The combination of </a:t>
            </a:r>
            <a:r>
              <a:rPr lang="en-US" b="1" dirty="0"/>
              <a:t>measurement and feedback </a:t>
            </a:r>
            <a:r>
              <a:rPr lang="en-US" dirty="0"/>
              <a:t>allows </a:t>
            </a:r>
            <a:r>
              <a:rPr lang="en-US" dirty="0" smtClean="0"/>
              <a:t>us to </a:t>
            </a:r>
            <a:r>
              <a:rPr lang="en-US" dirty="0"/>
              <a:t>tune the process when the work products created fail to meet their specifications.</a:t>
            </a:r>
          </a:p>
          <a:p>
            <a:r>
              <a:rPr lang="en-US" dirty="0"/>
              <a:t>This </a:t>
            </a:r>
            <a:r>
              <a:rPr lang="en-US" dirty="0" smtClean="0"/>
              <a:t>feedback approach </a:t>
            </a:r>
            <a:r>
              <a:rPr lang="en-US" dirty="0"/>
              <a:t>views quality control as part of the manufacturing process.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3" y="593725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97735" y="1427632"/>
            <a:ext cx="10200068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Quality control activities may be fully automated, entirely manual, or a </a:t>
            </a:r>
            <a:r>
              <a:rPr lang="en-US" dirty="0" smtClean="0"/>
              <a:t>combination of </a:t>
            </a:r>
            <a:r>
              <a:rPr lang="en-US" dirty="0"/>
              <a:t>automated tools and human interaction.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key concept of quality control </a:t>
            </a:r>
            <a:r>
              <a:rPr lang="en-US" dirty="0" smtClean="0"/>
              <a:t>is that </a:t>
            </a:r>
            <a:r>
              <a:rPr lang="en-US" dirty="0"/>
              <a:t>all work products have defined, measurable specifications to which we may </a:t>
            </a:r>
            <a:r>
              <a:rPr lang="en-US" dirty="0" smtClean="0"/>
              <a:t>compare the </a:t>
            </a:r>
            <a:r>
              <a:rPr lang="en-US" dirty="0"/>
              <a:t>output of each process.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feedback loop is essential to minimize </a:t>
            </a:r>
            <a:r>
              <a:rPr lang="en-US" dirty="0" smtClean="0"/>
              <a:t>the defects </a:t>
            </a:r>
            <a:r>
              <a:rPr lang="en-US" dirty="0"/>
              <a:t>produced</a:t>
            </a:r>
            <a:r>
              <a:rPr lang="en-US" dirty="0" smtClean="0"/>
              <a:t>.</a:t>
            </a:r>
          </a:p>
          <a:p>
            <a:r>
              <a:rPr lang="en-US" dirty="0"/>
              <a:t>The process of Software Quality Control (SQC) is governed by </a:t>
            </a:r>
            <a:r>
              <a:rPr lang="en-US" dirty="0" smtClean="0">
                <a:solidFill>
                  <a:schemeClr val="tx1"/>
                </a:solidFill>
              </a:rPr>
              <a:t>Software Quality Assurance </a:t>
            </a:r>
            <a:r>
              <a:rPr lang="en-US" dirty="0" smtClean="0"/>
              <a:t>(SQA</a:t>
            </a:r>
            <a:r>
              <a:rPr lang="en-US" dirty="0"/>
              <a:t>). While </a:t>
            </a:r>
            <a:r>
              <a:rPr lang="en-US" b="1" dirty="0"/>
              <a:t>SQA</a:t>
            </a:r>
            <a:r>
              <a:rPr lang="en-US" dirty="0"/>
              <a:t> is oriented towards</a:t>
            </a:r>
            <a:r>
              <a:rPr lang="en-US" b="1" dirty="0"/>
              <a:t> prevention</a:t>
            </a:r>
            <a:r>
              <a:rPr lang="en-US" dirty="0"/>
              <a:t>, </a:t>
            </a:r>
            <a:r>
              <a:rPr lang="en-US" b="1" dirty="0"/>
              <a:t>SQC</a:t>
            </a:r>
            <a:r>
              <a:rPr lang="en-US" dirty="0"/>
              <a:t> is oriented towards </a:t>
            </a:r>
            <a:r>
              <a:rPr lang="en-US" b="1" dirty="0"/>
              <a:t>detection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5551</TotalTime>
  <Words>1067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Garamond</vt:lpstr>
      <vt:lpstr>Georgia</vt:lpstr>
      <vt:lpstr>Tahoma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tarannum</dc:creator>
  <cp:lastModifiedBy>tarannum</cp:lastModifiedBy>
  <cp:revision>286</cp:revision>
  <dcterms:created xsi:type="dcterms:W3CDTF">2017-06-03T19:16:25Z</dcterms:created>
  <dcterms:modified xsi:type="dcterms:W3CDTF">2017-08-21T04:22:03Z</dcterms:modified>
</cp:coreProperties>
</file>