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8"/>
  </p:notesMasterIdLst>
  <p:sldIdLst>
    <p:sldId id="257" r:id="rId2"/>
    <p:sldId id="303" r:id="rId3"/>
    <p:sldId id="305" r:id="rId4"/>
    <p:sldId id="306" r:id="rId5"/>
    <p:sldId id="307" r:id="rId6"/>
    <p:sldId id="308" r:id="rId7"/>
    <p:sldId id="309" r:id="rId8"/>
    <p:sldId id="310" r:id="rId9"/>
    <p:sldId id="311" r:id="rId10"/>
    <p:sldId id="312" r:id="rId11"/>
    <p:sldId id="313" r:id="rId12"/>
    <p:sldId id="314" r:id="rId13"/>
    <p:sldId id="315" r:id="rId14"/>
    <p:sldId id="304" r:id="rId15"/>
    <p:sldId id="31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CC30D-2617-4E1C-8205-A928191C62AA}" type="datetimeFigureOut">
              <a:rPr lang="en-US" smtClean="0"/>
              <a:t>8/26/2017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6D2FA-EE92-4FC3-944D-526C7CC995F5}" type="slidenum">
              <a:rPr lang="en-US" smtClean="0"/>
              <a:t>‹#›</a:t>
            </a:fld>
            <a:endParaRPr lang="en-US"/>
          </a:p>
        </p:txBody>
      </p:sp>
    </p:spTree>
    <p:extLst>
      <p:ext uri="{BB962C8B-B14F-4D97-AF65-F5344CB8AC3E}">
        <p14:creationId xmlns:p14="http://schemas.microsoft.com/office/powerpoint/2010/main" val="197076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6D2FA-EE92-4FC3-944D-526C7CC995F5}" type="slidenum">
              <a:rPr lang="en-US" smtClean="0"/>
              <a:t>9</a:t>
            </a:fld>
            <a:endParaRPr lang="en-US"/>
          </a:p>
        </p:txBody>
      </p:sp>
    </p:spTree>
    <p:extLst>
      <p:ext uri="{BB962C8B-B14F-4D97-AF65-F5344CB8AC3E}">
        <p14:creationId xmlns:p14="http://schemas.microsoft.com/office/powerpoint/2010/main" val="535087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E84169-F743-408D-B76B-D1137164E1AB}" type="datetime1">
              <a:rPr lang="en-US" smtClean="0"/>
              <a:t>8/26/2017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7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2FF94-10BB-4D09-BF47-F7E0E40C94EC}" type="datetime1">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99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5BA855-F0D6-4D2B-9C33-3FDCBF9C3696}"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90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293BA-0479-4B52-8EA8-E5CA826537D8}"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3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72F866-3A40-4D6B-AA7D-3211E89082E8}"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51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76A7D-89D1-49FB-BC42-A20313095259}"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85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E881B-C0B2-4EE1-96A3-8CB65E92655F}"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72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5043B-2567-4331-BE33-810B3E071030}"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47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4474A-B105-4EAF-9332-A50A8BF885B5}"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9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3C8C9-DCAC-403A-B0D9-70B7C8EB66C8}"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8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5E4E8D-7419-48E9-8E4E-9CDAE4ACE919}" type="datetime1">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17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AEF5A1-2251-45F7-B8E0-27A2C191834D}" type="datetime1">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0860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84704A-33F5-4E4C-A7B8-29AB78005B5A}" type="datetime1">
              <a:rPr lang="en-US" smtClean="0"/>
              <a:t>8/26/2017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5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3199A0-D4E9-4D11-BF1C-1B4DCF1F0575}" type="datetime1">
              <a:rPr lang="en-US" smtClean="0"/>
              <a:t>8/26/2017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94A06-BE6E-4C23-AE3D-37CB32D44A6B}" type="datetime1">
              <a:rPr lang="en-US" smtClean="0"/>
              <a:t>8/26/2017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6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23815-4FA8-4420-99F8-E9BC9B9BA8DF}" type="datetime1">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5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348D4-E1EB-4BF4-B275-D5B8BA22CCF9}" type="datetime1">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6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D96F87-40BE-442E-A512-E958BAF6F5E7}" type="datetime1">
              <a:rPr lang="en-US" smtClean="0"/>
              <a:t>8/26/2017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0458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images/TestManagement/SQACheckList.xlsx"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463" y="1442434"/>
            <a:ext cx="9633396" cy="4708981"/>
          </a:xfrm>
          <a:prstGeom prst="rect">
            <a:avLst/>
          </a:prstGeom>
          <a:noFill/>
        </p:spPr>
        <p:txBody>
          <a:bodyPr wrap="square" rtlCol="0">
            <a:spAutoFit/>
          </a:bodyPr>
          <a:lstStyle/>
          <a:p>
            <a:pPr algn="ct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Software </a:t>
            </a:r>
            <a:r>
              <a:rPr lang="en-US" sz="48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Testing </a:t>
            </a: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&amp; Quality Assurance </a:t>
            </a:r>
          </a:p>
          <a:p>
            <a:pPr algn="ctr"/>
            <a:endParaRPr lang="en-US" sz="48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CSE-453</a:t>
            </a:r>
            <a:endParaRPr lang="en-US" sz="3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Intake </a:t>
            </a: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 26 </a:t>
            </a: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(1)</a:t>
            </a: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Lecture - </a:t>
            </a: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15</a:t>
            </a:r>
            <a:endParaRPr lang="en-US" sz="36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endParaRPr lang="en-US" sz="48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923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708818"/>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Step 3: Review th</a:t>
            </a:r>
            <a:r>
              <a:rPr lang="en-US" dirty="0" smtClean="0"/>
              <a:t>e Process</a:t>
            </a:r>
            <a:endParaRPr lang="en-US" dirty="0"/>
          </a:p>
        </p:txBody>
      </p:sp>
      <p:sp>
        <p:nvSpPr>
          <p:cNvPr id="11" name="Content Placeholder 2"/>
          <p:cNvSpPr txBox="1">
            <a:spLocks/>
          </p:cNvSpPr>
          <p:nvPr/>
        </p:nvSpPr>
        <p:spPr>
          <a:xfrm>
            <a:off x="1125576" y="1542725"/>
            <a:ext cx="1028510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Step 3) Review the process</a:t>
            </a:r>
          </a:p>
          <a:p>
            <a:r>
              <a:rPr lang="en-US" sz="2300" dirty="0"/>
              <a:t>Review project activities to verify compliance with the defined management process. In the management review, the SQA members have to perform 5 SQA reviews as following </a:t>
            </a:r>
          </a:p>
        </p:txBody>
      </p:sp>
      <p:pic>
        <p:nvPicPr>
          <p:cNvPr id="2" name="Picture 1"/>
          <p:cNvPicPr>
            <a:picLocks noChangeAspect="1"/>
          </p:cNvPicPr>
          <p:nvPr/>
        </p:nvPicPr>
        <p:blipFill>
          <a:blip r:embed="rId2"/>
          <a:stretch>
            <a:fillRect/>
          </a:stretch>
        </p:blipFill>
        <p:spPr>
          <a:xfrm>
            <a:off x="3412901" y="2872929"/>
            <a:ext cx="5619900" cy="3837778"/>
          </a:xfrm>
          <a:prstGeom prst="rect">
            <a:avLst/>
          </a:prstGeom>
        </p:spPr>
      </p:pic>
    </p:spTree>
    <p:extLst>
      <p:ext uri="{BB962C8B-B14F-4D97-AF65-F5344CB8AC3E}">
        <p14:creationId xmlns:p14="http://schemas.microsoft.com/office/powerpoint/2010/main" val="1666185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708818"/>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Step 3: Review th</a:t>
            </a:r>
            <a:r>
              <a:rPr lang="en-US" dirty="0" smtClean="0"/>
              <a:t>e Process</a:t>
            </a:r>
            <a:endParaRPr lang="en-US" dirty="0"/>
          </a:p>
        </p:txBody>
      </p:sp>
      <p:sp>
        <p:nvSpPr>
          <p:cNvPr id="11" name="Content Placeholder 2"/>
          <p:cNvSpPr txBox="1">
            <a:spLocks/>
          </p:cNvSpPr>
          <p:nvPr/>
        </p:nvSpPr>
        <p:spPr>
          <a:xfrm>
            <a:off x="1125576" y="1542725"/>
            <a:ext cx="1028510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Review time for SQA depends on the project’s development lifecycle </a:t>
            </a:r>
            <a:r>
              <a:rPr lang="en-US" dirty="0" smtClean="0"/>
              <a:t>model. </a:t>
            </a:r>
            <a:r>
              <a:rPr lang="en-US" dirty="0"/>
              <a:t>T</a:t>
            </a:r>
            <a:r>
              <a:rPr lang="en-US" dirty="0" smtClean="0"/>
              <a:t>he </a:t>
            </a:r>
            <a:r>
              <a:rPr lang="en-US" dirty="0"/>
              <a:t>review schedule should be following</a:t>
            </a:r>
            <a:endParaRPr lang="en-US" sz="2300" dirty="0"/>
          </a:p>
        </p:txBody>
      </p:sp>
      <p:pic>
        <p:nvPicPr>
          <p:cNvPr id="3" name="Picture 2"/>
          <p:cNvPicPr>
            <a:picLocks noChangeAspect="1"/>
          </p:cNvPicPr>
          <p:nvPr/>
        </p:nvPicPr>
        <p:blipFill>
          <a:blip r:embed="rId2"/>
          <a:stretch>
            <a:fillRect/>
          </a:stretch>
        </p:blipFill>
        <p:spPr>
          <a:xfrm>
            <a:off x="1500778" y="2465968"/>
            <a:ext cx="9534701" cy="3355282"/>
          </a:xfrm>
          <a:prstGeom prst="rect">
            <a:avLst/>
          </a:prstGeom>
        </p:spPr>
      </p:pic>
    </p:spTree>
    <p:extLst>
      <p:ext uri="{BB962C8B-B14F-4D97-AF65-F5344CB8AC3E}">
        <p14:creationId xmlns:p14="http://schemas.microsoft.com/office/powerpoint/2010/main" val="3267506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708818"/>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SQA: Plan, Audit and Review</a:t>
            </a:r>
            <a:endParaRPr lang="en-US" dirty="0"/>
          </a:p>
        </p:txBody>
      </p:sp>
      <p:sp>
        <p:nvSpPr>
          <p:cNvPr id="11" name="Content Placeholder 2"/>
          <p:cNvSpPr txBox="1">
            <a:spLocks/>
          </p:cNvSpPr>
          <p:nvPr/>
        </p:nvSpPr>
        <p:spPr>
          <a:xfrm>
            <a:off x="1504839" y="1658635"/>
            <a:ext cx="9241917"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In each SQA phase, the </a:t>
            </a:r>
            <a:r>
              <a:rPr lang="en-US" b="1" dirty="0"/>
              <a:t>SQA members</a:t>
            </a:r>
            <a:r>
              <a:rPr lang="en-US" dirty="0"/>
              <a:t> provide </a:t>
            </a:r>
            <a:r>
              <a:rPr lang="en-US" b="1" dirty="0"/>
              <a:t>consultation</a:t>
            </a:r>
            <a:r>
              <a:rPr lang="en-US" dirty="0"/>
              <a:t> and </a:t>
            </a:r>
            <a:r>
              <a:rPr lang="en-US" b="1" dirty="0"/>
              <a:t>review</a:t>
            </a:r>
            <a:r>
              <a:rPr lang="en-US" dirty="0"/>
              <a:t> of the project plans, work product, and procedures regarding compliance to defined organizational policy and standard procedures. </a:t>
            </a:r>
          </a:p>
          <a:p>
            <a:r>
              <a:rPr lang="en-US" dirty="0"/>
              <a:t>During Audit, the SQA members should use </a:t>
            </a:r>
            <a:r>
              <a:rPr lang="en-US" dirty="0">
                <a:hlinkClick r:id="rId2"/>
              </a:rPr>
              <a:t>SQA review checklist</a:t>
            </a:r>
            <a:r>
              <a:rPr lang="en-US" dirty="0"/>
              <a:t> </a:t>
            </a:r>
          </a:p>
          <a:p>
            <a:r>
              <a:rPr lang="en-US" dirty="0"/>
              <a:t>After you walk through the 3 steps of software assurance implementation, you have the result of Test Management Review &amp; Audit. This is the evidence to show to your stakeholders about your management quality.</a:t>
            </a:r>
          </a:p>
        </p:txBody>
      </p:sp>
    </p:spTree>
    <p:extLst>
      <p:ext uri="{BB962C8B-B14F-4D97-AF65-F5344CB8AC3E}">
        <p14:creationId xmlns:p14="http://schemas.microsoft.com/office/powerpoint/2010/main" val="3277323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708818"/>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SQA: Plan, Audit and Review</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40" y="1542725"/>
            <a:ext cx="4562311" cy="3554771"/>
          </a:xfrm>
          <a:prstGeom prst="rect">
            <a:avLst/>
          </a:prstGeom>
        </p:spPr>
      </p:pic>
      <p:pic>
        <p:nvPicPr>
          <p:cNvPr id="3" name="Picture 2"/>
          <p:cNvPicPr>
            <a:picLocks noChangeAspect="1"/>
          </p:cNvPicPr>
          <p:nvPr/>
        </p:nvPicPr>
        <p:blipFill>
          <a:blip r:embed="rId3"/>
          <a:stretch>
            <a:fillRect/>
          </a:stretch>
        </p:blipFill>
        <p:spPr>
          <a:xfrm>
            <a:off x="5975997" y="1542725"/>
            <a:ext cx="5133975" cy="2981325"/>
          </a:xfrm>
          <a:prstGeom prst="rect">
            <a:avLst/>
          </a:prstGeom>
        </p:spPr>
      </p:pic>
      <p:pic>
        <p:nvPicPr>
          <p:cNvPr id="4" name="Picture 3"/>
          <p:cNvPicPr>
            <a:picLocks noChangeAspect="1"/>
          </p:cNvPicPr>
          <p:nvPr/>
        </p:nvPicPr>
        <p:blipFill>
          <a:blip r:embed="rId4"/>
          <a:stretch>
            <a:fillRect/>
          </a:stretch>
        </p:blipFill>
        <p:spPr>
          <a:xfrm>
            <a:off x="4661316" y="4524050"/>
            <a:ext cx="4591050" cy="3952875"/>
          </a:xfrm>
          <a:prstGeom prst="rect">
            <a:avLst/>
          </a:prstGeom>
        </p:spPr>
      </p:pic>
    </p:spTree>
    <p:extLst>
      <p:ext uri="{BB962C8B-B14F-4D97-AF65-F5344CB8AC3E}">
        <p14:creationId xmlns:p14="http://schemas.microsoft.com/office/powerpoint/2010/main" val="1571465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3" y="593725"/>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SQ</a:t>
            </a:r>
            <a:r>
              <a:rPr lang="en-US" dirty="0" smtClean="0"/>
              <a:t>A: Best Practice</a:t>
            </a:r>
            <a:endParaRPr lang="en-US" dirty="0"/>
          </a:p>
        </p:txBody>
      </p:sp>
      <p:sp>
        <p:nvSpPr>
          <p:cNvPr id="11" name="Content Placeholder 2"/>
          <p:cNvSpPr txBox="1">
            <a:spLocks/>
          </p:cNvSpPr>
          <p:nvPr/>
        </p:nvSpPr>
        <p:spPr>
          <a:xfrm>
            <a:off x="1035424" y="1428257"/>
            <a:ext cx="10259348"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Here are some best practices for an effective SQA implementation</a:t>
            </a:r>
            <a:r>
              <a:rPr lang="en-US" dirty="0"/>
              <a:t> </a:t>
            </a:r>
          </a:p>
          <a:p>
            <a:pPr>
              <a:buFont typeface="Arial" panose="020B0604020202020204" pitchFamily="34" charset="0"/>
              <a:buChar char="•"/>
            </a:pPr>
            <a:r>
              <a:rPr lang="en-US" b="1" dirty="0"/>
              <a:t>Continuous improvement: </a:t>
            </a:r>
            <a:r>
              <a:rPr lang="en-US" dirty="0"/>
              <a:t>All the standard process in SQA must be improved </a:t>
            </a:r>
            <a:r>
              <a:rPr lang="en-US" b="1" dirty="0"/>
              <a:t>frequently</a:t>
            </a:r>
            <a:r>
              <a:rPr lang="en-US" dirty="0"/>
              <a:t> and made </a:t>
            </a:r>
            <a:r>
              <a:rPr lang="en-US" b="1" dirty="0"/>
              <a:t>official</a:t>
            </a:r>
            <a:r>
              <a:rPr lang="en-US" dirty="0"/>
              <a:t> so that the other can follow. This process should be </a:t>
            </a:r>
            <a:r>
              <a:rPr lang="en-US" b="1" dirty="0"/>
              <a:t>certified</a:t>
            </a:r>
            <a:r>
              <a:rPr lang="en-US" dirty="0"/>
              <a:t> by popular organization such as ISO, CMMI… etc.</a:t>
            </a:r>
          </a:p>
          <a:p>
            <a:pPr>
              <a:buFont typeface="Arial" panose="020B0604020202020204" pitchFamily="34" charset="0"/>
              <a:buChar char="•"/>
            </a:pPr>
            <a:r>
              <a:rPr lang="en-US" b="1" dirty="0"/>
              <a:t>Documentation: </a:t>
            </a:r>
            <a:r>
              <a:rPr lang="en-US" dirty="0"/>
              <a:t>All the QA policies and methods, which are defined by QA team, should be documented for training and reuse for future projects.</a:t>
            </a:r>
          </a:p>
          <a:p>
            <a:pPr>
              <a:buFont typeface="Arial" panose="020B0604020202020204" pitchFamily="34" charset="0"/>
              <a:buChar char="•"/>
            </a:pPr>
            <a:r>
              <a:rPr lang="en-US" b="1" dirty="0"/>
              <a:t>Experience: </a:t>
            </a:r>
            <a:r>
              <a:rPr lang="en-US" dirty="0"/>
              <a:t>Choosing the members who are seasoned SQA auditors is a good way to ensure the quality of management </a:t>
            </a:r>
            <a:r>
              <a:rPr lang="en-US" dirty="0" smtClean="0"/>
              <a:t>review</a:t>
            </a:r>
            <a:endParaRPr lang="en-US" dirty="0"/>
          </a:p>
        </p:txBody>
      </p:sp>
    </p:spTree>
    <p:extLst>
      <p:ext uri="{BB962C8B-B14F-4D97-AF65-F5344CB8AC3E}">
        <p14:creationId xmlns:p14="http://schemas.microsoft.com/office/powerpoint/2010/main" val="3983161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3" y="593725"/>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SQ</a:t>
            </a:r>
            <a:r>
              <a:rPr lang="en-US" dirty="0" smtClean="0"/>
              <a:t>A: Best Practice</a:t>
            </a:r>
            <a:endParaRPr lang="en-US" dirty="0"/>
          </a:p>
        </p:txBody>
      </p:sp>
      <p:sp>
        <p:nvSpPr>
          <p:cNvPr id="11" name="Content Placeholder 2"/>
          <p:cNvSpPr txBox="1">
            <a:spLocks/>
          </p:cNvSpPr>
          <p:nvPr/>
        </p:nvSpPr>
        <p:spPr>
          <a:xfrm>
            <a:off x="1035424" y="1428257"/>
            <a:ext cx="10259348"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Arial" panose="020B0604020202020204" pitchFamily="34" charset="0"/>
              <a:buChar char="•"/>
            </a:pPr>
            <a:r>
              <a:rPr lang="en-US" b="1" dirty="0"/>
              <a:t>Tool Usage:</a:t>
            </a:r>
            <a:r>
              <a:rPr lang="en-US" dirty="0"/>
              <a:t>  Utilizing tool such as the tracking tool, management tool for SQA process reduces SQA effort and project cost.</a:t>
            </a:r>
          </a:p>
          <a:p>
            <a:pPr>
              <a:buFont typeface="Arial" panose="020B0604020202020204" pitchFamily="34" charset="0"/>
              <a:buChar char="•"/>
            </a:pPr>
            <a:r>
              <a:rPr lang="en-US" b="1" dirty="0"/>
              <a:t>Metrics: </a:t>
            </a:r>
            <a:r>
              <a:rPr lang="en-US" dirty="0"/>
              <a:t>Developing and creating metrics to track the software quality in its current state, as well as to compare the improvement with previous versions, will help increase the value and maturity of the</a:t>
            </a:r>
            <a:r>
              <a:rPr lang="en-US" dirty="0">
                <a:hlinkClick r:id="rId2"/>
              </a:rPr>
              <a:t> Testing </a:t>
            </a:r>
            <a:r>
              <a:rPr lang="en-US" dirty="0"/>
              <a:t>process</a:t>
            </a:r>
          </a:p>
          <a:p>
            <a:pPr>
              <a:buFont typeface="Arial" panose="020B0604020202020204" pitchFamily="34" charset="0"/>
              <a:buChar char="•"/>
            </a:pPr>
            <a:r>
              <a:rPr lang="en-US" b="1" dirty="0"/>
              <a:t>Responsibility: </a:t>
            </a:r>
            <a:r>
              <a:rPr lang="en-US" dirty="0"/>
              <a:t>The SQA process is not the SQA member’s task, but </a:t>
            </a:r>
            <a:r>
              <a:rPr lang="en-US" b="1" dirty="0"/>
              <a:t>everyone</a:t>
            </a:r>
            <a:r>
              <a:rPr lang="en-US" dirty="0"/>
              <a:t>’s task. Everybody in the team is responsible for quality of product, not just the test lead or manager.</a:t>
            </a:r>
            <a:endParaRPr lang="en-US" dirty="0"/>
          </a:p>
        </p:txBody>
      </p:sp>
    </p:spTree>
    <p:extLst>
      <p:ext uri="{BB962C8B-B14F-4D97-AF65-F5344CB8AC3E}">
        <p14:creationId xmlns:p14="http://schemas.microsoft.com/office/powerpoint/2010/main" val="1907784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3051" y="2550018"/>
            <a:ext cx="7547022" cy="4739759"/>
          </a:xfrm>
          <a:prstGeom prst="rect">
            <a:avLst/>
          </a:prstGeom>
          <a:noFill/>
        </p:spPr>
        <p:txBody>
          <a:bodyPr wrap="square" rtlCol="0">
            <a:spAutoFit/>
          </a:bodyPr>
          <a:lstStyle/>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en-US" sz="6000" b="1" dirty="0" smtClean="0">
                <a:solidFill>
                  <a:prstClr val="black"/>
                </a:solidFill>
                <a:latin typeface="+mj-lt"/>
                <a:ea typeface="Tahoma" panose="020B0604030504040204" pitchFamily="34" charset="0"/>
                <a:cs typeface="Tahoma" panose="020B0604030504040204" pitchFamily="34" charset="0"/>
              </a:rPr>
              <a:t>THANK YOU</a:t>
            </a:r>
          </a:p>
          <a:p>
            <a:pPr marL="457200" indent="-457200">
              <a:buFont typeface="Wingdings" panose="05000000000000000000" pitchFamily="2" charset="2"/>
              <a:buChar char="q"/>
            </a:pPr>
            <a:endParaRPr lang="en-US" sz="2800" b="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600"/>
              </a:spcBef>
              <a:spcAft>
                <a:spcPts val="600"/>
              </a:spcAft>
              <a:buFont typeface="Wingdings" panose="05000000000000000000" pitchFamily="2" charset="2"/>
              <a:buChar char="§"/>
            </a:pPr>
            <a:endParaRPr lang="en-GB" sz="2200" b="1" dirty="0">
              <a:solidFill>
                <a:srgbClr val="46424D"/>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US" sz="28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546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3" y="593725"/>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How to Implement Quality Assurance?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183" y="2098184"/>
            <a:ext cx="6919117" cy="3877614"/>
          </a:xfrm>
          <a:prstGeom prst="rect">
            <a:avLst/>
          </a:prstGeom>
        </p:spPr>
      </p:pic>
    </p:spTree>
    <p:extLst>
      <p:ext uri="{BB962C8B-B14F-4D97-AF65-F5344CB8AC3E}">
        <p14:creationId xmlns:p14="http://schemas.microsoft.com/office/powerpoint/2010/main" val="3086469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87072" y="954334"/>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Step 1: Develop SQA Plan</a:t>
            </a:r>
            <a:endParaRPr lang="en-US" dirty="0"/>
          </a:p>
        </p:txBody>
      </p:sp>
      <p:pic>
        <p:nvPicPr>
          <p:cNvPr id="4" name="Picture 3"/>
          <p:cNvPicPr>
            <a:picLocks noChangeAspect="1"/>
          </p:cNvPicPr>
          <p:nvPr/>
        </p:nvPicPr>
        <p:blipFill>
          <a:blip r:embed="rId2"/>
          <a:stretch>
            <a:fillRect/>
          </a:stretch>
        </p:blipFill>
        <p:spPr>
          <a:xfrm>
            <a:off x="2087029" y="2345429"/>
            <a:ext cx="8093318" cy="2896271"/>
          </a:xfrm>
          <a:prstGeom prst="rect">
            <a:avLst/>
          </a:prstGeom>
        </p:spPr>
      </p:pic>
    </p:spTree>
    <p:extLst>
      <p:ext uri="{BB962C8B-B14F-4D97-AF65-F5344CB8AC3E}">
        <p14:creationId xmlns:p14="http://schemas.microsoft.com/office/powerpoint/2010/main" val="833718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812666"/>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Develop SQA Plan</a:t>
            </a:r>
            <a:endParaRPr lang="en-US" dirty="0"/>
          </a:p>
        </p:txBody>
      </p:sp>
      <p:sp>
        <p:nvSpPr>
          <p:cNvPr id="11" name="Content Placeholder 2"/>
          <p:cNvSpPr txBox="1">
            <a:spLocks/>
          </p:cNvSpPr>
          <p:nvPr/>
        </p:nvSpPr>
        <p:spPr>
          <a:xfrm>
            <a:off x="1421790" y="1851818"/>
            <a:ext cx="9408017"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Step 1.2) List of the work products that the SQA auditor will review and </a:t>
            </a:r>
            <a:r>
              <a:rPr lang="en-US" b="1" dirty="0" smtClean="0"/>
              <a:t>audit</a:t>
            </a:r>
          </a:p>
          <a:p>
            <a:pPr marL="0" indent="0">
              <a:buNone/>
            </a:pPr>
            <a:r>
              <a:rPr lang="en-US" sz="2400" dirty="0" smtClean="0"/>
              <a:t>The </a:t>
            </a:r>
            <a:r>
              <a:rPr lang="en-US" sz="2400" dirty="0"/>
              <a:t>Test Manager should </a:t>
            </a:r>
          </a:p>
          <a:p>
            <a:pPr lvl="1">
              <a:buFont typeface="Arial" panose="020B0604020202020204" pitchFamily="34" charset="0"/>
              <a:buChar char="•"/>
            </a:pPr>
            <a:r>
              <a:rPr lang="en-US" sz="2400" b="1" dirty="0"/>
              <a:t>List</a:t>
            </a:r>
            <a:r>
              <a:rPr lang="en-US" sz="2400" dirty="0"/>
              <a:t> out all the work products of each Test Management Process</a:t>
            </a:r>
          </a:p>
          <a:p>
            <a:pPr lvl="1">
              <a:buFont typeface="Arial" panose="020B0604020202020204" pitchFamily="34" charset="0"/>
              <a:buChar char="•"/>
            </a:pPr>
            <a:r>
              <a:rPr lang="en-US" sz="2400" b="1" dirty="0"/>
              <a:t>Define</a:t>
            </a:r>
            <a:r>
              <a:rPr lang="en-US" sz="2400" dirty="0"/>
              <a:t> which facilities or equipment the SQA auditor can access to perform SQA tasks such as process evaluations and audits.</a:t>
            </a:r>
          </a:p>
        </p:txBody>
      </p:sp>
    </p:spTree>
    <p:extLst>
      <p:ext uri="{BB962C8B-B14F-4D97-AF65-F5344CB8AC3E}">
        <p14:creationId xmlns:p14="http://schemas.microsoft.com/office/powerpoint/2010/main" val="1943686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508473"/>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Develop SQA Plan</a:t>
            </a:r>
            <a:endParaRPr lang="en-US" dirty="0"/>
          </a:p>
        </p:txBody>
      </p:sp>
      <p:sp>
        <p:nvSpPr>
          <p:cNvPr id="11" name="Content Placeholder 2"/>
          <p:cNvSpPr txBox="1">
            <a:spLocks/>
          </p:cNvSpPr>
          <p:nvPr/>
        </p:nvSpPr>
        <p:spPr>
          <a:xfrm>
            <a:off x="652276" y="1375300"/>
            <a:ext cx="11204620"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For example, </a:t>
            </a:r>
            <a:r>
              <a:rPr lang="en-US" dirty="0" smtClean="0"/>
              <a:t>you </a:t>
            </a:r>
            <a:r>
              <a:rPr lang="en-US" dirty="0"/>
              <a:t>can list out the work products of each Test Management Process and define permission for SQA members to access these work products as per the following table </a:t>
            </a:r>
            <a:endParaRPr lang="en-US" sz="2400" dirty="0"/>
          </a:p>
        </p:txBody>
      </p:sp>
      <p:pic>
        <p:nvPicPr>
          <p:cNvPr id="2" name="Picture 1"/>
          <p:cNvPicPr>
            <a:picLocks noChangeAspect="1"/>
          </p:cNvPicPr>
          <p:nvPr/>
        </p:nvPicPr>
        <p:blipFill>
          <a:blip r:embed="rId2"/>
          <a:stretch>
            <a:fillRect/>
          </a:stretch>
        </p:blipFill>
        <p:spPr>
          <a:xfrm>
            <a:off x="2479182" y="2211310"/>
            <a:ext cx="6925009" cy="4646690"/>
          </a:xfrm>
          <a:prstGeom prst="rect">
            <a:avLst/>
          </a:prstGeom>
        </p:spPr>
      </p:pic>
    </p:spTree>
    <p:extLst>
      <p:ext uri="{BB962C8B-B14F-4D97-AF65-F5344CB8AC3E}">
        <p14:creationId xmlns:p14="http://schemas.microsoft.com/office/powerpoint/2010/main" val="2821356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812666"/>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Develop SQA Plan</a:t>
            </a:r>
            <a:endParaRPr lang="en-US" dirty="0"/>
          </a:p>
        </p:txBody>
      </p:sp>
      <p:sp>
        <p:nvSpPr>
          <p:cNvPr id="11" name="Content Placeholder 2"/>
          <p:cNvSpPr txBox="1">
            <a:spLocks/>
          </p:cNvSpPr>
          <p:nvPr/>
        </p:nvSpPr>
        <p:spPr>
          <a:xfrm>
            <a:off x="1421790" y="1851818"/>
            <a:ext cx="9628283"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Step 1.3) Create the schedule to perform the SQA tasks</a:t>
            </a:r>
          </a:p>
          <a:p>
            <a:r>
              <a:rPr lang="en-US" dirty="0"/>
              <a:t>In this step, the Test Manager should describe the </a:t>
            </a:r>
            <a:r>
              <a:rPr lang="en-US" b="1" dirty="0"/>
              <a:t>tasks</a:t>
            </a:r>
            <a:r>
              <a:rPr lang="en-US" dirty="0"/>
              <a:t> to be performed by SQA auditor with special emphasis on SQA activities as well as the work product for each task.  </a:t>
            </a:r>
          </a:p>
          <a:p>
            <a:r>
              <a:rPr lang="en-US" dirty="0"/>
              <a:t>Test Manager also creates the </a:t>
            </a:r>
            <a:r>
              <a:rPr lang="en-US" b="1" dirty="0"/>
              <a:t>scheduling</a:t>
            </a:r>
            <a:r>
              <a:rPr lang="en-US" dirty="0"/>
              <a:t> of those SQA tasks. Normally, the SQA schedule is driven by the project development schedule. Therefore, an SQA task is performed in relationship to what software development activities are taking place. </a:t>
            </a:r>
          </a:p>
        </p:txBody>
      </p:sp>
    </p:spTree>
    <p:extLst>
      <p:ext uri="{BB962C8B-B14F-4D97-AF65-F5344CB8AC3E}">
        <p14:creationId xmlns:p14="http://schemas.microsoft.com/office/powerpoint/2010/main" val="485543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508473"/>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Develop SQA Plan</a:t>
            </a:r>
            <a:endParaRPr lang="en-US" dirty="0"/>
          </a:p>
        </p:txBody>
      </p:sp>
      <p:sp>
        <p:nvSpPr>
          <p:cNvPr id="11" name="Content Placeholder 2"/>
          <p:cNvSpPr txBox="1">
            <a:spLocks/>
          </p:cNvSpPr>
          <p:nvPr/>
        </p:nvSpPr>
        <p:spPr>
          <a:xfrm>
            <a:off x="652276" y="1375300"/>
            <a:ext cx="11204620"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 In the SQA plan, Test Manager makes the schedule for management review. For example </a:t>
            </a:r>
            <a:endParaRPr lang="en-US" sz="2400" dirty="0"/>
          </a:p>
        </p:txBody>
      </p:sp>
      <p:pic>
        <p:nvPicPr>
          <p:cNvPr id="3" name="Picture 2"/>
          <p:cNvPicPr>
            <a:picLocks noChangeAspect="1"/>
          </p:cNvPicPr>
          <p:nvPr/>
        </p:nvPicPr>
        <p:blipFill>
          <a:blip r:embed="rId2"/>
          <a:stretch>
            <a:fillRect/>
          </a:stretch>
        </p:blipFill>
        <p:spPr>
          <a:xfrm>
            <a:off x="2987898" y="1865205"/>
            <a:ext cx="6282273" cy="4992795"/>
          </a:xfrm>
          <a:prstGeom prst="rect">
            <a:avLst/>
          </a:prstGeom>
        </p:spPr>
      </p:pic>
    </p:spTree>
    <p:extLst>
      <p:ext uri="{BB962C8B-B14F-4D97-AF65-F5344CB8AC3E}">
        <p14:creationId xmlns:p14="http://schemas.microsoft.com/office/powerpoint/2010/main" val="2879597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708818"/>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Step 2: Preparation</a:t>
            </a:r>
            <a:endParaRPr lang="en-US" dirty="0"/>
          </a:p>
        </p:txBody>
      </p:sp>
      <p:sp>
        <p:nvSpPr>
          <p:cNvPr id="11" name="Content Placeholder 2"/>
          <p:cNvSpPr txBox="1">
            <a:spLocks/>
          </p:cNvSpPr>
          <p:nvPr/>
        </p:nvSpPr>
        <p:spPr>
          <a:xfrm>
            <a:off x="1421790" y="1851818"/>
            <a:ext cx="9408017"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Step 2) Define the standards/methodology</a:t>
            </a:r>
          </a:p>
          <a:p>
            <a:r>
              <a:rPr lang="en-US" dirty="0"/>
              <a:t>To review the Management activities against the standards process, you should do the following steps </a:t>
            </a:r>
          </a:p>
          <a:p>
            <a:pPr lvl="1">
              <a:buFont typeface="+mj-lt"/>
              <a:buAutoNum type="arabicPeriod"/>
            </a:pPr>
            <a:r>
              <a:rPr lang="en-US" sz="2400" dirty="0"/>
              <a:t>Define the policies and procedures intended to prevent defects from occurring in the management process</a:t>
            </a:r>
          </a:p>
          <a:p>
            <a:pPr lvl="1">
              <a:buFont typeface="+mj-lt"/>
              <a:buAutoNum type="arabicPeriod"/>
            </a:pPr>
            <a:r>
              <a:rPr lang="en-US" sz="2400" dirty="0"/>
              <a:t>Document the policies &amp; procedures</a:t>
            </a:r>
          </a:p>
          <a:p>
            <a:pPr lvl="1">
              <a:buFont typeface="+mj-lt"/>
              <a:buAutoNum type="arabicPeriod"/>
            </a:pPr>
            <a:r>
              <a:rPr lang="en-US" sz="2400" dirty="0"/>
              <a:t>Inform and train the staff to use it</a:t>
            </a:r>
          </a:p>
        </p:txBody>
      </p:sp>
    </p:spTree>
    <p:extLst>
      <p:ext uri="{BB962C8B-B14F-4D97-AF65-F5344CB8AC3E}">
        <p14:creationId xmlns:p14="http://schemas.microsoft.com/office/powerpoint/2010/main" val="694878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79182" y="708818"/>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Step 2: Preparation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374" y="1459343"/>
            <a:ext cx="6484848" cy="5033532"/>
          </a:xfrm>
          <a:prstGeom prst="rect">
            <a:avLst/>
          </a:prstGeom>
        </p:spPr>
      </p:pic>
    </p:spTree>
    <p:extLst>
      <p:ext uri="{BB962C8B-B14F-4D97-AF65-F5344CB8AC3E}">
        <p14:creationId xmlns:p14="http://schemas.microsoft.com/office/powerpoint/2010/main" val="1702811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5480</TotalTime>
  <Words>510</Words>
  <Application>Microsoft Office PowerPoint</Application>
  <PresentationFormat>Widescreen</PresentationFormat>
  <Paragraphs>55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Garamond</vt:lpstr>
      <vt:lpstr>Tahoma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tarannum</dc:creator>
  <cp:lastModifiedBy>tarannum</cp:lastModifiedBy>
  <cp:revision>310</cp:revision>
  <dcterms:created xsi:type="dcterms:W3CDTF">2017-06-03T19:16:25Z</dcterms:created>
  <dcterms:modified xsi:type="dcterms:W3CDTF">2017-08-26T05:44:04Z</dcterms:modified>
</cp:coreProperties>
</file>