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4"/>
  </p:notesMasterIdLst>
  <p:sldIdLst>
    <p:sldId id="257" r:id="rId2"/>
    <p:sldId id="307" r:id="rId3"/>
    <p:sldId id="309" r:id="rId4"/>
    <p:sldId id="311" r:id="rId5"/>
    <p:sldId id="310" r:id="rId6"/>
    <p:sldId id="308" r:id="rId7"/>
    <p:sldId id="306" r:id="rId8"/>
    <p:sldId id="312" r:id="rId9"/>
    <p:sldId id="313" r:id="rId10"/>
    <p:sldId id="314" r:id="rId11"/>
    <p:sldId id="31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CC30D-2617-4E1C-8205-A928191C62A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6D2FA-EE92-4FC3-944D-526C7CC99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6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E84169-F743-408D-B76B-D1137164E1AB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5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FF94-10BB-4D09-BF47-F7E0E40C94EC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9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A855-F0D6-4D2B-9C33-3FDCBF9C3696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0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93BA-0479-4B52-8EA8-E5CA826537D8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2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F866-3A40-4D6B-AA7D-3211E89082E8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1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6A7D-89D1-49FB-BC42-A20313095259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51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881B-C0B2-4EE1-96A3-8CB65E92655F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2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043B-2567-4331-BE33-810B3E071030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47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474A-B105-4EAF-9332-A50A8BF885B5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C8C9-DCAC-403A-B0D9-70B7C8EB66C8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4E8D-7419-48E9-8E4E-9CDAE4ACE919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17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5A1-2251-45F7-B8E0-27A2C191834D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704A-33F5-4E4C-A7B8-29AB78005B5A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59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9A0-D4E9-4D11-BF1C-1B4DCF1F0575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4A06-BE6E-4C23-AE3D-37CB32D44A6B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3815-4FA8-4420-99F8-E9BC9B9BA8DF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48D4-E1EB-4BF4-B275-D5B8BA22CCF9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8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D96F87-40BE-442E-A512-E958BAF6F5E7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0463" y="1442434"/>
            <a:ext cx="96333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sz="4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</a:t>
            </a:r>
            <a:r>
              <a:rPr lang="en-US" sz="4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Quality Assurance </a:t>
            </a:r>
          </a:p>
          <a:p>
            <a:pPr algn="ctr"/>
            <a:endParaRPr lang="en-US" sz="48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CSE-453</a:t>
            </a:r>
            <a:endParaRPr lang="en-US" sz="3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Intake </a:t>
            </a: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26 </a:t>
            </a:r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</a:t>
            </a:r>
            <a:r>
              <a:rPr lang="en-US" sz="36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36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en-US" sz="36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48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33282" y="568325"/>
            <a:ext cx="8534400" cy="1108075"/>
          </a:xfrm>
          <a:prstGeom prst="rect">
            <a:avLst/>
          </a:prstGeom>
          <a:noFill/>
          <a:ln/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CM terminology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07" y="1287149"/>
            <a:ext cx="8513597" cy="542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33282" y="568325"/>
            <a:ext cx="8534400" cy="1108075"/>
          </a:xfrm>
          <a:prstGeom prst="rect">
            <a:avLst/>
          </a:prstGeom>
          <a:noFill/>
          <a:ln/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CM terminology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29" y="1676400"/>
            <a:ext cx="7440506" cy="403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3051" y="2550018"/>
            <a:ext cx="754702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60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200" b="1" dirty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2" y="812666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21790" y="1851818"/>
            <a:ext cx="9408017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Managing the products of system </a:t>
            </a:r>
            <a:r>
              <a:rPr lang="en-GB" dirty="0" smtClean="0"/>
              <a:t>change.</a:t>
            </a:r>
          </a:p>
          <a:p>
            <a:r>
              <a:rPr lang="en-US" dirty="0"/>
              <a:t>Software systems always change during development and use. </a:t>
            </a:r>
            <a:endParaRPr lang="en-US" dirty="0" smtClean="0"/>
          </a:p>
          <a:p>
            <a:r>
              <a:rPr lang="en-US" dirty="0" smtClean="0"/>
              <a:t>Bugs </a:t>
            </a:r>
            <a:r>
              <a:rPr lang="en-US" dirty="0"/>
              <a:t>are </a:t>
            </a:r>
            <a:r>
              <a:rPr lang="en-US" dirty="0" smtClean="0"/>
              <a:t>discovered and </a:t>
            </a:r>
            <a:r>
              <a:rPr lang="en-US" dirty="0"/>
              <a:t>have to be fixed. </a:t>
            </a:r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requirements </a:t>
            </a:r>
            <a:r>
              <a:rPr lang="en-US" dirty="0" smtClean="0"/>
              <a:t>change </a:t>
            </a:r>
            <a:r>
              <a:rPr lang="en-US" dirty="0"/>
              <a:t>and you have to implement </a:t>
            </a:r>
            <a:r>
              <a:rPr lang="en-US" dirty="0" smtClean="0"/>
              <a:t>these changes </a:t>
            </a:r>
            <a:r>
              <a:rPr lang="en-US" dirty="0"/>
              <a:t>in a new version of the system</a:t>
            </a:r>
            <a:r>
              <a:rPr lang="en-US" dirty="0" smtClean="0"/>
              <a:t>.</a:t>
            </a:r>
          </a:p>
          <a:p>
            <a:r>
              <a:rPr lang="en-US" dirty="0"/>
              <a:t>New versions of hardware and system </a:t>
            </a:r>
            <a:r>
              <a:rPr lang="en-US" dirty="0" smtClean="0"/>
              <a:t>platforms become </a:t>
            </a:r>
            <a:r>
              <a:rPr lang="en-US" dirty="0"/>
              <a:t>available and you have to adapt your systems to work with them</a:t>
            </a:r>
            <a:r>
              <a:rPr lang="en-US" dirty="0" smtClean="0"/>
              <a:t>.</a:t>
            </a:r>
          </a:p>
          <a:p>
            <a:r>
              <a:rPr lang="en-US" dirty="0"/>
              <a:t>Competitors introduce new features in their system that you have to match.</a:t>
            </a:r>
            <a:endParaRPr lang="en-US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0770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99163" y="748271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51334" y="1607119"/>
            <a:ext cx="9988891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 changes </a:t>
            </a:r>
            <a:r>
              <a:rPr lang="en-US" dirty="0"/>
              <a:t>are made to the software, a new version of a system is created. </a:t>
            </a:r>
            <a:endParaRPr lang="en-US" dirty="0" smtClean="0"/>
          </a:p>
          <a:p>
            <a:r>
              <a:rPr lang="en-US" dirty="0" smtClean="0"/>
              <a:t>Most systems, therefore</a:t>
            </a:r>
            <a:r>
              <a:rPr lang="en-US" dirty="0"/>
              <a:t>, can be thought of as a set of versions, each of which has to be </a:t>
            </a:r>
            <a:r>
              <a:rPr lang="en-US" dirty="0" smtClean="0"/>
              <a:t>maintained and </a:t>
            </a:r>
            <a:r>
              <a:rPr lang="en-US" dirty="0"/>
              <a:t>managed.</a:t>
            </a:r>
          </a:p>
          <a:p>
            <a:r>
              <a:rPr lang="en-US" dirty="0"/>
              <a:t>Configuration management (CM) is concerned with the policies, processes, </a:t>
            </a:r>
            <a:r>
              <a:rPr lang="en-US" dirty="0" smtClean="0"/>
              <a:t>and tools </a:t>
            </a:r>
            <a:r>
              <a:rPr lang="en-US" dirty="0"/>
              <a:t>for managing changing software systems.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need to manage evolving </a:t>
            </a:r>
            <a:r>
              <a:rPr lang="en-US" dirty="0" smtClean="0"/>
              <a:t>systems because </a:t>
            </a:r>
            <a:r>
              <a:rPr lang="en-US" dirty="0"/>
              <a:t>it is easy to lose track of what changes and component versions </a:t>
            </a:r>
            <a:r>
              <a:rPr lang="en-US" dirty="0" smtClean="0"/>
              <a:t>have been </a:t>
            </a:r>
            <a:r>
              <a:rPr lang="en-US" dirty="0"/>
              <a:t>incorporated into each system version. </a:t>
            </a:r>
            <a:endParaRPr lang="en-US" dirty="0" smtClean="0"/>
          </a:p>
          <a:p>
            <a:r>
              <a:rPr lang="en-US" dirty="0" smtClean="0"/>
              <a:t>Versions </a:t>
            </a:r>
            <a:r>
              <a:rPr lang="en-US" dirty="0"/>
              <a:t>implement proposals </a:t>
            </a:r>
            <a:r>
              <a:rPr lang="en-US" dirty="0" smtClean="0"/>
              <a:t>for change</a:t>
            </a:r>
            <a:r>
              <a:rPr lang="en-US" dirty="0"/>
              <a:t>, corrections of faults, and adaptations for different hardware and </a:t>
            </a:r>
            <a:r>
              <a:rPr lang="en-US" dirty="0" smtClean="0"/>
              <a:t>operating systems</a:t>
            </a:r>
            <a:r>
              <a:rPr lang="en-US" dirty="0"/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453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51334" y="774028"/>
            <a:ext cx="974419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Benefits of Configuration Management</a:t>
            </a:r>
            <a:endParaRPr lang="en-US" sz="36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51334" y="1607119"/>
            <a:ext cx="9988891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Configuration management is useful for individual projects as it is easy for </a:t>
            </a:r>
            <a:r>
              <a:rPr lang="en-US" dirty="0" smtClean="0"/>
              <a:t>one person </a:t>
            </a:r>
            <a:r>
              <a:rPr lang="en-US" dirty="0"/>
              <a:t>to forget what changes have been made.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essential for team projects </a:t>
            </a:r>
            <a:r>
              <a:rPr lang="en-US" dirty="0" smtClean="0"/>
              <a:t>where several </a:t>
            </a:r>
            <a:r>
              <a:rPr lang="en-US" dirty="0"/>
              <a:t>developers are working at the same time on a software system. </a:t>
            </a:r>
            <a:endParaRPr lang="en-US" dirty="0" smtClean="0"/>
          </a:p>
          <a:p>
            <a:r>
              <a:rPr lang="en-US" dirty="0" smtClean="0"/>
              <a:t>Sometimes these </a:t>
            </a:r>
            <a:r>
              <a:rPr lang="en-US" dirty="0"/>
              <a:t>developers are all working in the same place but, increasingly, </a:t>
            </a:r>
            <a:r>
              <a:rPr lang="en-US" dirty="0" smtClean="0"/>
              <a:t>development teams </a:t>
            </a:r>
            <a:r>
              <a:rPr lang="en-US" dirty="0"/>
              <a:t>are distributed with members in different locations across the world. </a:t>
            </a:r>
            <a:endParaRPr lang="en-US" dirty="0" smtClean="0"/>
          </a:p>
          <a:p>
            <a:r>
              <a:rPr lang="en-US" dirty="0" smtClean="0"/>
              <a:t>The use </a:t>
            </a:r>
            <a:r>
              <a:rPr lang="en-US" dirty="0"/>
              <a:t>of a configuration management system ensures that teams have access to </a:t>
            </a:r>
            <a:r>
              <a:rPr lang="en-US" dirty="0" smtClean="0"/>
              <a:t>information about </a:t>
            </a:r>
            <a:r>
              <a:rPr lang="en-US" dirty="0"/>
              <a:t>a system that is under development and do not interfere with </a:t>
            </a:r>
            <a:r>
              <a:rPr lang="en-US" dirty="0" smtClean="0"/>
              <a:t>each other’s </a:t>
            </a:r>
            <a:r>
              <a:rPr lang="en-US" dirty="0"/>
              <a:t>work.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952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99163" y="748271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Configuration Management Activities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58" y="1675997"/>
            <a:ext cx="7994422" cy="400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2" y="812666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l">
              <a:spcBef>
                <a:spcPts val="0"/>
              </a:spcBef>
            </a:pPr>
            <a:r>
              <a:rPr lang="en-US" sz="3600" dirty="0">
                <a:ln>
                  <a:noFill/>
                </a:ln>
                <a:solidFill>
                  <a:prstClr val="black"/>
                </a:solidFill>
              </a:rPr>
              <a:t>Configuration Management Activities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885430" y="1632877"/>
            <a:ext cx="9408017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Configuration management involves the following activities – </a:t>
            </a:r>
          </a:p>
          <a:p>
            <a:pPr lvl="1"/>
            <a:r>
              <a:rPr lang="en-US" sz="2400" dirty="0"/>
              <a:t>Configuration management planning</a:t>
            </a:r>
          </a:p>
          <a:p>
            <a:pPr lvl="1"/>
            <a:r>
              <a:rPr lang="en-US" sz="2400" dirty="0"/>
              <a:t>Change management</a:t>
            </a:r>
          </a:p>
          <a:p>
            <a:pPr lvl="1"/>
            <a:r>
              <a:rPr lang="en-US" sz="2400" dirty="0"/>
              <a:t>Version and release management</a:t>
            </a:r>
          </a:p>
          <a:p>
            <a:pPr lvl="1"/>
            <a:r>
              <a:rPr lang="en-US" sz="2400" dirty="0"/>
              <a:t>System building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06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2" y="812666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l">
              <a:spcBef>
                <a:spcPts val="0"/>
              </a:spcBef>
            </a:pPr>
            <a:r>
              <a:rPr lang="en-US" sz="3600" dirty="0">
                <a:ln>
                  <a:noFill/>
                </a:ln>
                <a:solidFill>
                  <a:prstClr val="black"/>
                </a:solidFill>
              </a:rPr>
              <a:t>Configuration Management Activities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967809" y="1706138"/>
            <a:ext cx="101595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Change management: </a:t>
            </a:r>
            <a:r>
              <a:rPr lang="en-US" sz="2400" dirty="0"/>
              <a:t>This involves keeping track of requests for changes </a:t>
            </a:r>
            <a:r>
              <a:rPr lang="en-US" sz="2400" dirty="0" smtClean="0"/>
              <a:t>to the </a:t>
            </a:r>
            <a:r>
              <a:rPr lang="en-US" sz="2400" dirty="0"/>
              <a:t>software from customers and developers, working out the costs and </a:t>
            </a:r>
            <a:r>
              <a:rPr lang="en-US" sz="2400" dirty="0" smtClean="0"/>
              <a:t>impact of </a:t>
            </a:r>
            <a:r>
              <a:rPr lang="en-US" sz="2400" dirty="0"/>
              <a:t>making these changes, and deciding if and when the changes should </a:t>
            </a:r>
            <a:r>
              <a:rPr lang="en-US" sz="2400" dirty="0" smtClean="0"/>
              <a:t>be implemented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Version management: </a:t>
            </a:r>
            <a:r>
              <a:rPr lang="en-US" sz="2400" dirty="0"/>
              <a:t>This involves keeping track of the multiple versions </a:t>
            </a:r>
            <a:r>
              <a:rPr lang="en-US" sz="2400" dirty="0" smtClean="0"/>
              <a:t>of system </a:t>
            </a:r>
            <a:r>
              <a:rPr lang="en-US" sz="2400" dirty="0"/>
              <a:t>components and ensuring that changes made to components by </a:t>
            </a:r>
            <a:r>
              <a:rPr lang="en-US" sz="2400" dirty="0" smtClean="0"/>
              <a:t>different developers </a:t>
            </a:r>
            <a:r>
              <a:rPr lang="en-US" sz="2400" dirty="0"/>
              <a:t>do not interfere with each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System building: </a:t>
            </a:r>
            <a:r>
              <a:rPr lang="en-US" sz="2400" dirty="0"/>
              <a:t>This is the process of assembling program components, data, </a:t>
            </a:r>
            <a:r>
              <a:rPr lang="en-US" sz="2400" dirty="0" smtClean="0"/>
              <a:t>and libraries</a:t>
            </a:r>
            <a:r>
              <a:rPr lang="en-US" sz="2400" dirty="0"/>
              <a:t>, and then compiling and linking these to create an executable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Release management: </a:t>
            </a:r>
            <a:r>
              <a:rPr lang="en-US" sz="2400" dirty="0"/>
              <a:t>This involves preparing software for external release </a:t>
            </a:r>
            <a:r>
              <a:rPr lang="en-US" sz="2400" dirty="0" smtClean="0"/>
              <a:t>and keeping </a:t>
            </a:r>
            <a:r>
              <a:rPr lang="en-US" sz="2400" dirty="0"/>
              <a:t>track of the system versions that have been released for customer use.</a:t>
            </a:r>
          </a:p>
        </p:txBody>
      </p:sp>
    </p:spTree>
    <p:extLst>
      <p:ext uri="{BB962C8B-B14F-4D97-AF65-F5344CB8AC3E}">
        <p14:creationId xmlns:p14="http://schemas.microsoft.com/office/powerpoint/2010/main" val="19436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30224" y="683878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l">
              <a:spcBef>
                <a:spcPts val="0"/>
              </a:spcBef>
            </a:pPr>
            <a:r>
              <a:rPr lang="en-US" sz="3600" dirty="0">
                <a:ln>
                  <a:noFill/>
                </a:ln>
                <a:solidFill>
                  <a:prstClr val="black"/>
                </a:solidFill>
              </a:rPr>
              <a:t>Configuration </a:t>
            </a:r>
            <a:r>
              <a:rPr lang="en-US" sz="3600" dirty="0" smtClean="0">
                <a:ln>
                  <a:noFill/>
                </a:ln>
                <a:solidFill>
                  <a:prstClr val="black"/>
                </a:solidFill>
              </a:rPr>
              <a:t>Management &amp; SQA</a:t>
            </a:r>
            <a:endParaRPr lang="en-US" sz="3600" dirty="0">
              <a:ln>
                <a:noFill/>
              </a:ln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6029" y="1255378"/>
            <a:ext cx="102616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Configuration management is sometimes considered to be part of software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quality </a:t>
            </a:r>
            <a:r>
              <a:rPr lang="en-US" sz="2400" dirty="0"/>
              <a:t>management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same manager </a:t>
            </a:r>
            <a:r>
              <a:rPr lang="en-US" sz="2400" dirty="0" smtClean="0"/>
              <a:t>having both </a:t>
            </a:r>
            <a:r>
              <a:rPr lang="en-US" sz="2400" b="1" dirty="0"/>
              <a:t>quality management </a:t>
            </a:r>
            <a:r>
              <a:rPr lang="en-US" sz="2400" dirty="0"/>
              <a:t>and </a:t>
            </a:r>
            <a:r>
              <a:rPr lang="en-US" sz="2400" b="1" dirty="0"/>
              <a:t>configuration management</a:t>
            </a:r>
            <a:r>
              <a:rPr lang="en-US" sz="2400" dirty="0"/>
              <a:t> responsibilities. 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When</a:t>
            </a:r>
            <a:r>
              <a:rPr lang="en-US" sz="2400" dirty="0"/>
              <a:t> </a:t>
            </a:r>
            <a:r>
              <a:rPr lang="en-US" sz="2400" dirty="0" smtClean="0"/>
              <a:t>a </a:t>
            </a:r>
            <a:r>
              <a:rPr lang="en-US" sz="2400" dirty="0"/>
              <a:t>new version of the software has been implemented, it is handed over by </a:t>
            </a:r>
            <a:r>
              <a:rPr lang="en-US" sz="2400" dirty="0" smtClean="0"/>
              <a:t>the development </a:t>
            </a:r>
            <a:r>
              <a:rPr lang="en-US" sz="2400" dirty="0"/>
              <a:t>team to the quality assurance (QA) team. 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QA team checks </a:t>
            </a:r>
            <a:r>
              <a:rPr lang="en-US" sz="2400" dirty="0" smtClean="0"/>
              <a:t>that the </a:t>
            </a:r>
            <a:r>
              <a:rPr lang="en-US" sz="2400" dirty="0"/>
              <a:t>system quality is acceptable. 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so, it then becomes a controlled </a:t>
            </a:r>
            <a:r>
              <a:rPr lang="en-US" sz="2400" dirty="0" smtClean="0"/>
              <a:t>system, which </a:t>
            </a:r>
            <a:r>
              <a:rPr lang="en-US" sz="2400" dirty="0"/>
              <a:t>means that all changes to </a:t>
            </a:r>
            <a:r>
              <a:rPr lang="en-US" sz="2400" dirty="0" smtClean="0"/>
              <a:t>the system </a:t>
            </a:r>
            <a:r>
              <a:rPr lang="en-US" sz="2400" dirty="0"/>
              <a:t>have to be agreed on and </a:t>
            </a:r>
            <a:r>
              <a:rPr lang="en-US" sz="2400" dirty="0" smtClean="0"/>
              <a:t>recorded before </a:t>
            </a:r>
            <a:r>
              <a:rPr lang="en-US" sz="2400" dirty="0"/>
              <a:t>they are implemented.</a:t>
            </a:r>
          </a:p>
        </p:txBody>
      </p:sp>
    </p:spTree>
    <p:extLst>
      <p:ext uri="{BB962C8B-B14F-4D97-AF65-F5344CB8AC3E}">
        <p14:creationId xmlns:p14="http://schemas.microsoft.com/office/powerpoint/2010/main" val="29234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33282" y="568325"/>
            <a:ext cx="8534400" cy="1108075"/>
          </a:xfrm>
          <a:prstGeom prst="rect">
            <a:avLst/>
          </a:prstGeom>
          <a:noFill/>
          <a:ln/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mtClean="0"/>
              <a:t>CM standards</a:t>
            </a:r>
            <a:endParaRPr lang="en-GB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60549" y="1534733"/>
            <a:ext cx="10102404" cy="4130675"/>
          </a:xfrm>
          <a:prstGeom prst="rect">
            <a:avLst/>
          </a:prstGeom>
          <a:noFill/>
          <a:ln/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 smtClean="0"/>
              <a:t>CM should always be based on a set of standards which are applied within an organisation</a:t>
            </a:r>
          </a:p>
          <a:p>
            <a:r>
              <a:rPr lang="en-GB" sz="2600" dirty="0" smtClean="0"/>
              <a:t>Standards should define how items are identified, how changes are controlled and how new versions are managed</a:t>
            </a:r>
          </a:p>
          <a:p>
            <a:r>
              <a:rPr lang="en-GB" sz="2600" dirty="0" smtClean="0"/>
              <a:t>Standards may be based on external CM standards (e.g. IEEE standard for CM)</a:t>
            </a:r>
          </a:p>
          <a:p>
            <a:r>
              <a:rPr lang="en-GB" sz="2600" dirty="0" smtClean="0"/>
              <a:t>Existing standards are based on a waterfall process model - new standards are needed for evolutionary development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0033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5618</TotalTime>
  <Words>550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Garamond</vt:lpstr>
      <vt:lpstr>Tahoma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tarannum</dc:creator>
  <cp:lastModifiedBy>tarannum</cp:lastModifiedBy>
  <cp:revision>321</cp:revision>
  <dcterms:created xsi:type="dcterms:W3CDTF">2017-06-03T19:16:25Z</dcterms:created>
  <dcterms:modified xsi:type="dcterms:W3CDTF">2017-09-11T08:02:51Z</dcterms:modified>
</cp:coreProperties>
</file>