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1"/>
  </p:notesMasterIdLst>
  <p:sldIdLst>
    <p:sldId id="257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3" r:id="rId18"/>
    <p:sldId id="324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CC30D-2617-4E1C-8205-A928191C62AA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6D2FA-EE92-4FC3-944D-526C7CC99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6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CE84169-F743-408D-B76B-D1137164E1AB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75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FF94-10BB-4D09-BF47-F7E0E40C94EC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9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A855-F0D6-4D2B-9C33-3FDCBF9C3696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904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293BA-0479-4B52-8EA8-E5CA826537D8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321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F866-3A40-4D6B-AA7D-3211E89082E8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14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6A7D-89D1-49FB-BC42-A20313095259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851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881B-C0B2-4EE1-96A3-8CB65E92655F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29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043B-2567-4331-BE33-810B3E071030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47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474A-B105-4EAF-9332-A50A8BF885B5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19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C8C9-DCAC-403A-B0D9-70B7C8EB66C8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6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4E8D-7419-48E9-8E4E-9CDAE4ACE919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17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F5A1-2251-45F7-B8E0-27A2C191834D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0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704A-33F5-4E4C-A7B8-29AB78005B5A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59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9A0-D4E9-4D11-BF1C-1B4DCF1F0575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4A06-BE6E-4C23-AE3D-37CB32D44A6B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6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3815-4FA8-4420-99F8-E9BC9B9BA8DF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5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48D4-E1EB-4BF4-B275-D5B8BA22CCF9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8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D96F87-40BE-442E-A512-E958BAF6F5E7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04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0463" y="1442434"/>
            <a:ext cx="96333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</a:t>
            </a:r>
            <a:r>
              <a:rPr lang="en-US" sz="48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 </a:t>
            </a:r>
            <a:r>
              <a:rPr lang="en-US" sz="4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Quality Assurance </a:t>
            </a:r>
          </a:p>
          <a:p>
            <a:pPr algn="ctr"/>
            <a:endParaRPr lang="en-US" sz="48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3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CSE-453</a:t>
            </a:r>
            <a:endParaRPr lang="en-US" sz="3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36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Intake </a:t>
            </a:r>
            <a:r>
              <a:rPr lang="en-US" sz="3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26 </a:t>
            </a:r>
            <a:r>
              <a:rPr lang="en-US" sz="36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</a:t>
            </a:r>
          </a:p>
          <a:p>
            <a:pPr algn="ctr"/>
            <a:r>
              <a:rPr lang="en-US" sz="36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</a:t>
            </a:r>
            <a:r>
              <a:rPr lang="en-US" sz="36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360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17</a:t>
            </a:r>
            <a:endParaRPr lang="en-US" sz="36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48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23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344618" y="567967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Process Capability Assessment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77092" y="1453390"/>
            <a:ext cx="9963133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CMMI framework is the current stage of work on process assessment and improvement that started at the Software Engineering Institute in the 1980s</a:t>
            </a:r>
            <a:r>
              <a:rPr lang="en-US" dirty="0" smtClean="0"/>
              <a:t>.</a:t>
            </a:r>
          </a:p>
          <a:p>
            <a:r>
              <a:rPr lang="en-GB" dirty="0"/>
              <a:t>It has had a profound influence on process improvement</a:t>
            </a:r>
          </a:p>
          <a:p>
            <a:pPr lvl="1"/>
            <a:r>
              <a:rPr lang="en-GB" dirty="0"/>
              <a:t>Capability Maturity Model introduced in the early 1990s.</a:t>
            </a:r>
          </a:p>
          <a:p>
            <a:pPr lvl="1"/>
            <a:r>
              <a:rPr lang="en-GB" dirty="0"/>
              <a:t>Revised maturity framework (CMMI) introduced in 2001.</a:t>
            </a:r>
            <a:endParaRPr lang="en-GB" sz="1800" dirty="0"/>
          </a:p>
          <a:p>
            <a:r>
              <a:rPr lang="en-US" dirty="0"/>
              <a:t>Intended as a means to assess the extent to which an </a:t>
            </a:r>
            <a:r>
              <a:rPr lang="en-US" dirty="0" smtClean="0"/>
              <a:t>organization's </a:t>
            </a:r>
            <a:r>
              <a:rPr lang="en-US" dirty="0"/>
              <a:t>processes follow best practice.</a:t>
            </a:r>
          </a:p>
          <a:p>
            <a:r>
              <a:rPr lang="en-US" dirty="0"/>
              <a:t>By providing a means for assessment, it is possible to identify areas of weakness for process improvement.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3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344618" y="567967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CMMI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77092" y="1453390"/>
            <a:ext cx="9963133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Capability Maturity Model Integration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integrated capability model that includes software and systems engineering capability assessment.</a:t>
            </a:r>
          </a:p>
          <a:p>
            <a:r>
              <a:rPr lang="en-US" dirty="0"/>
              <a:t>The model has two instantiations</a:t>
            </a:r>
          </a:p>
          <a:p>
            <a:pPr lvl="1"/>
            <a:r>
              <a:rPr lang="en-US" sz="2400" dirty="0"/>
              <a:t>Staged where the model is expressed in terms of capability </a:t>
            </a:r>
            <a:r>
              <a:rPr lang="en-US" sz="2400" dirty="0" smtClean="0"/>
              <a:t>levels</a:t>
            </a:r>
            <a:endParaRPr lang="en-US" sz="2400" dirty="0"/>
          </a:p>
          <a:p>
            <a:pPr lvl="1"/>
            <a:r>
              <a:rPr lang="en-US" sz="2400" dirty="0"/>
              <a:t>Continuous where a capability rating is computed.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344618" y="567967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CMMI Model Components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77092" y="1453390"/>
            <a:ext cx="9963133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Process areas</a:t>
            </a:r>
          </a:p>
          <a:p>
            <a:pPr lvl="1"/>
            <a:r>
              <a:rPr lang="en-US" sz="2400" dirty="0"/>
              <a:t>24 process areas that are relevant to process capability and improvement are identified. These are </a:t>
            </a:r>
            <a:r>
              <a:rPr lang="en-US" sz="2400" dirty="0" smtClean="0"/>
              <a:t>organized </a:t>
            </a:r>
            <a:r>
              <a:rPr lang="en-US" sz="2400" dirty="0"/>
              <a:t>into 4 groups.</a:t>
            </a:r>
          </a:p>
          <a:p>
            <a:r>
              <a:rPr lang="en-US" b="1" dirty="0"/>
              <a:t>Goals</a:t>
            </a:r>
          </a:p>
          <a:p>
            <a:pPr lvl="1"/>
            <a:r>
              <a:rPr lang="en-US" sz="2400" dirty="0"/>
              <a:t>Goals are descriptions of desirable </a:t>
            </a:r>
            <a:r>
              <a:rPr lang="en-US" sz="2400" dirty="0" smtClean="0"/>
              <a:t>organizational </a:t>
            </a:r>
            <a:r>
              <a:rPr lang="en-US" sz="2400" dirty="0"/>
              <a:t>states. Each process area has associated goals.</a:t>
            </a:r>
          </a:p>
          <a:p>
            <a:r>
              <a:rPr lang="en-US" b="1" dirty="0"/>
              <a:t>Practices</a:t>
            </a:r>
          </a:p>
          <a:p>
            <a:pPr lvl="1"/>
            <a:r>
              <a:rPr lang="en-US" sz="2400" dirty="0"/>
              <a:t>Practices are ways of achieving a goal - however, they are advisory and other approaches to achieve the goal may be used</a:t>
            </a:r>
          </a:p>
        </p:txBody>
      </p:sp>
    </p:spTree>
    <p:extLst>
      <p:ext uri="{BB962C8B-B14F-4D97-AF65-F5344CB8AC3E}">
        <p14:creationId xmlns:p14="http://schemas.microsoft.com/office/powerpoint/2010/main" val="355049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344618" y="567967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Process Areas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98" y="1493584"/>
            <a:ext cx="6724471" cy="463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4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344618" y="567967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Process Areas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618" y="1390356"/>
            <a:ext cx="7638950" cy="44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344618" y="567967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Goals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0972254"/>
              </p:ext>
            </p:extLst>
          </p:nvPr>
        </p:nvGraphicFramePr>
        <p:xfrm>
          <a:off x="2060620" y="1801119"/>
          <a:ext cx="8430488" cy="4174679"/>
        </p:xfrm>
        <a:graphic>
          <a:graphicData uri="http://schemas.openxmlformats.org/drawingml/2006/table">
            <a:tbl>
              <a:tblPr firstRow="1" bandRow="1"/>
              <a:tblGrid>
                <a:gridCol w="4215244"/>
                <a:gridCol w="4215244"/>
              </a:tblGrid>
              <a:tr h="4394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Goal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91440" marB="9144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Process </a:t>
                      </a:r>
                      <a:r>
                        <a:rPr lang="en-GB" sz="16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area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91440" marB="9144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84749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Corrective </a:t>
                      </a: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actions are managed to closure when the project’s performance or results deviate significantly from the plan.</a:t>
                      </a:r>
                    </a:p>
                  </a:txBody>
                  <a:tcPr marL="73025" marR="73025" marT="0" marB="9144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Project monitoring and control (specific goal)</a:t>
                      </a:r>
                    </a:p>
                  </a:txBody>
                  <a:tcPr marL="73025" marR="73025" marT="0" marB="9144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84749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Actual performance and progress of the project are monitored against the project plan.</a:t>
                      </a:r>
                    </a:p>
                  </a:txBody>
                  <a:tcPr marL="73025" marR="73025" marT="0" marB="9144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Project monitoring and control (specific goal)</a:t>
                      </a:r>
                    </a:p>
                  </a:txBody>
                  <a:tcPr marL="73025" marR="73025" marT="0" marB="9144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84749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The requirements are </a:t>
                      </a:r>
                      <a:r>
                        <a:rPr lang="en-GB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analyzed</a:t>
                      </a: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and validated, and a definition of the required functionality is developed.</a:t>
                      </a:r>
                    </a:p>
                  </a:txBody>
                  <a:tcPr marL="73025" marR="73025" marT="0" marB="9144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Requirements development (specific goal)</a:t>
                      </a:r>
                    </a:p>
                  </a:txBody>
                  <a:tcPr marL="73025" marR="73025" marT="0" marB="9144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59638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Root causes of defects and other problems are systematically determined.</a:t>
                      </a:r>
                    </a:p>
                  </a:txBody>
                  <a:tcPr marL="73025" marR="73025" marT="0" marB="9144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Causal analysis and resolution (specific goal)</a:t>
                      </a:r>
                    </a:p>
                  </a:txBody>
                  <a:tcPr marL="73025" marR="73025" marT="0" marB="9144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59638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The process is institutionalized as a defined process.</a:t>
                      </a:r>
                    </a:p>
                  </a:txBody>
                  <a:tcPr marL="73025" marR="73025" marT="0" marB="9144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Generic </a:t>
                      </a:r>
                      <a:r>
                        <a:rPr lang="en-GB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goal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26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344618" y="567967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Practices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664" y="1538533"/>
            <a:ext cx="9096682" cy="447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1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344618" y="567967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CMMI Assessment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77092" y="1453390"/>
            <a:ext cx="9963133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fontAlgn="base">
              <a:spcBef>
                <a:spcPts val="600"/>
              </a:spcBef>
              <a:buClrTx/>
              <a:buSzTx/>
              <a:buFont typeface="Wingdings" charset="2"/>
              <a:buChar char="²"/>
            </a:pPr>
            <a:r>
              <a:rPr lang="en-US" dirty="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rPr>
              <a:t>Examines the processes used in an </a:t>
            </a:r>
            <a:r>
              <a:rPr lang="en-US" dirty="0" smtClean="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rPr>
              <a:t>organization </a:t>
            </a:r>
            <a:r>
              <a:rPr lang="en-US" dirty="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rPr>
              <a:t>and assesses their maturity in each process area.</a:t>
            </a:r>
          </a:p>
          <a:p>
            <a:pPr marL="342900" lvl="0" indent="-342900" fontAlgn="base">
              <a:spcBef>
                <a:spcPts val="600"/>
              </a:spcBef>
              <a:buClrTx/>
              <a:buSzTx/>
              <a:buFont typeface="Wingdings" charset="2"/>
              <a:buChar char="²"/>
            </a:pPr>
            <a:r>
              <a:rPr lang="en-US" dirty="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rPr>
              <a:t>Based on a 6-point scale:</a:t>
            </a:r>
          </a:p>
          <a:p>
            <a:pPr lvl="1"/>
            <a:r>
              <a:rPr lang="en-US" sz="2400" b="1" dirty="0" smtClean="0">
                <a:solidFill>
                  <a:schemeClr val="tx1"/>
                </a:solidFill>
                <a:latin typeface="+mj-lt"/>
                <a:ea typeface="ＭＳ Ｐゴシック" charset="-128"/>
                <a:cs typeface="Arial"/>
              </a:rPr>
              <a:t>Not performed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ＭＳ Ｐゴシック" charset="-128"/>
                <a:cs typeface="Arial"/>
              </a:rPr>
              <a:t>-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At least one of the specific goals associated with the process area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is not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satisfied.</a:t>
            </a:r>
            <a:endParaRPr lang="en-US" sz="2400" dirty="0">
              <a:solidFill>
                <a:schemeClr val="tx1"/>
              </a:solidFill>
              <a:latin typeface="+mj-lt"/>
              <a:ea typeface="ＭＳ Ｐゴシック" charset="-128"/>
              <a:cs typeface="Arial"/>
            </a:endParaRPr>
          </a:p>
          <a:p>
            <a:pPr lvl="1" fontAlgn="base">
              <a:spcBef>
                <a:spcPts val="300"/>
              </a:spcBef>
              <a:spcAft>
                <a:spcPts val="300"/>
              </a:spcAft>
              <a:buClrTx/>
              <a:buSzTx/>
            </a:pPr>
            <a:r>
              <a:rPr lang="en-US" sz="2400" b="1" dirty="0">
                <a:solidFill>
                  <a:schemeClr val="tx1"/>
                </a:solidFill>
                <a:latin typeface="+mj-lt"/>
                <a:ea typeface="ＭＳ Ｐゴシック" charset="-128"/>
                <a:cs typeface="Arial"/>
              </a:rPr>
              <a:t>Performed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ＭＳ Ｐゴシック" charset="-128"/>
                <a:cs typeface="Arial"/>
              </a:rPr>
              <a:t> - The goals associated with the process area are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ＭＳ Ｐゴシック" charset="-128"/>
                <a:cs typeface="Arial"/>
              </a:rPr>
              <a:t>satisfied.</a:t>
            </a:r>
            <a:endParaRPr lang="en-US" sz="2400" dirty="0">
              <a:solidFill>
                <a:schemeClr val="tx1"/>
              </a:solidFill>
              <a:latin typeface="+mj-lt"/>
              <a:ea typeface="ＭＳ Ｐゴシック" charset="-128"/>
              <a:cs typeface="Arial"/>
            </a:endParaRPr>
          </a:p>
          <a:p>
            <a:pPr lvl="1" fontAlgn="base">
              <a:spcBef>
                <a:spcPts val="300"/>
              </a:spcBef>
              <a:spcAft>
                <a:spcPts val="300"/>
              </a:spcAft>
              <a:buClrTx/>
              <a:buSzTx/>
            </a:pPr>
            <a:r>
              <a:rPr lang="en-US" sz="2400" b="1" dirty="0" smtClean="0">
                <a:solidFill>
                  <a:schemeClr val="tx1"/>
                </a:solidFill>
                <a:latin typeface="+mj-lt"/>
                <a:ea typeface="ＭＳ Ｐゴシック" charset="-128"/>
                <a:cs typeface="Arial"/>
              </a:rPr>
              <a:t>Managed 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ＭＳ Ｐゴシック" charset="-128"/>
                <a:cs typeface="Arial"/>
              </a:rPr>
              <a:t>-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ＭＳ Ｐゴシック" charset="-128"/>
                <a:cs typeface="Arial"/>
              </a:rPr>
              <a:t>The 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ＭＳ Ｐゴシック" charset="-128"/>
                <a:cs typeface="Arial"/>
              </a:rPr>
              <a:t>goals associated with the process area are met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ＭＳ Ｐゴシック" charset="-128"/>
                <a:cs typeface="Arial"/>
              </a:rPr>
              <a:t>and organizational 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ＭＳ Ｐゴシック" charset="-128"/>
                <a:cs typeface="Arial"/>
              </a:rPr>
              <a:t>policies are in place that define when each process should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ＭＳ Ｐゴシック" charset="-128"/>
                <a:cs typeface="Arial"/>
              </a:rPr>
              <a:t>be used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ＭＳ Ｐゴシック" charset="-128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891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344618" y="567967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CMMI Assessment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77092" y="1453390"/>
            <a:ext cx="9963133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b="1" dirty="0" smtClean="0">
                <a:solidFill>
                  <a:schemeClr val="tx1"/>
                </a:solidFill>
                <a:latin typeface="+mj-lt"/>
                <a:ea typeface="ＭＳ Ｐゴシック" charset="-128"/>
                <a:cs typeface="Arial"/>
              </a:rPr>
              <a:t>Defined </a:t>
            </a:r>
            <a:r>
              <a:rPr lang="en-US" sz="2400" b="1" dirty="0">
                <a:solidFill>
                  <a:schemeClr val="tx1"/>
                </a:solidFill>
                <a:latin typeface="+mj-lt"/>
                <a:ea typeface="ＭＳ Ｐゴシック" charset="-128"/>
                <a:cs typeface="Arial"/>
              </a:rPr>
              <a:t>- 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ＭＳ Ｐゴシック" charset="-128"/>
                <a:cs typeface="Arial"/>
              </a:rPr>
              <a:t>This level focuses on organizational standardization and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ＭＳ Ｐゴシック" charset="-128"/>
                <a:cs typeface="Arial"/>
              </a:rPr>
              <a:t>deployment of 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ＭＳ Ｐゴシック" charset="-128"/>
                <a:cs typeface="Arial"/>
              </a:rPr>
              <a:t>processes. Each project has a managed process that is adapted to the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ＭＳ Ｐゴシック" charset="-128"/>
                <a:cs typeface="Arial"/>
              </a:rPr>
              <a:t>project requirements 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ＭＳ Ｐゴシック" charset="-128"/>
                <a:cs typeface="Arial"/>
              </a:rPr>
              <a:t>from a defined set of organizational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ＭＳ Ｐゴシック" charset="-128"/>
                <a:cs typeface="Arial"/>
              </a:rPr>
              <a:t>processes.</a:t>
            </a:r>
            <a:endParaRPr lang="en-US" sz="2400" dirty="0">
              <a:solidFill>
                <a:schemeClr val="tx1"/>
              </a:solidFill>
              <a:latin typeface="+mj-lt"/>
              <a:ea typeface="ＭＳ Ｐゴシック" charset="-128"/>
              <a:cs typeface="Arial"/>
            </a:endParaRPr>
          </a:p>
          <a:p>
            <a:pPr lvl="1"/>
            <a:r>
              <a:rPr lang="en-US" sz="2400" b="1" dirty="0">
                <a:solidFill>
                  <a:schemeClr val="tx1"/>
                </a:solidFill>
                <a:latin typeface="+mj-lt"/>
                <a:ea typeface="ＭＳ Ｐゴシック" charset="-128"/>
                <a:cs typeface="Arial"/>
              </a:rPr>
              <a:t>Quantitatively managed -  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ＭＳ Ｐゴシック" charset="-128"/>
                <a:cs typeface="Arial"/>
              </a:rPr>
              <a:t>At this level, there is an organizational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ＭＳ Ｐゴシック" charset="-128"/>
                <a:cs typeface="Arial"/>
              </a:rPr>
              <a:t>responsibility to 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ＭＳ Ｐゴシック" charset="-128"/>
                <a:cs typeface="Arial"/>
              </a:rPr>
              <a:t>use statistical and other quantitative methods to control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ＭＳ Ｐゴシック" charset="-128"/>
                <a:cs typeface="Arial"/>
              </a:rPr>
              <a:t>sub processes.</a:t>
            </a:r>
            <a:endParaRPr lang="en-US" sz="2400" dirty="0">
              <a:solidFill>
                <a:schemeClr val="tx1"/>
              </a:solidFill>
              <a:latin typeface="+mj-lt"/>
              <a:ea typeface="ＭＳ Ｐゴシック" charset="-128"/>
              <a:cs typeface="Arial"/>
            </a:endParaRPr>
          </a:p>
          <a:p>
            <a:pPr lvl="1"/>
            <a:r>
              <a:rPr lang="en-US" sz="2400" b="1" dirty="0">
                <a:solidFill>
                  <a:schemeClr val="tx1"/>
                </a:solidFill>
                <a:latin typeface="+mj-lt"/>
                <a:ea typeface="ＭＳ Ｐゴシック" charset="-128"/>
                <a:cs typeface="Arial"/>
              </a:rPr>
              <a:t>Optimizing - 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ＭＳ Ｐゴシック" charset="-128"/>
                <a:cs typeface="Arial"/>
              </a:rPr>
              <a:t>At this highest level, the organization must use the process and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ＭＳ Ｐゴシック" charset="-128"/>
                <a:cs typeface="Arial"/>
              </a:rPr>
              <a:t>product measurements 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ＭＳ Ｐゴシック" charset="-128"/>
                <a:cs typeface="Arial"/>
              </a:rPr>
              <a:t>to drive process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ＭＳ Ｐゴシック" charset="-128"/>
                <a:cs typeface="Arial"/>
              </a:rPr>
              <a:t>improvement.</a:t>
            </a:r>
            <a:endParaRPr lang="en-US" sz="2400" dirty="0">
              <a:solidFill>
                <a:schemeClr val="tx1"/>
              </a:solidFill>
              <a:latin typeface="+mj-lt"/>
              <a:ea typeface="ＭＳ Ｐゴシック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209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3051" y="2550018"/>
            <a:ext cx="754702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60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b="1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fontAlgn="base">
              <a:spcBef>
                <a:spcPts val="600"/>
              </a:spcBef>
              <a:spcAft>
                <a:spcPts val="600"/>
              </a:spcAft>
            </a:pPr>
            <a:endParaRPr lang="en-GB" sz="2200" dirty="0" smtClean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endParaRPr lang="en-GB" sz="2200" dirty="0" smtClean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2200" b="1" dirty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fontAlgn="base">
              <a:spcBef>
                <a:spcPts val="600"/>
              </a:spcBef>
              <a:spcAft>
                <a:spcPts val="600"/>
              </a:spcAft>
            </a:pPr>
            <a:endParaRPr lang="en-US" sz="2800" b="1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46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79182" y="812666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Process Improvement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21790" y="1851818"/>
            <a:ext cx="9408017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Nowadays, there is a constant demand from industry for cheaper, better </a:t>
            </a:r>
            <a:r>
              <a:rPr lang="en-US" dirty="0" smtClean="0"/>
              <a:t>software, which </a:t>
            </a:r>
            <a:r>
              <a:rPr lang="en-US" dirty="0"/>
              <a:t>has to be delivered to ever-tighter deadlines. </a:t>
            </a:r>
            <a:endParaRPr lang="en-US" dirty="0" smtClean="0"/>
          </a:p>
          <a:p>
            <a:r>
              <a:rPr lang="en-US" dirty="0" smtClean="0"/>
              <a:t>Consequently</a:t>
            </a:r>
            <a:r>
              <a:rPr lang="en-US" dirty="0"/>
              <a:t>, many </a:t>
            </a:r>
            <a:r>
              <a:rPr lang="en-US" dirty="0" smtClean="0"/>
              <a:t>software companies </a:t>
            </a:r>
            <a:r>
              <a:rPr lang="en-US" dirty="0"/>
              <a:t>have turned to software process improvement as a way of enhancing </a:t>
            </a:r>
            <a:r>
              <a:rPr lang="en-US" dirty="0" smtClean="0"/>
              <a:t>the </a:t>
            </a:r>
            <a:r>
              <a:rPr lang="en-US" b="1" dirty="0" smtClean="0"/>
              <a:t>quality </a:t>
            </a:r>
            <a:r>
              <a:rPr lang="en-US" b="1" dirty="0"/>
              <a:t>of their software</a:t>
            </a:r>
            <a:r>
              <a:rPr lang="en-US" dirty="0"/>
              <a:t>, </a:t>
            </a:r>
            <a:r>
              <a:rPr lang="en-US" b="1" dirty="0"/>
              <a:t>reducing</a:t>
            </a:r>
            <a:r>
              <a:rPr lang="en-US" dirty="0"/>
              <a:t> </a:t>
            </a:r>
            <a:r>
              <a:rPr lang="en-US" b="1" dirty="0"/>
              <a:t>costs</a:t>
            </a:r>
            <a:r>
              <a:rPr lang="en-US" dirty="0"/>
              <a:t>, or </a:t>
            </a:r>
            <a:r>
              <a:rPr lang="en-US" b="1" dirty="0"/>
              <a:t>accelerating their development processes</a:t>
            </a:r>
            <a:r>
              <a:rPr lang="en-US" dirty="0"/>
              <a:t>.</a:t>
            </a:r>
          </a:p>
          <a:p>
            <a:r>
              <a:rPr lang="en-US" b="1" dirty="0"/>
              <a:t>Process improvement </a:t>
            </a:r>
            <a:r>
              <a:rPr lang="en-US" dirty="0">
                <a:solidFill>
                  <a:schemeClr val="tx1"/>
                </a:solidFill>
              </a:rPr>
              <a:t>means understanding existing processes and changing </a:t>
            </a:r>
            <a:r>
              <a:rPr lang="en-US" dirty="0" smtClean="0">
                <a:solidFill>
                  <a:schemeClr val="tx1"/>
                </a:solidFill>
              </a:rPr>
              <a:t>these processes </a:t>
            </a:r>
            <a:r>
              <a:rPr lang="en-US" dirty="0">
                <a:solidFill>
                  <a:schemeClr val="tx1"/>
                </a:solidFill>
              </a:rPr>
              <a:t>to increase product quality and/or reduce costs and development time.</a:t>
            </a:r>
            <a:endParaRPr lang="en-GB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70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79182" y="567967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Process Improvement Approach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99818" y="1478331"/>
            <a:ext cx="10091923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Two quite different approaches to process improvement and change are used:</a:t>
            </a:r>
          </a:p>
          <a:p>
            <a:r>
              <a:rPr lang="en-US" b="1" dirty="0" smtClean="0"/>
              <a:t>The </a:t>
            </a:r>
            <a:r>
              <a:rPr lang="en-US" b="1" dirty="0"/>
              <a:t>process maturity approach</a:t>
            </a:r>
            <a:r>
              <a:rPr lang="en-US" dirty="0"/>
              <a:t>, which has focused on improving process </a:t>
            </a:r>
            <a:r>
              <a:rPr lang="en-US" dirty="0" smtClean="0"/>
              <a:t>and project </a:t>
            </a:r>
            <a:r>
              <a:rPr lang="en-US" dirty="0"/>
              <a:t>management and introducing good software engineering practice </a:t>
            </a:r>
            <a:r>
              <a:rPr lang="en-US" dirty="0" smtClean="0"/>
              <a:t>into an </a:t>
            </a:r>
            <a:r>
              <a:rPr lang="en-US" dirty="0"/>
              <a:t>organization. The level of process maturity reflects the extent to which </a:t>
            </a:r>
            <a:r>
              <a:rPr lang="en-US" dirty="0" smtClean="0"/>
              <a:t>good technical </a:t>
            </a:r>
            <a:r>
              <a:rPr lang="en-US" dirty="0"/>
              <a:t>and management practice has been adopted in organizational </a:t>
            </a:r>
            <a:r>
              <a:rPr lang="en-US" dirty="0" smtClean="0"/>
              <a:t>software development </a:t>
            </a:r>
            <a:r>
              <a:rPr lang="en-US" dirty="0"/>
              <a:t>processes. The primary goals of this approach are </a:t>
            </a:r>
            <a:r>
              <a:rPr lang="en-US" dirty="0" smtClean="0"/>
              <a:t>improved product </a:t>
            </a:r>
            <a:r>
              <a:rPr lang="en-US" dirty="0"/>
              <a:t>quality and process predictability.</a:t>
            </a:r>
          </a:p>
          <a:p>
            <a:r>
              <a:rPr lang="en-US" b="1" dirty="0" smtClean="0"/>
              <a:t>The </a:t>
            </a:r>
            <a:r>
              <a:rPr lang="en-US" b="1" dirty="0"/>
              <a:t>agile approach</a:t>
            </a:r>
            <a:r>
              <a:rPr lang="en-US" dirty="0"/>
              <a:t>, which has focused on iterative development and the </a:t>
            </a:r>
            <a:r>
              <a:rPr lang="en-US" dirty="0" smtClean="0"/>
              <a:t>reduction of </a:t>
            </a:r>
            <a:r>
              <a:rPr lang="en-US" dirty="0"/>
              <a:t>overheads in the software process. The primary characteristics of agile </a:t>
            </a:r>
            <a:r>
              <a:rPr lang="en-US" dirty="0" smtClean="0"/>
              <a:t>methods are </a:t>
            </a:r>
            <a:r>
              <a:rPr lang="en-US" dirty="0"/>
              <a:t>rapid delivery of functionality and responsiveness to changing </a:t>
            </a:r>
            <a:r>
              <a:rPr lang="en-US" dirty="0" smtClean="0"/>
              <a:t>customer requirements</a:t>
            </a:r>
            <a:r>
              <a:rPr lang="en-US" dirty="0"/>
              <a:t>.</a:t>
            </a:r>
            <a:endParaRPr lang="en-GB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77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79182" y="567967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Process Improvement</a:t>
            </a:r>
          </a:p>
          <a:p>
            <a:r>
              <a:rPr lang="en-US" sz="2400" dirty="0" smtClean="0"/>
              <a:t>Factors affecting software product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697" y="2071575"/>
            <a:ext cx="5998201" cy="351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9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344618" y="748271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Process Improvement Process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318760" y="1710967"/>
            <a:ext cx="9344948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processes can be observed in all organizations, from one-person </a:t>
            </a:r>
            <a:r>
              <a:rPr lang="en-US" dirty="0" smtClean="0"/>
              <a:t>companies to </a:t>
            </a:r>
            <a:r>
              <a:rPr lang="en-US" dirty="0"/>
              <a:t>large multinationals. These processes are of different types depending on the degree of formality of the process, the types of products developed, the size of </a:t>
            </a:r>
            <a:r>
              <a:rPr lang="en-US" dirty="0" smtClean="0"/>
              <a:t>the organization</a:t>
            </a:r>
            <a:r>
              <a:rPr lang="en-US" dirty="0"/>
              <a:t>, and so on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There is no such thing as an ‘ideal’ or ‘standard’ </a:t>
            </a:r>
            <a:r>
              <a:rPr lang="en-US" dirty="0" smtClean="0">
                <a:solidFill>
                  <a:schemeClr val="tx1"/>
                </a:solidFill>
              </a:rPr>
              <a:t>software process </a:t>
            </a:r>
            <a:r>
              <a:rPr lang="en-US" dirty="0">
                <a:solidFill>
                  <a:schemeClr val="tx1"/>
                </a:solidFill>
              </a:rPr>
              <a:t>that is applicable in all organizations or for all software products of a </a:t>
            </a:r>
            <a:r>
              <a:rPr lang="en-US" dirty="0" smtClean="0">
                <a:solidFill>
                  <a:schemeClr val="tx1"/>
                </a:solidFill>
              </a:rPr>
              <a:t>particular type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Each </a:t>
            </a:r>
            <a:r>
              <a:rPr lang="en-US" dirty="0">
                <a:solidFill>
                  <a:schemeClr val="tx1"/>
                </a:solidFill>
              </a:rPr>
              <a:t>company has to develop its own process depending on its size, </a:t>
            </a:r>
            <a:r>
              <a:rPr lang="en-US" dirty="0" smtClean="0">
                <a:solidFill>
                  <a:schemeClr val="tx1"/>
                </a:solidFill>
              </a:rPr>
              <a:t>the background </a:t>
            </a:r>
            <a:r>
              <a:rPr lang="en-US" dirty="0">
                <a:solidFill>
                  <a:schemeClr val="tx1"/>
                </a:solidFill>
              </a:rPr>
              <a:t>and skills of its staff, the type of software being developed, </a:t>
            </a:r>
            <a:r>
              <a:rPr lang="en-US" dirty="0" smtClean="0">
                <a:solidFill>
                  <a:schemeClr val="tx1"/>
                </a:solidFill>
              </a:rPr>
              <a:t>customer and </a:t>
            </a:r>
            <a:r>
              <a:rPr lang="en-US" dirty="0">
                <a:solidFill>
                  <a:schemeClr val="tx1"/>
                </a:solidFill>
              </a:rPr>
              <a:t>market requirements, and the company culture.</a:t>
            </a:r>
            <a:endParaRPr lang="en-GB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8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344618" y="658119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Process Improvement Process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408" y="1346312"/>
            <a:ext cx="7584710" cy="543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7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344618" y="748271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Process Improvement Cycle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557" y="1698088"/>
            <a:ext cx="5360190" cy="425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8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344618" y="567967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Process Improvement Cycle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77092" y="1453390"/>
            <a:ext cx="9963133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Process measurement </a:t>
            </a:r>
            <a:r>
              <a:rPr lang="en-US" dirty="0"/>
              <a:t>Attributes of the current project or the product are </a:t>
            </a:r>
            <a:r>
              <a:rPr lang="en-US" dirty="0" smtClean="0"/>
              <a:t>measured. The </a:t>
            </a:r>
            <a:r>
              <a:rPr lang="en-US" dirty="0"/>
              <a:t>aim is to improve the measures according to the goals of the </a:t>
            </a:r>
            <a:r>
              <a:rPr lang="en-US" dirty="0" smtClean="0"/>
              <a:t>organization involved </a:t>
            </a:r>
            <a:r>
              <a:rPr lang="en-US" dirty="0"/>
              <a:t>in process improvement. This forms a baseline that helps you decide </a:t>
            </a:r>
            <a:r>
              <a:rPr lang="en-US" dirty="0" smtClean="0"/>
              <a:t>if process </a:t>
            </a:r>
            <a:r>
              <a:rPr lang="en-US" dirty="0"/>
              <a:t>improvements have been effective.</a:t>
            </a:r>
          </a:p>
          <a:p>
            <a:r>
              <a:rPr lang="en-US" b="1" dirty="0" smtClean="0"/>
              <a:t>Process </a:t>
            </a:r>
            <a:r>
              <a:rPr lang="en-US" b="1" dirty="0"/>
              <a:t>analysis </a:t>
            </a:r>
            <a:r>
              <a:rPr lang="en-US" dirty="0"/>
              <a:t>The current process is assessed, and process weaknesses </a:t>
            </a:r>
            <a:r>
              <a:rPr lang="en-US" dirty="0" smtClean="0"/>
              <a:t>and bottlenecks </a:t>
            </a:r>
            <a:r>
              <a:rPr lang="en-US" dirty="0"/>
              <a:t>are identified. Process models (sometimes called process </a:t>
            </a:r>
            <a:r>
              <a:rPr lang="en-US" dirty="0" smtClean="0"/>
              <a:t>maps) that </a:t>
            </a:r>
            <a:r>
              <a:rPr lang="en-US" dirty="0"/>
              <a:t>describe the process may be developed during this stage. The </a:t>
            </a:r>
            <a:r>
              <a:rPr lang="en-US" dirty="0" smtClean="0"/>
              <a:t>analysis may </a:t>
            </a:r>
            <a:r>
              <a:rPr lang="en-US" dirty="0"/>
              <a:t>be focused by considering process characteristics such </a:t>
            </a:r>
            <a:r>
              <a:rPr lang="en-US" dirty="0" smtClean="0"/>
              <a:t>as rapidity and robustness</a:t>
            </a:r>
            <a:r>
              <a:rPr lang="en-US" dirty="0"/>
              <a:t>.</a:t>
            </a:r>
          </a:p>
          <a:p>
            <a:r>
              <a:rPr lang="en-US" b="1" dirty="0" smtClean="0"/>
              <a:t>Process </a:t>
            </a:r>
            <a:r>
              <a:rPr lang="en-US" b="1" dirty="0"/>
              <a:t>change </a:t>
            </a:r>
            <a:r>
              <a:rPr lang="en-US" dirty="0"/>
              <a:t>Process changes are proposed to address some of </a:t>
            </a:r>
            <a:r>
              <a:rPr lang="en-US" dirty="0" smtClean="0"/>
              <a:t>the identified process </a:t>
            </a:r>
            <a:r>
              <a:rPr lang="en-US" dirty="0"/>
              <a:t>weaknesses. These are introduced and the cycle </a:t>
            </a:r>
            <a:r>
              <a:rPr lang="en-US" dirty="0" smtClean="0"/>
              <a:t>resumes to </a:t>
            </a:r>
            <a:r>
              <a:rPr lang="en-US" dirty="0"/>
              <a:t>collect </a:t>
            </a:r>
            <a:r>
              <a:rPr lang="en-US" dirty="0" smtClean="0"/>
              <a:t>data about </a:t>
            </a:r>
            <a:r>
              <a:rPr lang="en-US" dirty="0"/>
              <a:t>the effectiveness of the changes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344618" y="567967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Process Measurement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77092" y="1453390"/>
            <a:ext cx="9963133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Process measurements are quantitative data about the software </a:t>
            </a:r>
            <a:r>
              <a:rPr lang="en-US" dirty="0" smtClean="0"/>
              <a:t>process. </a:t>
            </a:r>
            <a:r>
              <a:rPr lang="en-US" b="1" dirty="0"/>
              <a:t>Three</a:t>
            </a:r>
            <a:r>
              <a:rPr lang="en-US" dirty="0"/>
              <a:t> </a:t>
            </a:r>
            <a:r>
              <a:rPr lang="en-US" b="1" dirty="0"/>
              <a:t>types of process metrics </a:t>
            </a:r>
            <a:r>
              <a:rPr lang="en-US" dirty="0"/>
              <a:t>can be collected:</a:t>
            </a:r>
          </a:p>
          <a:p>
            <a:r>
              <a:rPr lang="en-US" b="1" i="1" dirty="0" smtClean="0"/>
              <a:t>The </a:t>
            </a:r>
            <a:r>
              <a:rPr lang="en-US" b="1" i="1" dirty="0"/>
              <a:t>time taken for a particular process to be completed </a:t>
            </a:r>
            <a:r>
              <a:rPr lang="en-US" dirty="0"/>
              <a:t>This can be the </a:t>
            </a:r>
            <a:r>
              <a:rPr lang="en-US" dirty="0" smtClean="0"/>
              <a:t>total time </a:t>
            </a:r>
            <a:r>
              <a:rPr lang="en-US" dirty="0"/>
              <a:t>devoted to the process, calendar time, the time spent on the process </a:t>
            </a:r>
            <a:r>
              <a:rPr lang="en-US" dirty="0" smtClean="0"/>
              <a:t>by particular </a:t>
            </a:r>
            <a:r>
              <a:rPr lang="en-US" dirty="0"/>
              <a:t>engineers, and so on.</a:t>
            </a:r>
          </a:p>
          <a:p>
            <a:r>
              <a:rPr lang="en-US" b="1" i="1" dirty="0" smtClean="0"/>
              <a:t>The </a:t>
            </a:r>
            <a:r>
              <a:rPr lang="en-US" b="1" i="1" dirty="0"/>
              <a:t>resources required for a particular process </a:t>
            </a:r>
            <a:r>
              <a:rPr lang="en-US" dirty="0"/>
              <a:t>Resources might include </a:t>
            </a:r>
            <a:r>
              <a:rPr lang="en-US" dirty="0" smtClean="0"/>
              <a:t>total effort </a:t>
            </a:r>
            <a:r>
              <a:rPr lang="en-US" dirty="0"/>
              <a:t>in person-days, travel costs, or computer resources.</a:t>
            </a:r>
          </a:p>
          <a:p>
            <a:r>
              <a:rPr lang="en-US" b="1" i="1" dirty="0" smtClean="0"/>
              <a:t>The </a:t>
            </a:r>
            <a:r>
              <a:rPr lang="en-US" b="1" i="1" dirty="0"/>
              <a:t>number of occurrences of a particular event </a:t>
            </a:r>
            <a:r>
              <a:rPr lang="en-US" dirty="0"/>
              <a:t>Examples of events that </a:t>
            </a:r>
            <a:r>
              <a:rPr lang="en-US" dirty="0" smtClean="0"/>
              <a:t>might be </a:t>
            </a:r>
            <a:r>
              <a:rPr lang="en-US" dirty="0"/>
              <a:t>monitored include the number of defects discovered during code </a:t>
            </a:r>
            <a:r>
              <a:rPr lang="en-US" dirty="0" smtClean="0"/>
              <a:t>inspection, the </a:t>
            </a:r>
            <a:r>
              <a:rPr lang="en-US" dirty="0"/>
              <a:t>number of requirements changes requested, and the average number of </a:t>
            </a:r>
            <a:r>
              <a:rPr lang="en-US" dirty="0" smtClean="0"/>
              <a:t>lines of </a:t>
            </a:r>
            <a:r>
              <a:rPr lang="en-US" dirty="0"/>
              <a:t>code modified in response to a requirements change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5830</TotalTime>
  <Words>1076</Words>
  <Application>Microsoft Office PowerPoint</Application>
  <PresentationFormat>Widescreen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ＭＳ Ｐゴシック</vt:lpstr>
      <vt:lpstr>Arial</vt:lpstr>
      <vt:lpstr>Calibri</vt:lpstr>
      <vt:lpstr>Garamond</vt:lpstr>
      <vt:lpstr>Tahoma</vt:lpstr>
      <vt:lpstr>Times New Roman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tarannum</dc:creator>
  <cp:lastModifiedBy>tarannum</cp:lastModifiedBy>
  <cp:revision>331</cp:revision>
  <dcterms:created xsi:type="dcterms:W3CDTF">2017-06-03T19:16:25Z</dcterms:created>
  <dcterms:modified xsi:type="dcterms:W3CDTF">2017-09-11T08:03:00Z</dcterms:modified>
</cp:coreProperties>
</file>