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sldIdLst>
    <p:sldId id="257" r:id="rId2"/>
    <p:sldId id="266" r:id="rId3"/>
    <p:sldId id="260" r:id="rId4"/>
    <p:sldId id="261" r:id="rId5"/>
    <p:sldId id="267" r:id="rId6"/>
    <p:sldId id="269" r:id="rId7"/>
    <p:sldId id="270" r:id="rId8"/>
    <p:sldId id="271" r:id="rId9"/>
    <p:sldId id="272" r:id="rId10"/>
    <p:sldId id="262" r:id="rId11"/>
    <p:sldId id="263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C30D-2617-4E1C-8205-A928191C62A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D2FA-EE92-4FC3-944D-526C7CC9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572A2F-E7E8-4CB6-A26B-6906ACF7F941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24E1-4054-47F2-8E73-27CD8F9CF88A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5536-2E6D-4178-A1FE-A8389198EC28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BFB0-63D6-4C46-830D-A189DB16CEC5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009D-00CB-4119-8EF6-2337D8153C99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1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6A85-F8D4-4D1A-9757-8BBD36D3C9F9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6C76-3E39-454C-A6BA-F4D3D2690500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6F8A-663D-497A-A9AA-02AE8BBEA1C9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5210-B429-48F7-A757-D46A7744755D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A833-BF8D-4766-8B28-3CEF4A98326F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A542-B20D-443E-9865-558FA2334854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C50-6D92-4269-A39B-B9F667A396F0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5BC0-F981-464E-AF47-5F4EB9348089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2385-DBF8-471F-B69C-D376E97FC191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B6D9-D5DC-4D5A-BF2B-A8E312873048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A74-49BE-43D4-918A-C7935270300B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9770-48C8-4C41-8679-C8EDB6109265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2EDB38-7C29-4438-9F9A-C9D88830F86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jargon/c/compinst.ht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3" y="1442434"/>
            <a:ext cx="9633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4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Quality Assurance </a:t>
            </a:r>
          </a:p>
          <a:p>
            <a:pPr algn="ctr"/>
            <a:endParaRPr lang="en-US" sz="4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CSE-453</a:t>
            </a:r>
            <a:endParaRPr lang="en-US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 :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Lecture- 01</a:t>
            </a:r>
            <a:endParaRPr lang="en-US" sz="3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8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502276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SDLC Lifecycle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284" y="1669648"/>
            <a:ext cx="7092833" cy="44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0806" y="566671"/>
            <a:ext cx="945309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Why Program Testing?</a:t>
            </a:r>
          </a:p>
          <a:p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46424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Testing is </a:t>
            </a:r>
            <a:r>
              <a:rPr lang="en-US" sz="2200" dirty="0" smtClean="0">
                <a:solidFill>
                  <a:srgbClr val="46424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performed </a:t>
            </a:r>
            <a:r>
              <a:rPr lang="en-US" sz="2200" dirty="0">
                <a:solidFill>
                  <a:srgbClr val="46424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show that a program does </a:t>
            </a:r>
            <a:r>
              <a:rPr lang="en-US" sz="22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what it is intended to do </a:t>
            </a:r>
            <a:r>
              <a:rPr lang="en-US" sz="2200" dirty="0">
                <a:solidFill>
                  <a:srgbClr val="46424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2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discover program defects </a:t>
            </a:r>
            <a:r>
              <a:rPr lang="en-US" sz="2200" dirty="0">
                <a:solidFill>
                  <a:srgbClr val="46424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before it is put into use. </a:t>
            </a: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200" dirty="0" smtClean="0">
                <a:solidFill>
                  <a:srgbClr val="46424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GB" sz="2200" dirty="0">
                <a:solidFill>
                  <a:srgbClr val="46424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is part of a more general verification and validation </a:t>
            </a:r>
            <a:r>
              <a:rPr lang="en-GB" sz="2200" dirty="0" smtClean="0">
                <a:solidFill>
                  <a:srgbClr val="46424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process.</a:t>
            </a: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0806" y="489397"/>
            <a:ext cx="945309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Testing Goals</a:t>
            </a:r>
          </a:p>
          <a:p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To demonstrate to the developer and the customer that the software meets its requirements. </a:t>
            </a: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GB" sz="2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To discover situations in which the behavior of the software is incorrect, undesirable or does not conform to its specification. </a:t>
            </a: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1671" y="540913"/>
            <a:ext cx="10225828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Validation &amp; Verification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 first goal leads to validation testing</a:t>
            </a:r>
          </a:p>
          <a:p>
            <a:pPr marL="742950" lvl="1" indent="-285750" algn="just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You expect the system to perform correctly using a given set of test cases that reflect the system’s expected use. </a:t>
            </a:r>
          </a:p>
          <a:p>
            <a:pPr marL="742950" lvl="1" indent="-285750" algn="just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To demonstrate to the developer and the system customer that the software meets its requirements </a:t>
            </a:r>
          </a:p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 second goal leads to defect </a:t>
            </a:r>
            <a:r>
              <a:rPr lang="en-US" sz="220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testing/Verification testing</a:t>
            </a:r>
            <a:endParaRPr lang="en-US" sz="2200" dirty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just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 test cases are designed to expose defects. </a:t>
            </a:r>
          </a:p>
          <a:p>
            <a:pPr marL="742950" lvl="1" indent="-285750" algn="just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Defect testing discover faults or defects in the software where its </a:t>
            </a:r>
            <a:r>
              <a:rPr lang="en-US" sz="2200" dirty="0" err="1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behaviour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is incorrect or not in conformance with its specification </a:t>
            </a: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3051" y="2550018"/>
            <a:ext cx="754702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60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186" y="607572"/>
            <a:ext cx="94530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Teacher: 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Tarannum </a:t>
            </a:r>
            <a:r>
              <a:rPr lang="en-US" sz="220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Zaki</a:t>
            </a:r>
            <a:endParaRPr lang="en-US" sz="22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Lecturer, CSE Dept.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BUBT</a:t>
            </a:r>
          </a:p>
          <a:p>
            <a:endParaRPr lang="en-US" sz="2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ID: </a:t>
            </a:r>
            <a:r>
              <a:rPr lang="en-US" sz="2200" u="sng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tarannumzaki@yahoo.com</a:t>
            </a:r>
          </a:p>
          <a:p>
            <a:endParaRPr lang="en-US" sz="2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Room No. </a:t>
            </a:r>
            <a:r>
              <a:rPr lang="en-US" sz="2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310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0806" y="566672"/>
            <a:ext cx="94530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Course Objective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Fundamentals of </a:t>
            </a:r>
            <a:r>
              <a:rPr lang="en-US" sz="2200" dirty="0" smtClean="0"/>
              <a:t>software quality and testing concepts, objectives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Software testing </a:t>
            </a:r>
            <a:r>
              <a:rPr lang="en-US" sz="2200" dirty="0" smtClean="0"/>
              <a:t>levels, techniques, models and test documentation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/>
              <a:t>Software project planning, risk management and software reliability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Building test teams, including recruiting and retaining test engineers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/>
              <a:t>Software quality measurement and metrics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Software quality, quality assurance management, accreditation factors and process improvement</a:t>
            </a:r>
            <a:endParaRPr lang="en-US" sz="2200" dirty="0"/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0307" y="643945"/>
            <a:ext cx="9453095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Books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 smtClean="0"/>
              <a:t>SagarNaik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dirty="0" err="1"/>
              <a:t>PiyuTripathy</a:t>
            </a:r>
            <a:r>
              <a:rPr lang="en-US" sz="2200" dirty="0"/>
              <a:t>, </a:t>
            </a:r>
            <a:r>
              <a:rPr lang="en-US" sz="2200" i="1" dirty="0"/>
              <a:t>Software Testing and Quality Assurance: Theory and </a:t>
            </a:r>
            <a:r>
              <a:rPr lang="en-US" sz="2200" i="1" dirty="0" smtClean="0"/>
              <a:t>Practice</a:t>
            </a:r>
            <a:r>
              <a:rPr lang="en-US" sz="2200" dirty="0"/>
              <a:t>, published by Wiley- </a:t>
            </a:r>
            <a:r>
              <a:rPr lang="en-US" sz="2200" dirty="0" err="1"/>
              <a:t>Spektrum</a:t>
            </a:r>
            <a:r>
              <a:rPr lang="en-US" sz="22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Ron </a:t>
            </a:r>
            <a:r>
              <a:rPr lang="en-US" sz="2200" dirty="0"/>
              <a:t>Patton, </a:t>
            </a:r>
            <a:r>
              <a:rPr lang="en-US" sz="2200" i="1" dirty="0"/>
              <a:t>Software Testing</a:t>
            </a:r>
            <a:r>
              <a:rPr lang="en-US" sz="2200" dirty="0"/>
              <a:t>, published by </a:t>
            </a:r>
            <a:r>
              <a:rPr lang="en-US" sz="2200" dirty="0" err="1"/>
              <a:t>Sams</a:t>
            </a:r>
            <a:r>
              <a:rPr lang="en-US" sz="2200" dirty="0"/>
              <a:t> Publishing</a:t>
            </a:r>
            <a:r>
              <a:rPr lang="en-US" sz="22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Software Engineering, 9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edition by Ian </a:t>
            </a:r>
            <a:r>
              <a:rPr lang="en-US" sz="2200" dirty="0" err="1" smtClean="0"/>
              <a:t>Sommerville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Software </a:t>
            </a:r>
            <a:r>
              <a:rPr lang="en-US" sz="2200" dirty="0"/>
              <a:t>Engineering by Roger S. Pressman</a:t>
            </a:r>
            <a:endParaRPr lang="en-US" sz="2200" dirty="0" smtClean="0"/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0307" y="643945"/>
            <a:ext cx="94530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Outline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dirty="0" smtClean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2200" dirty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200" dirty="0" smtClean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 Provided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060" y="1738648"/>
            <a:ext cx="1031580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Software Testing</a:t>
            </a:r>
          </a:p>
          <a:p>
            <a:pPr algn="ctr"/>
            <a:r>
              <a:rPr lang="en-US" sz="44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is an integral part of</a:t>
            </a:r>
          </a:p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Software Engineering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Software Engineering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Engineering discipline that is concerned with all aspects of software production.</a:t>
            </a:r>
          </a:p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S/W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Engg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must understand the customer’s business needs and design software to help them.</a:t>
            </a:r>
          </a:p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Thus, SW engineering task requires:</a:t>
            </a:r>
          </a:p>
          <a:p>
            <a:pPr marL="857250" lvl="1" indent="-457200">
              <a:buFont typeface="Comic Sans MS" panose="030F0702030302020204" pitchFamily="66" charset="0"/>
              <a:buAutoNum type="alphaL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Ability to quickly learn new and diverse disciplines and business processes</a:t>
            </a:r>
          </a:p>
          <a:p>
            <a:pPr marL="857250" lvl="1" indent="-457200">
              <a:buFont typeface="Comic Sans MS" panose="030F0702030302020204" pitchFamily="66" charset="0"/>
              <a:buAutoNum type="alphaL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Ability to communicate with domain experts, extract an abstract model of the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problem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and formulate a solution.</a:t>
            </a:r>
          </a:p>
          <a:p>
            <a:pPr marL="857250" lvl="1" indent="-457200">
              <a:buFont typeface="Comic Sans MS" panose="030F0702030302020204" pitchFamily="66" charset="0"/>
              <a:buAutoNum type="alphaL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Ability to design the software systems for the proposed solution to meet the business needs for many years.</a:t>
            </a:r>
          </a:p>
        </p:txBody>
      </p:sp>
    </p:spTree>
    <p:extLst>
      <p:ext uri="{BB962C8B-B14F-4D97-AF65-F5344CB8AC3E}">
        <p14:creationId xmlns:p14="http://schemas.microsoft.com/office/powerpoint/2010/main" val="41393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759854"/>
            <a:ext cx="945309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Role of Software Engineering</a:t>
            </a:r>
          </a:p>
          <a:p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defRPr/>
            </a:pPr>
            <a:r>
              <a:rPr lang="en-US" sz="22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Software engineering is often confused with Programming</a:t>
            </a:r>
          </a:p>
          <a:p>
            <a:pPr algn="ctr">
              <a:defRPr/>
            </a:pPr>
            <a:endParaRPr lang="en-US" sz="22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algn="just">
              <a:defRPr/>
            </a:pPr>
            <a:r>
              <a:rPr lang="en-US" sz="2200" dirty="0">
                <a:latin typeface="+mj-lt"/>
                <a:cs typeface="Times New Roman" pitchFamily="18" charset="0"/>
              </a:rPr>
              <a:t>S/W engineering is the creative activity of understanding the business problems, coming up with an idea for solution, and designing the ‘blueprints’ of the solution.</a:t>
            </a:r>
          </a:p>
          <a:p>
            <a:pPr>
              <a:defRPr/>
            </a:pPr>
            <a:endParaRPr lang="en-US" sz="2200" dirty="0">
              <a:latin typeface="+mj-lt"/>
              <a:cs typeface="Times New Roman" pitchFamily="18" charset="0"/>
            </a:endParaRPr>
          </a:p>
          <a:p>
            <a:pPr>
              <a:defRPr/>
            </a:pPr>
            <a:endParaRPr lang="en-US" sz="2200" dirty="0">
              <a:latin typeface="+mj-lt"/>
              <a:cs typeface="Times New Roman" pitchFamily="18" charset="0"/>
            </a:endParaRPr>
          </a:p>
          <a:p>
            <a:pPr>
              <a:defRPr/>
            </a:pPr>
            <a:r>
              <a:rPr lang="en-US" sz="2200" dirty="0">
                <a:latin typeface="+mj-lt"/>
                <a:cs typeface="Times New Roman" pitchFamily="18" charset="0"/>
              </a:rPr>
              <a:t>Programming is the craft of implementing the given blueprints</a:t>
            </a: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1110" y="605307"/>
            <a:ext cx="945309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</a:p>
          <a:p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dirty="0" smtClean="0">
                <a:latin typeface="+mj-lt"/>
              </a:rPr>
              <a:t>A </a:t>
            </a:r>
            <a:r>
              <a:rPr lang="en-US" sz="2200" dirty="0">
                <a:latin typeface="+mj-lt"/>
              </a:rPr>
              <a:t>software </a:t>
            </a:r>
            <a:r>
              <a:rPr lang="en-US" sz="2200" dirty="0" smtClean="0">
                <a:latin typeface="+mj-lt"/>
              </a:rPr>
              <a:t>engineer starts </a:t>
            </a:r>
            <a:r>
              <a:rPr lang="en-US" sz="2200" dirty="0">
                <a:latin typeface="+mj-lt"/>
              </a:rPr>
              <a:t>with </a:t>
            </a:r>
            <a:r>
              <a:rPr lang="en-US" sz="2200" i="1" dirty="0">
                <a:solidFill>
                  <a:srgbClr val="FF0000"/>
                </a:solidFill>
                <a:latin typeface="+mj-lt"/>
              </a:rPr>
              <a:t>problem definition </a:t>
            </a:r>
            <a:r>
              <a:rPr lang="en-US" sz="2200" dirty="0">
                <a:latin typeface="+mj-lt"/>
              </a:rPr>
              <a:t>and applies </a:t>
            </a:r>
            <a:r>
              <a:rPr lang="en-US" sz="2200" dirty="0" smtClean="0">
                <a:latin typeface="+mj-lt"/>
              </a:rPr>
              <a:t>various tools to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obtain </a:t>
            </a:r>
            <a:r>
              <a:rPr lang="en-US" sz="2200" dirty="0">
                <a:latin typeface="+mj-lt"/>
              </a:rPr>
              <a:t>a </a:t>
            </a:r>
            <a:r>
              <a:rPr lang="en-US" sz="2200" i="1" dirty="0">
                <a:solidFill>
                  <a:srgbClr val="FF0000"/>
                </a:solidFill>
                <a:latin typeface="+mj-lt"/>
              </a:rPr>
              <a:t>problem </a:t>
            </a:r>
            <a:r>
              <a:rPr lang="en-US" sz="2200" i="1" dirty="0" smtClean="0">
                <a:solidFill>
                  <a:srgbClr val="FF0000"/>
                </a:solidFill>
                <a:latin typeface="+mj-lt"/>
              </a:rPr>
              <a:t>solution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in order to fulfill user requirements for a particular business goal.</a:t>
            </a:r>
          </a:p>
          <a:p>
            <a:endParaRPr lang="en-US" sz="22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/>
              <a:t> </a:t>
            </a:r>
            <a:r>
              <a:rPr lang="en-US" sz="2200" dirty="0" smtClean="0">
                <a:latin typeface="+mj-lt"/>
              </a:rPr>
              <a:t>A </a:t>
            </a:r>
            <a:r>
              <a:rPr lang="en-US" sz="2200" dirty="0">
                <a:latin typeface="+mj-lt"/>
              </a:rPr>
              <a:t>collection of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+mj-lt"/>
                <a:hlinkClick r:id="rId2"/>
              </a:rPr>
              <a:t>instructions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that </a:t>
            </a:r>
            <a:r>
              <a:rPr lang="en-US" sz="2200" dirty="0">
                <a:latin typeface="+mj-lt"/>
              </a:rPr>
              <a:t>enable the user to interact with a computer, its hardware, or perform tasks.</a:t>
            </a:r>
            <a:endParaRPr lang="en-GB" sz="2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1589</TotalTime>
  <Words>513</Words>
  <Application>Microsoft Office PowerPoint</Application>
  <PresentationFormat>Widescreen</PresentationFormat>
  <Paragraphs>131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Comic Sans MS</vt:lpstr>
      <vt:lpstr>Garamond</vt:lpstr>
      <vt:lpstr>Georgia</vt:lpstr>
      <vt:lpstr>Tahoma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tarannum</dc:creator>
  <cp:lastModifiedBy>tarannum</cp:lastModifiedBy>
  <cp:revision>34</cp:revision>
  <dcterms:created xsi:type="dcterms:W3CDTF">2017-06-03T19:16:25Z</dcterms:created>
  <dcterms:modified xsi:type="dcterms:W3CDTF">2017-10-09T13:38:21Z</dcterms:modified>
</cp:coreProperties>
</file>