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sldIdLst>
    <p:sldId id="257" r:id="rId2"/>
    <p:sldId id="269" r:id="rId3"/>
    <p:sldId id="270" r:id="rId4"/>
    <p:sldId id="271" r:id="rId5"/>
    <p:sldId id="274" r:id="rId6"/>
    <p:sldId id="275" r:id="rId7"/>
    <p:sldId id="272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9D08CC-5502-4EE1-952F-1FDD877D4AFD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465A-CB4B-48E8-8C31-616917A209F2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BD2-8CED-46BD-9F2B-57D6B0D24B93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4E7B-218A-4654-8543-4C8020E4656E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AE30-E4C3-48AE-A66B-1F69794BBF33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796-4AC0-45D2-BCD5-CCBD4281CF2D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988-20D1-4401-9631-E20CDD053A7C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0754-BAF0-4AFD-B210-D851AB795DD3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CBD9-4060-427E-AE57-E8C0A44D0E60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E49A-BA2F-4FB8-ABEE-EC43C781E4CB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383E-18CA-4171-8CBB-80D99FA86345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796-CB2F-439F-BABF-053CB8D3FA38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8760-EF00-44FC-8DF1-E3477A32BFD5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7D47-6DE2-4E5C-AF44-373EF9842D26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86E0-97CD-4DDB-B1FF-F931D6B57EB3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518-8604-4A5C-9B48-2FAED18B5F7D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BB2-D3C1-4B38-9B13-1BEAD296DEC9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627FB7-35AC-445D-963E-C9FF2A19738C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- 3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489398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513248"/>
            <a:ext cx="989079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Quality is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 complex concept—it means different things to different people, and it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is highly context dependent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To define SW quality from five views or perspective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–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Transcendental view - recognized through experience but is not defined in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some tractable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User view – fitness for 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Manufacturing view – conformance to specification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Product view – inherent characteristics of the product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Value-Based view – amount a customer is willing to pay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30909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Quality Attributes 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217034"/>
            <a:ext cx="989079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Also known as </a:t>
            </a: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quality factor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quality factor represents 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behavioral characteristic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system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To define SW quality from five views or perspective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–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Correctness – fulfill system specification and user needs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Reliability – perform intended function with required precision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Efficiency  -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amount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of computing resources and code required by a program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to perform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 function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Testability - </a:t>
            </a:r>
            <a:r>
              <a:rPr lang="en-US" sz="2200" dirty="0"/>
              <a:t>test a program to ensure that it performs its </a:t>
            </a:r>
            <a:r>
              <a:rPr lang="en-US" sz="2200" dirty="0" smtClean="0"/>
              <a:t>intended functions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Maintainability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- locate and fix a defect in an operational program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Reusability - </a:t>
            </a:r>
            <a:r>
              <a:rPr lang="en-US" sz="2200" dirty="0"/>
              <a:t>parts of a software system can be reused in </a:t>
            </a:r>
            <a:r>
              <a:rPr lang="en-US" sz="2200" dirty="0" smtClean="0"/>
              <a:t>other applications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715" y="411350"/>
            <a:ext cx="9453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Quality Assessment Category  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715" y="1392739"/>
            <a:ext cx="966344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 smtClean="0"/>
              <a:t>Software </a:t>
            </a:r>
            <a:r>
              <a:rPr lang="en-US" sz="2200" b="1" i="1" dirty="0"/>
              <a:t>testing </a:t>
            </a:r>
            <a:r>
              <a:rPr lang="en-US" sz="2200" dirty="0"/>
              <a:t>is </a:t>
            </a:r>
            <a:r>
              <a:rPr lang="en-US" sz="2200" dirty="0" smtClean="0"/>
              <a:t>a verification </a:t>
            </a:r>
            <a:r>
              <a:rPr lang="en-US" sz="2200" dirty="0"/>
              <a:t>process for </a:t>
            </a:r>
            <a:r>
              <a:rPr lang="en-US" sz="2200" b="1" i="1" dirty="0"/>
              <a:t>software quality assessment </a:t>
            </a:r>
            <a:r>
              <a:rPr lang="en-US" sz="2200" b="1" i="1" dirty="0" smtClean="0"/>
              <a:t>and improvement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activities for software quality assessment can be divided into </a:t>
            </a:r>
            <a:r>
              <a:rPr lang="en-US" sz="2200" dirty="0" smtClean="0"/>
              <a:t>two broad </a:t>
            </a:r>
            <a:r>
              <a:rPr lang="en-US" sz="2200" dirty="0"/>
              <a:t>categories, </a:t>
            </a:r>
            <a:r>
              <a:rPr lang="en-US" sz="2200" dirty="0" smtClean="0"/>
              <a:t>namely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</a:t>
            </a:r>
            <a:r>
              <a:rPr lang="en-US" sz="2200" b="1" dirty="0" smtClean="0"/>
              <a:t>tatic analysis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Based </a:t>
            </a:r>
            <a:r>
              <a:rPr lang="en-US" sz="2200" dirty="0"/>
              <a:t>on the </a:t>
            </a:r>
            <a:r>
              <a:rPr lang="en-US" sz="2200" dirty="0" smtClean="0"/>
              <a:t>examination of </a:t>
            </a:r>
            <a:r>
              <a:rPr lang="en-US" sz="2200" dirty="0"/>
              <a:t>a number of documents, namely requirements documents, </a:t>
            </a:r>
            <a:r>
              <a:rPr lang="en-US" sz="2200" dirty="0" smtClean="0"/>
              <a:t>software models</a:t>
            </a:r>
            <a:r>
              <a:rPr lang="en-US" sz="2200" dirty="0"/>
              <a:t>, design documents, and source code.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Traditional </a:t>
            </a:r>
            <a:r>
              <a:rPr lang="en-US" sz="2200" dirty="0"/>
              <a:t>static </a:t>
            </a:r>
            <a:r>
              <a:rPr lang="en-US" sz="2200" dirty="0" smtClean="0"/>
              <a:t>analysis includes </a:t>
            </a:r>
            <a:r>
              <a:rPr lang="en-US" sz="2200" dirty="0"/>
              <a:t>code review, inspection, walk-through, algorithm </a:t>
            </a:r>
            <a:r>
              <a:rPr lang="en-US" sz="2200" dirty="0" smtClean="0"/>
              <a:t>analysis and proof </a:t>
            </a:r>
            <a:r>
              <a:rPr lang="en-US" sz="2200" dirty="0"/>
              <a:t>of correctness. 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</a:t>
            </a:r>
            <a:r>
              <a:rPr lang="en-US" sz="2200" dirty="0"/>
              <a:t>does not involve actual execution of the code </a:t>
            </a:r>
            <a:r>
              <a:rPr lang="en-US" sz="2200" dirty="0" smtClean="0"/>
              <a:t>under development.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9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Quality Assessment Category  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715" y="1611679"/>
            <a:ext cx="9663447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Dynamic analysis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Dynamic analysis of a software system involves </a:t>
            </a:r>
            <a:r>
              <a:rPr lang="en-US" sz="2200" dirty="0" smtClean="0"/>
              <a:t>actual program </a:t>
            </a:r>
            <a:r>
              <a:rPr lang="en-US" sz="2200" dirty="0"/>
              <a:t>execution in order to expose possible program failures. 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The behavioral and </a:t>
            </a:r>
            <a:r>
              <a:rPr lang="en-US" sz="2200" dirty="0"/>
              <a:t>performance properties of the program are also </a:t>
            </a:r>
            <a:r>
              <a:rPr lang="en-US" sz="2200" dirty="0" smtClean="0"/>
              <a:t>observed.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Programs are </a:t>
            </a:r>
            <a:r>
              <a:rPr lang="en-US" sz="2200" dirty="0"/>
              <a:t>executed with both typical and carefully chosen input values.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Often, the input set of a program can be impractically large</a:t>
            </a:r>
            <a:r>
              <a:rPr lang="en-US" sz="2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However, </a:t>
            </a:r>
            <a:r>
              <a:rPr lang="en-US" sz="2200" dirty="0" smtClean="0"/>
              <a:t>for practical </a:t>
            </a:r>
            <a:r>
              <a:rPr lang="en-US" sz="2200" dirty="0"/>
              <a:t>considerations, a finite subset of the input set can be selected.</a:t>
            </a:r>
          </a:p>
        </p:txBody>
      </p:sp>
    </p:spTree>
    <p:extLst>
      <p:ext uri="{BB962C8B-B14F-4D97-AF65-F5344CB8AC3E}">
        <p14:creationId xmlns:p14="http://schemas.microsoft.com/office/powerpoint/2010/main" val="2150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Failure, Error, Fault and Defect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715" y="1611679"/>
            <a:ext cx="96634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Failure: </a:t>
            </a:r>
            <a:r>
              <a:rPr lang="en-US" sz="2200" dirty="0"/>
              <a:t>A failure is said to occur whenever the external behavior of </a:t>
            </a:r>
            <a:r>
              <a:rPr lang="en-US" sz="2200" dirty="0" smtClean="0"/>
              <a:t>a system </a:t>
            </a:r>
            <a:r>
              <a:rPr lang="en-US" sz="2200" dirty="0"/>
              <a:t>does not conform to that prescribed in the system specification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Error</a:t>
            </a:r>
            <a:r>
              <a:rPr lang="en-US" sz="2200" b="1" dirty="0"/>
              <a:t>: </a:t>
            </a:r>
            <a:r>
              <a:rPr lang="en-US" sz="2200" dirty="0"/>
              <a:t>An error is a state of the system. In the absence of any </a:t>
            </a:r>
            <a:r>
              <a:rPr lang="en-US" sz="2200" dirty="0" smtClean="0"/>
              <a:t>corrective action </a:t>
            </a:r>
            <a:r>
              <a:rPr lang="en-US" sz="2200" dirty="0"/>
              <a:t>by the system, an error state could lead to a failure which </a:t>
            </a:r>
            <a:r>
              <a:rPr lang="en-US" sz="2200" dirty="0" smtClean="0"/>
              <a:t>would not </a:t>
            </a:r>
            <a:r>
              <a:rPr lang="en-US" sz="2200" dirty="0"/>
              <a:t>be attributed to any event subsequent to the error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Fault</a:t>
            </a:r>
            <a:r>
              <a:rPr lang="en-US" sz="2200" b="1" dirty="0"/>
              <a:t>: </a:t>
            </a:r>
            <a:r>
              <a:rPr lang="en-US" sz="2200" dirty="0"/>
              <a:t>A fault is the adjudged cause of an error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Defect: </a:t>
            </a:r>
            <a:r>
              <a:rPr lang="en-US" sz="2200" dirty="0" smtClean="0"/>
              <a:t>Mistakes </a:t>
            </a:r>
            <a:r>
              <a:rPr lang="en-US" sz="2200" dirty="0"/>
              <a:t>or errors mean that there are flaws in the software. These are called defects.</a:t>
            </a:r>
          </a:p>
        </p:txBody>
      </p:sp>
    </p:spTree>
    <p:extLst>
      <p:ext uri="{BB962C8B-B14F-4D97-AF65-F5344CB8AC3E}">
        <p14:creationId xmlns:p14="http://schemas.microsoft.com/office/powerpoint/2010/main" val="26017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3" y="424436"/>
            <a:ext cx="9453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Reliability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2153" y="1405825"/>
            <a:ext cx="9311249" cy="309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quantitative measure that is </a:t>
            </a:r>
            <a:r>
              <a:rPr lang="en-US" sz="2200" dirty="0" smtClean="0"/>
              <a:t>useful in </a:t>
            </a:r>
            <a:r>
              <a:rPr lang="en-US" sz="2200" dirty="0"/>
              <a:t>assessing the quality of a software is </a:t>
            </a:r>
            <a:r>
              <a:rPr lang="en-US" sz="2200" dirty="0" smtClean="0"/>
              <a:t>its </a:t>
            </a:r>
            <a:r>
              <a:rPr lang="en-US" sz="2200" b="1" i="1" dirty="0" smtClean="0"/>
              <a:t>reliability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Software reliability </a:t>
            </a:r>
            <a:r>
              <a:rPr lang="en-US" sz="2200" dirty="0" smtClean="0"/>
              <a:t>is defined </a:t>
            </a:r>
            <a:r>
              <a:rPr lang="en-US" sz="2200" dirty="0"/>
              <a:t>as the probability of failure-free operation </a:t>
            </a:r>
            <a:r>
              <a:rPr lang="en-US" sz="2200" dirty="0" smtClean="0"/>
              <a:t>of a software </a:t>
            </a:r>
            <a:r>
              <a:rPr lang="en-US" sz="2200" dirty="0"/>
              <a:t>system for a </a:t>
            </a:r>
            <a:r>
              <a:rPr lang="en-US" sz="2200" dirty="0" smtClean="0"/>
              <a:t>specified time </a:t>
            </a:r>
            <a:r>
              <a:rPr lang="en-US" sz="2200" dirty="0"/>
              <a:t>in a specified </a:t>
            </a:r>
            <a:r>
              <a:rPr lang="en-US" sz="2200" dirty="0" smtClean="0"/>
              <a:t>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level of reliability of a system depends </a:t>
            </a:r>
            <a:r>
              <a:rPr lang="en-US" sz="2200" dirty="0" smtClean="0"/>
              <a:t>on those </a:t>
            </a:r>
            <a:r>
              <a:rPr lang="en-US" sz="2200" dirty="0"/>
              <a:t>inputs that cause failures to be observed by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2669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 Case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2154" y="1673111"/>
            <a:ext cx="111400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test case is a simple pair of &lt;input, expected outcome</a:t>
            </a:r>
            <a:r>
              <a:rPr lang="en-US" sz="22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/>
              <a:t>For example, If a program under test is expected to compute the square root of nonnegative</a:t>
            </a:r>
          </a:p>
          <a:p>
            <a:r>
              <a:rPr lang="en-US" sz="2200" dirty="0"/>
              <a:t>numbers, then four examples of test cases </a:t>
            </a:r>
            <a:r>
              <a:rPr lang="en-US" sz="2200" dirty="0" smtClean="0"/>
              <a:t>are -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2" y="3069491"/>
            <a:ext cx="5140581" cy="23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1709</TotalTime>
  <Words>565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Tahoma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48</cp:revision>
  <dcterms:created xsi:type="dcterms:W3CDTF">2017-06-03T19:16:25Z</dcterms:created>
  <dcterms:modified xsi:type="dcterms:W3CDTF">2017-06-10T19:33:43Z</dcterms:modified>
</cp:coreProperties>
</file>