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0"/>
  </p:notes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CC30D-2617-4E1C-8205-A928191C62AA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6D2FA-EE92-4FC3-944D-526C7CC99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6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D2FA-EE92-4FC3-944D-526C7CC995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7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D2FA-EE92-4FC3-944D-526C7CC995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37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D2FA-EE92-4FC3-944D-526C7CC995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98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D2FA-EE92-4FC3-944D-526C7CC995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00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D2FA-EE92-4FC3-944D-526C7CC995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0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8F85B87-EDED-449B-84C9-7613BD0AC446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5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6A22-9185-45C9-BDFD-DC693A044605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9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4FF7-D4ED-439B-A184-60D114AE4D19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04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4136-10E6-456E-BF64-2AFF1952F9B5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2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049-4EA5-4933-89EA-BB3F8162735C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1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E9B0-63FF-478C-8E51-050527DA7C98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851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F34B-5D4F-4896-B3A3-9B86016B0D6A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2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07F-2DBF-43E6-959A-E3E485B66295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47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2B24-6473-46E1-8215-6AA098F412EA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19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9CB6-8EF5-4823-A4F9-7729D785E5D6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6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8998-5313-49E1-8F9C-8423479F67BE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17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D1E3-5CF6-43C0-9CF4-33D902BA04EF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0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AC65-5E49-40B3-9A26-4F73CEBBE65A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59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4DEF-27C4-4C84-BE0C-537E6087F22A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7771-B1CB-4620-A8A8-14BA79B45B3B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B579-F470-4AEE-98FF-302C08D4E55A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7F8B-E810-4CD9-B3DA-9062B23A2C04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8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499E4C-8955-48DC-9E38-A29BC5103981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4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0463" y="1442434"/>
            <a:ext cx="96333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sz="4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</a:t>
            </a:r>
            <a:r>
              <a:rPr lang="en-US" sz="4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Quality Assurance </a:t>
            </a:r>
          </a:p>
          <a:p>
            <a:pPr algn="ctr"/>
            <a:endParaRPr lang="en-US" sz="48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CSE-453</a:t>
            </a:r>
            <a:endParaRPr lang="en-US" sz="3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Intake </a:t>
            </a:r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26 </a:t>
            </a:r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</a:t>
            </a:r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ctr"/>
            <a:r>
              <a:rPr lang="en-US" sz="36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- 04</a:t>
            </a:r>
            <a:endParaRPr lang="en-US" sz="36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48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2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31065"/>
            <a:ext cx="94530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Stakeholder</a:t>
            </a:r>
            <a:endParaRPr lang="en-US" sz="3200" b="1" dirty="0" smtClean="0">
              <a:solidFill>
                <a:prstClr val="black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2154" y="1732189"/>
            <a:ext cx="989079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cs typeface="Times New Roman" panose="02020603050405020304" pitchFamily="18" charset="0"/>
              </a:rPr>
              <a:t>Any person or organization who is affected by the system in some way and so who has a legitimate interest</a:t>
            </a:r>
          </a:p>
          <a:p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+mj-lt"/>
                <a:cs typeface="Times New Roman" panose="02020603050405020304" pitchFamily="18" charset="0"/>
              </a:rPr>
              <a:t>Stakeholder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types for testing process</a:t>
            </a: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Programmer</a:t>
            </a: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Test engineers</a:t>
            </a: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Project manager</a:t>
            </a: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Customers</a:t>
            </a:r>
            <a:endParaRPr lang="en-US" sz="2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0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31065"/>
            <a:ext cx="94530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Objective of Testing</a:t>
            </a:r>
            <a:endParaRPr lang="en-US" sz="3200" b="1" dirty="0" smtClean="0">
              <a:solidFill>
                <a:prstClr val="black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2154" y="1732189"/>
            <a:ext cx="989079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Times New Roman" panose="02020603050405020304" pitchFamily="18" charset="0"/>
              </a:rPr>
              <a:t>It does work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To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show that the system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works (basic functions) according to the programmers satisfaction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Times New Roman" panose="02020603050405020304" pitchFamily="18" charset="0"/>
              </a:rPr>
              <a:t>It does not work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cs typeface="Times New Roman" panose="02020603050405020304" pitchFamily="18" charset="0"/>
              </a:rPr>
              <a:t>After achieving satisfaction up to a certain degree, to </a:t>
            </a:r>
            <a:r>
              <a:rPr lang="en-US" sz="2200" dirty="0">
                <a:cs typeface="Times New Roman" panose="02020603050405020304" pitchFamily="18" charset="0"/>
              </a:rPr>
              <a:t>show that the system </a:t>
            </a:r>
            <a:r>
              <a:rPr lang="en-US" sz="2200" dirty="0" smtClean="0">
                <a:cs typeface="Times New Roman" panose="02020603050405020304" pitchFamily="18" charset="0"/>
              </a:rPr>
              <a:t>fails in order to find faults </a:t>
            </a:r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Times New Roman" panose="02020603050405020304" pitchFamily="18" charset="0"/>
              </a:rPr>
              <a:t>Reduce the risk of failure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A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higher level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objective of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performing tests is to bring down the risk of failing to an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acceptable level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</a:t>
            </a:r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Times New Roman" panose="02020603050405020304" pitchFamily="18" charset="0"/>
              </a:rPr>
              <a:t>Reduce the risk of costing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The highest level of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objective of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performing tests is to produce low-risk software with fewer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number of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test cases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.</a:t>
            </a:r>
            <a:endParaRPr lang="en-US" sz="2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50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56823"/>
            <a:ext cx="94530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Expected Outcome &amp; Oracle</a:t>
            </a: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2154" y="1732189"/>
            <a:ext cx="98907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cs typeface="Times New Roman" panose="02020603050405020304" pitchFamily="18" charset="0"/>
              </a:rPr>
              <a:t>An outcome of program execution is a complex entity that may include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the following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:</a:t>
            </a:r>
          </a:p>
          <a:p>
            <a:r>
              <a:rPr lang="en-US" sz="2200" dirty="0">
                <a:latin typeface="+mj-lt"/>
                <a:cs typeface="Times New Roman" panose="02020603050405020304" pitchFamily="18" charset="0"/>
              </a:rPr>
              <a:t>• 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Values produced by the program:</a:t>
            </a:r>
          </a:p>
          <a:p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	Outputs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for local observation (integer, text, audio, image)</a:t>
            </a:r>
          </a:p>
          <a:p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	Outputs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(messages) for remote storage, manipulation, or observation</a:t>
            </a:r>
          </a:p>
          <a:p>
            <a:r>
              <a:rPr lang="en-US" sz="2200" dirty="0">
                <a:latin typeface="+mj-lt"/>
                <a:cs typeface="Times New Roman" panose="02020603050405020304" pitchFamily="18" charset="0"/>
              </a:rPr>
              <a:t>• 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State change:</a:t>
            </a:r>
          </a:p>
          <a:p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	State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change of the program</a:t>
            </a:r>
          </a:p>
          <a:p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	State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change of the database (due to add, delete, and update operations)</a:t>
            </a:r>
          </a:p>
          <a:p>
            <a:r>
              <a:rPr lang="en-US" sz="2200" dirty="0">
                <a:latin typeface="+mj-lt"/>
                <a:cs typeface="Times New Roman" panose="02020603050405020304" pitchFamily="18" charset="0"/>
              </a:rPr>
              <a:t>• 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A sequence or set of values which must be interpreted together for </a:t>
            </a:r>
            <a:r>
              <a:rPr lang="en-US" sz="2200" b="1" dirty="0" smtClean="0">
                <a:latin typeface="+mj-lt"/>
                <a:cs typeface="Times New Roman" panose="02020603050405020304" pitchFamily="18" charset="0"/>
              </a:rPr>
              <a:t>the outcome 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to be valid</a:t>
            </a:r>
            <a:endParaRPr lang="en-US" sz="22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16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56823"/>
            <a:ext cx="94530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Expected Outcome &amp; Oracle</a:t>
            </a: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2154" y="1732189"/>
            <a:ext cx="98907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cs typeface="Times New Roman" panose="02020603050405020304" pitchFamily="18" charset="0"/>
              </a:rPr>
              <a:t>Ideally, the expected outcome of a test should be computed while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designing the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test case. In other words, the test outcome is computed before the program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is executed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with the selected test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input</a:t>
            </a:r>
          </a:p>
          <a:p>
            <a:endParaRPr lang="en-US" sz="2200" b="1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+mj-lt"/>
                <a:cs typeface="Times New Roman" panose="02020603050405020304" pitchFamily="18" charset="0"/>
              </a:rPr>
              <a:t>Oracle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An important concept in test design is the concept of an oracle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An oracle is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any entity—program, process, human expert, or body of data—that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tells us the expected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outcome of a particular test or set of tests</a:t>
            </a:r>
            <a:endParaRPr lang="en-US" sz="2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4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56823"/>
            <a:ext cx="94530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Complete Testing</a:t>
            </a: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2154" y="1732189"/>
            <a:ext cx="989079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cs typeface="Times New Roman" panose="02020603050405020304" pitchFamily="18" charset="0"/>
              </a:rPr>
              <a:t>Complete, or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exhaustive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testing means there are 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no </a:t>
            </a:r>
            <a:r>
              <a:rPr lang="en-US" sz="2200" b="1" dirty="0" smtClean="0">
                <a:latin typeface="+mj-lt"/>
                <a:cs typeface="Times New Roman" panose="02020603050405020304" pitchFamily="18" charset="0"/>
              </a:rPr>
              <a:t>undiscovered faults 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at the end of </a:t>
            </a:r>
            <a:r>
              <a:rPr lang="en-US" sz="2200" b="1" dirty="0" smtClean="0">
                <a:latin typeface="+mj-lt"/>
                <a:cs typeface="Times New Roman" panose="02020603050405020304" pitchFamily="18" charset="0"/>
              </a:rPr>
              <a:t>the test 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phase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All problems must be known at the end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of complete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testing. For most of the systems, complete testing is near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impossible because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of the following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reasons:</a:t>
            </a:r>
          </a:p>
          <a:p>
            <a:endParaRPr lang="en-US" sz="2200" b="1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The domain of possible inputs of a program is too large to be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completely used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in testing a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system. The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program may have a large number of states. There may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be timing constraints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on the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The design issues may be too complex to completely test. The design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may have included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implicit design decisions and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assumptions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It may not be possible to create all possible execution environments of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the system</a:t>
            </a:r>
            <a:endParaRPr lang="en-US" sz="2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7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154" y="656823"/>
            <a:ext cx="94530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Sources of Information for Test </a:t>
            </a:r>
            <a:r>
              <a:rPr lang="en-US" sz="3200" b="1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ase </a:t>
            </a:r>
            <a:r>
              <a:rPr lang="en-US" sz="3200" b="1" dirty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32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election</a:t>
            </a: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2154" y="1732189"/>
            <a:ext cx="989079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cs typeface="Times New Roman" panose="02020603050405020304" pitchFamily="18" charset="0"/>
              </a:rPr>
              <a:t>In order to generate effective tests at a lower cost, test designers analyze the</a:t>
            </a:r>
          </a:p>
          <a:p>
            <a:r>
              <a:rPr lang="en-US" sz="2200" dirty="0">
                <a:latin typeface="+mj-lt"/>
                <a:cs typeface="Times New Roman" panose="02020603050405020304" pitchFamily="18" charset="0"/>
              </a:rPr>
              <a:t>following sources of information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:</a:t>
            </a:r>
          </a:p>
          <a:p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+mj-lt"/>
                <a:cs typeface="Times New Roman" panose="02020603050405020304" pitchFamily="18" charset="0"/>
              </a:rPr>
              <a:t>• Requirements and functional specifications</a:t>
            </a:r>
          </a:p>
          <a:p>
            <a:r>
              <a:rPr lang="en-US" sz="2200" dirty="0">
                <a:latin typeface="+mj-lt"/>
                <a:cs typeface="Times New Roman" panose="02020603050405020304" pitchFamily="18" charset="0"/>
              </a:rPr>
              <a:t>• Source code</a:t>
            </a:r>
          </a:p>
          <a:p>
            <a:r>
              <a:rPr lang="en-US" sz="2200" dirty="0">
                <a:latin typeface="+mj-lt"/>
                <a:cs typeface="Times New Roman" panose="02020603050405020304" pitchFamily="18" charset="0"/>
              </a:rPr>
              <a:t>• Input and output domains</a:t>
            </a:r>
          </a:p>
          <a:p>
            <a:r>
              <a:rPr lang="en-US" sz="2200" dirty="0">
                <a:latin typeface="+mj-lt"/>
                <a:cs typeface="Times New Roman" panose="02020603050405020304" pitchFamily="18" charset="0"/>
              </a:rPr>
              <a:t>• Operational profile</a:t>
            </a:r>
          </a:p>
          <a:p>
            <a:r>
              <a:rPr lang="en-US" sz="2200" dirty="0">
                <a:latin typeface="+mj-lt"/>
                <a:cs typeface="Times New Roman" panose="02020603050405020304" pitchFamily="18" charset="0"/>
              </a:rPr>
              <a:t>• Fault model</a:t>
            </a:r>
          </a:p>
        </p:txBody>
      </p:sp>
    </p:spTree>
    <p:extLst>
      <p:ext uri="{BB962C8B-B14F-4D97-AF65-F5344CB8AC3E}">
        <p14:creationId xmlns:p14="http://schemas.microsoft.com/office/powerpoint/2010/main" val="14293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3051" y="2550018"/>
            <a:ext cx="754702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6000" b="1" dirty="0" smtClean="0">
                <a:solidFill>
                  <a:prstClr val="black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endParaRPr lang="en-GB" sz="2200" dirty="0" smtClean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2200" b="1" dirty="0">
              <a:solidFill>
                <a:srgbClr val="46424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endParaRPr lang="en-US" sz="2800" b="1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1745</TotalTime>
  <Words>337</Words>
  <Application>Microsoft Office PowerPoint</Application>
  <PresentationFormat>Widescreen</PresentationFormat>
  <Paragraphs>80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Garamond</vt:lpstr>
      <vt:lpstr>Tahoma</vt:lpstr>
      <vt:lpstr>Times New Roman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tarannum</dc:creator>
  <cp:lastModifiedBy>tarannum</cp:lastModifiedBy>
  <cp:revision>46</cp:revision>
  <dcterms:created xsi:type="dcterms:W3CDTF">2017-06-03T19:16:25Z</dcterms:created>
  <dcterms:modified xsi:type="dcterms:W3CDTF">2017-06-10T18:39:09Z</dcterms:modified>
</cp:coreProperties>
</file>