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7" r:id="rId2"/>
    <p:sldId id="270" r:id="rId3"/>
    <p:sldId id="271" r:id="rId4"/>
    <p:sldId id="272" r:id="rId5"/>
    <p:sldId id="295" r:id="rId6"/>
    <p:sldId id="273" r:id="rId7"/>
    <p:sldId id="274" r:id="rId8"/>
    <p:sldId id="296" r:id="rId9"/>
    <p:sldId id="275" r:id="rId10"/>
    <p:sldId id="276" r:id="rId11"/>
    <p:sldId id="303" r:id="rId12"/>
    <p:sldId id="297" r:id="rId13"/>
    <p:sldId id="298" r:id="rId14"/>
    <p:sldId id="277" r:id="rId15"/>
    <p:sldId id="278" r:id="rId16"/>
    <p:sldId id="299" r:id="rId17"/>
    <p:sldId id="300" r:id="rId18"/>
    <p:sldId id="301" r:id="rId19"/>
    <p:sldId id="30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- 06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8999" y="1669119"/>
            <a:ext cx="96851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/>
              <a:t>In static unit testing, code is reviewed by applying techniques </a:t>
            </a:r>
            <a:r>
              <a:rPr lang="en-US" sz="2300" dirty="0" smtClean="0"/>
              <a:t>commonly known </a:t>
            </a:r>
            <a:r>
              <a:rPr lang="en-US" sz="2300" dirty="0"/>
              <a:t>as </a:t>
            </a:r>
            <a:r>
              <a:rPr lang="en-US" sz="2300" i="1" dirty="0"/>
              <a:t>inspection</a:t>
            </a:r>
            <a:r>
              <a:rPr lang="en-US" sz="2300" dirty="0"/>
              <a:t> and </a:t>
            </a:r>
            <a:r>
              <a:rPr lang="en-US" sz="2300" i="1" dirty="0"/>
              <a:t>walkthrough</a:t>
            </a:r>
            <a:r>
              <a:rPr lang="en-US" sz="23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00" dirty="0" smtClean="0"/>
          </a:p>
          <a:p>
            <a:pPr lvl="1">
              <a:lnSpc>
                <a:spcPct val="150000"/>
              </a:lnSpc>
            </a:pPr>
            <a:r>
              <a:rPr lang="en-US" sz="2300" dirty="0"/>
              <a:t>• </a:t>
            </a:r>
            <a:r>
              <a:rPr lang="en-US" sz="2300" b="1" dirty="0"/>
              <a:t>Inspection: </a:t>
            </a:r>
            <a:r>
              <a:rPr lang="en-US" sz="2300" dirty="0"/>
              <a:t>It is a step-by-step </a:t>
            </a:r>
            <a:r>
              <a:rPr lang="en-US" sz="2300" dirty="0" smtClean="0"/>
              <a:t>group </a:t>
            </a:r>
            <a:r>
              <a:rPr lang="en-US" sz="2300" dirty="0"/>
              <a:t>review of a work product, </a:t>
            </a:r>
            <a:r>
              <a:rPr lang="en-US" sz="2300" dirty="0" smtClean="0"/>
              <a:t>with each </a:t>
            </a:r>
            <a:r>
              <a:rPr lang="en-US" sz="2300" dirty="0"/>
              <a:t>step checked against predetermined criteria</a:t>
            </a:r>
            <a:r>
              <a:rPr lang="en-US" sz="23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sz="2300" dirty="0"/>
          </a:p>
          <a:p>
            <a:pPr lvl="1">
              <a:lnSpc>
                <a:spcPct val="150000"/>
              </a:lnSpc>
            </a:pPr>
            <a:r>
              <a:rPr lang="en-US" sz="2300" dirty="0"/>
              <a:t>• </a:t>
            </a:r>
            <a:r>
              <a:rPr lang="en-US" sz="2300" b="1" dirty="0"/>
              <a:t>Walkthrough: </a:t>
            </a:r>
            <a:r>
              <a:rPr lang="en-US" sz="2300" dirty="0"/>
              <a:t>It is a review where the author leads the team through </a:t>
            </a:r>
            <a:r>
              <a:rPr lang="en-US" sz="2300" dirty="0" smtClean="0"/>
              <a:t>a manual </a:t>
            </a:r>
            <a:r>
              <a:rPr lang="en-US" sz="2300" dirty="0"/>
              <a:t>or simulated execution of the product using predefined scenarios.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Static 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086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Static Unit testing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1" y="1504681"/>
            <a:ext cx="9017970" cy="45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6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7636" y="1527451"/>
            <a:ext cx="96851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Execution-based unit testing is referred to as dynamic unit testing. In this </a:t>
            </a:r>
            <a:r>
              <a:rPr lang="en-US" sz="2200" dirty="0" smtClean="0"/>
              <a:t>testing, a </a:t>
            </a:r>
            <a:r>
              <a:rPr lang="en-US" sz="2200" dirty="0"/>
              <a:t>program unit is actually executed in </a:t>
            </a:r>
            <a:r>
              <a:rPr lang="en-US" sz="2200" dirty="0" smtClean="0"/>
              <a:t>isolation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</a:t>
            </a:r>
            <a:r>
              <a:rPr lang="en-US" sz="2200" dirty="0"/>
              <a:t>unit under test is taken out of its actual execution environment.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The actual execution environment is emulated by writing more </a:t>
            </a:r>
            <a:r>
              <a:rPr lang="en-US" sz="2200" dirty="0" smtClean="0"/>
              <a:t>code so </a:t>
            </a:r>
            <a:r>
              <a:rPr lang="en-US" sz="2200" dirty="0"/>
              <a:t>that the unit and the </a:t>
            </a:r>
            <a:r>
              <a:rPr lang="en-US" sz="2200" dirty="0" smtClean="0"/>
              <a:t>emulated environment </a:t>
            </a:r>
            <a:r>
              <a:rPr lang="en-US" sz="2200" dirty="0"/>
              <a:t>can be compiled together.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above compiled aggregate is executed with selected inputs. </a:t>
            </a:r>
            <a:r>
              <a:rPr lang="en-US" sz="2200" dirty="0" smtClean="0"/>
              <a:t>The outcome </a:t>
            </a:r>
            <a:r>
              <a:rPr lang="en-US" sz="2200" dirty="0"/>
              <a:t>of such an execution is collected in a variety of ways, such </a:t>
            </a:r>
            <a:r>
              <a:rPr lang="en-US" sz="2200" dirty="0" smtClean="0"/>
              <a:t>as straightforward </a:t>
            </a:r>
            <a:r>
              <a:rPr lang="en-US" sz="2200" dirty="0"/>
              <a:t>observation on a screen, logging on files, and </a:t>
            </a:r>
            <a:r>
              <a:rPr lang="en-US" sz="2200" dirty="0" smtClean="0"/>
              <a:t>software instrumentation </a:t>
            </a:r>
            <a:r>
              <a:rPr lang="en-US" sz="2200" dirty="0"/>
              <a:t>of the code to reveal run time behavior. </a:t>
            </a:r>
            <a:endParaRPr lang="en-US" sz="22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Dynamic 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28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8999" y="1669119"/>
            <a:ext cx="96851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The result is </a:t>
            </a:r>
            <a:r>
              <a:rPr lang="en-US" sz="2200" dirty="0"/>
              <a:t>compared with the expected outcome. Any difference between </a:t>
            </a:r>
            <a:r>
              <a:rPr lang="en-US" sz="2200" dirty="0" smtClean="0"/>
              <a:t>the actual </a:t>
            </a:r>
            <a:r>
              <a:rPr lang="en-US" sz="2200" dirty="0"/>
              <a:t>and expected outcome implies a failure and the fault is </a:t>
            </a:r>
            <a:r>
              <a:rPr lang="en-US" sz="2200" dirty="0" smtClean="0"/>
              <a:t>in the </a:t>
            </a:r>
            <a:r>
              <a:rPr lang="en-US" sz="2200" dirty="0"/>
              <a:t>code</a:t>
            </a:r>
            <a:r>
              <a:rPr lang="en-US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An environment for dynamic unit testing is created by emulating the </a:t>
            </a:r>
            <a:r>
              <a:rPr lang="en-US" sz="2200" dirty="0" smtClean="0"/>
              <a:t>context of </a:t>
            </a:r>
            <a:r>
              <a:rPr lang="en-US" sz="2200" dirty="0"/>
              <a:t>the unit under test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context of a unit test </a:t>
            </a:r>
            <a:r>
              <a:rPr lang="en-US" sz="2200" dirty="0" smtClean="0"/>
              <a:t>consists of </a:t>
            </a:r>
            <a:r>
              <a:rPr lang="en-US" sz="2200" dirty="0"/>
              <a:t>two parts</a:t>
            </a:r>
            <a:r>
              <a:rPr lang="en-US" sz="2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 a caller of the unit  </a:t>
            </a:r>
            <a:r>
              <a:rPr lang="en-US" sz="2200" dirty="0" smtClean="0"/>
              <a:t>- </a:t>
            </a:r>
            <a:r>
              <a:rPr lang="en-US" sz="2200" b="1" i="1" dirty="0" smtClean="0"/>
              <a:t>test driver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</a:t>
            </a:r>
            <a:r>
              <a:rPr lang="en-US" sz="2200" dirty="0" smtClean="0"/>
              <a:t>(</a:t>
            </a:r>
            <a:r>
              <a:rPr lang="en-US" sz="2200" dirty="0"/>
              <a:t>ii) all the units called by the </a:t>
            </a:r>
            <a:r>
              <a:rPr lang="en-US" sz="2200" dirty="0" smtClean="0"/>
              <a:t>unit – </a:t>
            </a:r>
            <a:r>
              <a:rPr lang="en-US" sz="2200" b="1" i="1" dirty="0" smtClean="0"/>
              <a:t>stubs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test driver and the stubs </a:t>
            </a:r>
            <a:r>
              <a:rPr lang="en-US" sz="2200" dirty="0" smtClean="0"/>
              <a:t>are together </a:t>
            </a:r>
            <a:r>
              <a:rPr lang="en-US" sz="2200" dirty="0"/>
              <a:t>called </a:t>
            </a:r>
            <a:r>
              <a:rPr lang="en-US" sz="2200" b="1" i="1" dirty="0"/>
              <a:t>scaffolding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Dynamic 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22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2361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Automated Unit </a:t>
            </a:r>
            <a:r>
              <a:rPr lang="en-US" b="1" dirty="0"/>
              <a:t>T</a:t>
            </a:r>
            <a:r>
              <a:rPr lang="en-US" b="1" dirty="0" smtClean="0"/>
              <a:t>esting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2361" y="2038082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Whenever possible, unit testing should be automated so that tests are run and checked without manual intervention.</a:t>
            </a:r>
          </a:p>
          <a:p>
            <a:r>
              <a:rPr lang="en-US" smtClean="0"/>
              <a:t>In automated unit testing, you make use of a test automation framework (such as JUnit) to write and run your program tests. </a:t>
            </a:r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18361" y="6794232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207" y="802672"/>
            <a:ext cx="8635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Automated Unit </a:t>
            </a:r>
            <a:r>
              <a:rPr lang="en-US" b="1" dirty="0"/>
              <a:t>T</a:t>
            </a:r>
            <a:r>
              <a:rPr lang="en-US" b="1" dirty="0" smtClean="0"/>
              <a:t>est Components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32208" y="2128234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setup part</a:t>
            </a:r>
            <a:r>
              <a:rPr lang="en-US" smtClean="0"/>
              <a:t>, where you initialize the system with the test case, namely the inputs and expected outputs.</a:t>
            </a:r>
            <a:endParaRPr lang="en-GB" smtClean="0"/>
          </a:p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call part</a:t>
            </a:r>
            <a:r>
              <a:rPr lang="en-US" smtClean="0"/>
              <a:t>, where you call the object or method to be tested.</a:t>
            </a:r>
            <a:endParaRPr lang="en-GB" smtClean="0"/>
          </a:p>
          <a:p>
            <a:r>
              <a:rPr lang="en-US" smtClean="0"/>
              <a:t>An </a:t>
            </a:r>
            <a:r>
              <a:rPr lang="en-US" smtClean="0">
                <a:solidFill>
                  <a:srgbClr val="FF0000"/>
                </a:solidFill>
              </a:rPr>
              <a:t>assertion part </a:t>
            </a:r>
            <a:r>
              <a:rPr lang="en-US" smtClean="0"/>
              <a:t>where you compare the result of the call with the expected result. If the assertion evaluates to true, the test has been successful  if false, then it has failed.</a:t>
            </a:r>
            <a:endParaRPr lang="en-GB" smtClean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8208" y="6884384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208" y="802672"/>
            <a:ext cx="812013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Choosing Unit </a:t>
            </a:r>
            <a:r>
              <a:rPr lang="en-US" b="1" dirty="0"/>
              <a:t>T</a:t>
            </a:r>
            <a:r>
              <a:rPr lang="en-US" b="1" dirty="0" smtClean="0"/>
              <a:t>est </a:t>
            </a:r>
            <a:r>
              <a:rPr lang="en-US" b="1" dirty="0"/>
              <a:t>C</a:t>
            </a:r>
            <a:r>
              <a:rPr lang="en-US" b="1" dirty="0" smtClean="0"/>
              <a:t>ase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48117" y="1832020"/>
            <a:ext cx="8789831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Testing is expensive and time consuming, so it is important that you choose </a:t>
            </a:r>
            <a:r>
              <a:rPr lang="en-US" dirty="0" smtClean="0"/>
              <a:t>effective unit </a:t>
            </a:r>
            <a:r>
              <a:rPr lang="en-US" dirty="0"/>
              <a:t>test cases. Effectiveness, in this case, means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test cases should show that, when used as expected, the component that </a:t>
            </a:r>
            <a:r>
              <a:rPr lang="en-US" dirty="0" smtClean="0"/>
              <a:t>you are </a:t>
            </a:r>
            <a:r>
              <a:rPr lang="en-US" dirty="0"/>
              <a:t>testing does what it is supposed to do.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are defects in the component, these should be revealed by test cases.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8208" y="6884384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41678" y="585989"/>
            <a:ext cx="812013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Choosing Unit </a:t>
            </a:r>
            <a:r>
              <a:rPr lang="en-US" b="1" dirty="0"/>
              <a:t>T</a:t>
            </a:r>
            <a:r>
              <a:rPr lang="en-US" b="1" dirty="0" smtClean="0"/>
              <a:t>est </a:t>
            </a:r>
            <a:r>
              <a:rPr lang="en-US" b="1" dirty="0"/>
              <a:t>C</a:t>
            </a:r>
            <a:r>
              <a:rPr lang="en-US" b="1" dirty="0" smtClean="0"/>
              <a:t>ase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00766" y="1497169"/>
            <a:ext cx="10522039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Two </a:t>
            </a:r>
            <a:r>
              <a:rPr lang="en-US" sz="2300" dirty="0"/>
              <a:t>possible strategies here that can be effective in helping you choose</a:t>
            </a:r>
          </a:p>
          <a:p>
            <a:pPr marL="0" indent="0">
              <a:buNone/>
            </a:pPr>
            <a:r>
              <a:rPr lang="en-US" sz="2300" dirty="0"/>
              <a:t>test cases. These are</a:t>
            </a:r>
            <a:r>
              <a:rPr lang="en-US" sz="2300" dirty="0" smtClean="0"/>
              <a:t>:</a:t>
            </a: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1. Partition </a:t>
            </a:r>
            <a:r>
              <a:rPr lang="en-US" sz="2300" b="1" dirty="0" smtClean="0"/>
              <a:t>testing </a:t>
            </a:r>
            <a:r>
              <a:rPr lang="en-US" sz="2300" dirty="0" smtClean="0"/>
              <a:t>-  </a:t>
            </a:r>
            <a:r>
              <a:rPr lang="en-US" sz="2300" dirty="0"/>
              <a:t>where you identify groups of inputs that have common </a:t>
            </a:r>
            <a:r>
              <a:rPr lang="en-US" sz="2300" dirty="0" smtClean="0"/>
              <a:t>characteristics and </a:t>
            </a:r>
            <a:r>
              <a:rPr lang="en-US" sz="2300" dirty="0"/>
              <a:t>should be processed in the same way. You should choose tests from</a:t>
            </a:r>
          </a:p>
          <a:p>
            <a:pPr marL="0" indent="0">
              <a:buNone/>
            </a:pPr>
            <a:r>
              <a:rPr lang="en-US" sz="2300" dirty="0"/>
              <a:t>within each of these groups</a:t>
            </a:r>
            <a:r>
              <a:rPr lang="en-US" sz="2300" dirty="0" smtClean="0"/>
              <a:t>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2. Guideline-based </a:t>
            </a:r>
            <a:r>
              <a:rPr lang="en-US" sz="2300" b="1" dirty="0" smtClean="0"/>
              <a:t>testing </a:t>
            </a:r>
            <a:r>
              <a:rPr lang="en-US" sz="2300" dirty="0" smtClean="0"/>
              <a:t>- where </a:t>
            </a:r>
            <a:r>
              <a:rPr lang="en-US" sz="2300" dirty="0"/>
              <a:t>you use testing guidelines to choose test cases.</a:t>
            </a:r>
          </a:p>
          <a:p>
            <a:pPr marL="0" indent="0">
              <a:buNone/>
            </a:pPr>
            <a:r>
              <a:rPr lang="en-US" sz="2300" dirty="0"/>
              <a:t>These guidelines reflect previous experience of the kinds of errors that programmers</a:t>
            </a:r>
          </a:p>
          <a:p>
            <a:pPr marL="0" indent="0">
              <a:buNone/>
            </a:pPr>
            <a:r>
              <a:rPr lang="en-US" sz="2300" dirty="0"/>
              <a:t>often make when developing components.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8208" y="6884384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41678" y="585989"/>
            <a:ext cx="812013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Partition Testing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00766" y="1497169"/>
            <a:ext cx="10522039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8208" y="6884384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32208" y="192601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+mj-lt"/>
                <a:ea typeface="ＭＳ Ｐゴシック" charset="-128"/>
                <a:cs typeface="Arial"/>
              </a:rPr>
              <a:t>Input data and output results often fall into different classes where all members of a class are related.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+mj-lt"/>
                <a:ea typeface="ＭＳ Ｐゴシック" charset="-128"/>
                <a:cs typeface="Arial"/>
              </a:rPr>
              <a:t>Example of these classes are positive numbers, negative numbers, and menu selections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+mj-lt"/>
                <a:ea typeface="ＭＳ Ｐゴシック" charset="-128"/>
                <a:cs typeface="Arial"/>
              </a:rPr>
              <a:t>Each of these classes is an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charset="-128"/>
                <a:cs typeface="Arial"/>
              </a:rPr>
              <a:t>equivalence partition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+mj-lt"/>
                <a:ea typeface="ＭＳ Ｐゴシック" charset="-128"/>
                <a:cs typeface="Arial"/>
              </a:rPr>
              <a:t>or domain where the program behaves in an equivalent way for each class member.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+mj-lt"/>
                <a:ea typeface="ＭＳ Ｐゴシック" charset="-128"/>
                <a:cs typeface="Arial"/>
              </a:rPr>
              <a:t>Test cases should be chosen from each partition.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+mj-lt"/>
              <a:ea typeface="ＭＳ Ｐゴシック" charset="-128"/>
              <a:cs typeface="Arial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05B8D-1C36-1C40-961B-CAAB1DD98B2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41678" y="585989"/>
            <a:ext cx="812013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Guideline Based Testing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02288" y="1728989"/>
            <a:ext cx="10522039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8208" y="6884384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39025" y="1728989"/>
            <a:ext cx="897013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inputs that force the system to generate all error messages </a:t>
            </a:r>
            <a:endParaRPr lang="en-GB" dirty="0" smtClean="0"/>
          </a:p>
          <a:p>
            <a:r>
              <a:rPr lang="en-US" dirty="0" smtClean="0"/>
              <a:t>Design inputs that cause input buffers to overflow </a:t>
            </a:r>
            <a:endParaRPr lang="en-GB" dirty="0" smtClean="0"/>
          </a:p>
          <a:p>
            <a:r>
              <a:rPr lang="en-US" dirty="0" smtClean="0"/>
              <a:t>Repeat the same input or series of inputs numerous times </a:t>
            </a:r>
            <a:endParaRPr lang="en-GB" dirty="0" smtClean="0"/>
          </a:p>
          <a:p>
            <a:r>
              <a:rPr lang="en-US" dirty="0" smtClean="0"/>
              <a:t>Force invalid outputs to be generated </a:t>
            </a:r>
            <a:endParaRPr lang="en-GB" dirty="0" smtClean="0"/>
          </a:p>
          <a:p>
            <a:r>
              <a:rPr lang="en-US" dirty="0" smtClean="0"/>
              <a:t>Force computation results to be too large or too small.</a:t>
            </a:r>
            <a:endParaRPr lang="en-GB" dirty="0" smtClean="0"/>
          </a:p>
          <a:p>
            <a:pPr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2361" y="82843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Stages of testing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2361" y="2153992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Development testing </a:t>
            </a:r>
            <a:r>
              <a:rPr lang="en-US" dirty="0" smtClean="0"/>
              <a:t>- where the system is tested during development to discover bugs and defects. </a:t>
            </a:r>
          </a:p>
          <a:p>
            <a:r>
              <a:rPr lang="en-US" b="1" dirty="0" smtClean="0"/>
              <a:t>Release testing </a:t>
            </a:r>
            <a:r>
              <a:rPr lang="en-US" dirty="0" smtClean="0"/>
              <a:t>-  where a separate testing team test a complete version of the system before it is released to users. </a:t>
            </a:r>
          </a:p>
          <a:p>
            <a:r>
              <a:rPr lang="en-US" b="1" dirty="0" smtClean="0"/>
              <a:t>User testing </a:t>
            </a:r>
            <a:r>
              <a:rPr lang="en-US" dirty="0" smtClean="0"/>
              <a:t>-  where users or potential users of a system test the system in their own environment.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18361" y="6910142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054180" y="6223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Development testing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Development testing includes all testing activities that are carried out by the team developing the system. </a:t>
            </a:r>
          </a:p>
          <a:p>
            <a:r>
              <a:rPr lang="en-US" dirty="0" smtClean="0"/>
              <a:t>Development team includes programmer (who developed the software ) and tester (who develops tests and assist with the testing process)</a:t>
            </a:r>
          </a:p>
          <a:p>
            <a:r>
              <a:rPr lang="en-US" dirty="0" smtClean="0"/>
              <a:t>The programmer can work as a tester or there maybe separate tester team associated with a programmer</a:t>
            </a:r>
          </a:p>
          <a:p>
            <a:r>
              <a:rPr lang="en-US" dirty="0"/>
              <a:t>Development testing is primarily a defect testing process, where the aim of </a:t>
            </a:r>
            <a:r>
              <a:rPr lang="en-US" dirty="0" smtClean="0"/>
              <a:t>testing is </a:t>
            </a:r>
            <a:r>
              <a:rPr lang="en-US" dirty="0"/>
              <a:t>to discover bugs in the software. It is therefore usually interleaved with debugging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66304" y="6223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Development testing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3452" y="1638837"/>
            <a:ext cx="10798935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Development testing includes four levels of testing - </a:t>
            </a:r>
          </a:p>
          <a:p>
            <a:pPr lvl="1"/>
            <a:r>
              <a:rPr lang="en-US" sz="2200" b="1" dirty="0" smtClean="0"/>
              <a:t>Unit testing </a:t>
            </a:r>
            <a:r>
              <a:rPr lang="en-US" sz="2200" dirty="0" smtClean="0"/>
              <a:t>- where individual program units or object classes are tested. Unit testing should focus on </a:t>
            </a:r>
            <a:r>
              <a:rPr lang="en-US" sz="2200" dirty="0" smtClean="0">
                <a:solidFill>
                  <a:srgbClr val="FF0000"/>
                </a:solidFill>
              </a:rPr>
              <a:t>testing the functionality of objects or methods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 lvl="1"/>
            <a:r>
              <a:rPr lang="en-US" sz="2200" b="1" dirty="0" smtClean="0"/>
              <a:t>Component testing </a:t>
            </a:r>
            <a:r>
              <a:rPr lang="en-US" sz="2200" dirty="0" smtClean="0"/>
              <a:t>- where several individual units are integrated to create composite components. Component testing should focus on </a:t>
            </a:r>
            <a:r>
              <a:rPr lang="en-US" sz="2200" dirty="0" smtClean="0">
                <a:solidFill>
                  <a:srgbClr val="FF0000"/>
                </a:solidFill>
              </a:rPr>
              <a:t>testing component interfaces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b="1" dirty="0" smtClean="0"/>
              <a:t>Integration Testing </a:t>
            </a:r>
            <a:r>
              <a:rPr lang="en-US" sz="2200" dirty="0"/>
              <a:t>- </a:t>
            </a:r>
            <a:r>
              <a:rPr lang="en-US" sz="2200" dirty="0" smtClean="0"/>
              <a:t>where </a:t>
            </a:r>
            <a:r>
              <a:rPr lang="en-US" sz="2200" dirty="0"/>
              <a:t>individual software </a:t>
            </a:r>
            <a:r>
              <a:rPr lang="en-US" sz="2200" dirty="0" smtClean="0"/>
              <a:t>modules or components </a:t>
            </a:r>
            <a:r>
              <a:rPr lang="en-US" sz="2200" dirty="0"/>
              <a:t>are combined and tested as a group. </a:t>
            </a:r>
            <a:r>
              <a:rPr lang="en-US" sz="2200" dirty="0" smtClean="0"/>
              <a:t>Integration testing should focus on </a:t>
            </a:r>
            <a:r>
              <a:rPr lang="en-US" sz="2200" dirty="0" smtClean="0">
                <a:solidFill>
                  <a:srgbClr val="FF0000"/>
                </a:solidFill>
              </a:rPr>
              <a:t>testing </a:t>
            </a:r>
            <a:r>
              <a:rPr lang="en-US" sz="2200" dirty="0">
                <a:solidFill>
                  <a:srgbClr val="FF0000"/>
                </a:solidFill>
              </a:rPr>
              <a:t>interface between the </a:t>
            </a:r>
            <a:r>
              <a:rPr lang="en-US" sz="2200" dirty="0" smtClean="0">
                <a:solidFill>
                  <a:srgbClr val="FF0000"/>
                </a:solidFill>
              </a:rPr>
              <a:t>group of modules or components</a:t>
            </a:r>
            <a:endParaRPr lang="en-GB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b="1" dirty="0" smtClean="0"/>
              <a:t>System testing </a:t>
            </a:r>
            <a:r>
              <a:rPr lang="en-US" sz="2200" dirty="0" smtClean="0"/>
              <a:t>- </a:t>
            </a:r>
            <a:r>
              <a:rPr lang="en-US" sz="2200" dirty="0"/>
              <a:t>where testing </a:t>
            </a:r>
            <a:r>
              <a:rPr lang="en-US" sz="2200" dirty="0" smtClean="0"/>
              <a:t>is conducted </a:t>
            </a:r>
            <a:r>
              <a:rPr lang="en-US" sz="2200" dirty="0"/>
              <a:t>on a complete, integrated </a:t>
            </a:r>
            <a:r>
              <a:rPr lang="en-US" sz="2200" dirty="0" smtClean="0"/>
              <a:t>system as a whole. System testing should focus on </a:t>
            </a:r>
            <a:r>
              <a:rPr lang="en-US" sz="2200" dirty="0" smtClean="0">
                <a:solidFill>
                  <a:srgbClr val="FF0000"/>
                </a:solidFill>
              </a:rPr>
              <a:t>testing component/module interactions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054180" y="6223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130" y="1522926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Debugging is the process of fixing errors and problems that have been discovered by testing. </a:t>
            </a:r>
            <a:endParaRPr lang="en-US" dirty="0" smtClean="0"/>
          </a:p>
          <a:p>
            <a:r>
              <a:rPr lang="en-US" dirty="0" smtClean="0"/>
              <a:t>Using information from </a:t>
            </a:r>
            <a:r>
              <a:rPr lang="en-US" dirty="0"/>
              <a:t>the program tests, debuggers use their knowledge of the programming language and the </a:t>
            </a:r>
            <a:r>
              <a:rPr lang="en-US" dirty="0" smtClean="0"/>
              <a:t>intended outcome </a:t>
            </a:r>
            <a:r>
              <a:rPr lang="en-US" dirty="0"/>
              <a:t>of the test to locate and repair the program error.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is often supported by </a:t>
            </a:r>
            <a:r>
              <a:rPr lang="en-US" dirty="0" smtClean="0"/>
              <a:t>interactive debugging </a:t>
            </a:r>
            <a:r>
              <a:rPr lang="en-US" dirty="0"/>
              <a:t>tools that provide extra information about program execution.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70090" y="56700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Unit testing</a:t>
            </a:r>
            <a:endParaRPr lang="en-US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07205" y="1237334"/>
            <a:ext cx="9717111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Unit </a:t>
            </a:r>
            <a:r>
              <a:rPr lang="en-US" sz="2200" dirty="0" smtClean="0"/>
              <a:t>testing refers </a:t>
            </a:r>
            <a:r>
              <a:rPr lang="en-US" sz="2200" dirty="0"/>
              <a:t>to testing program units in </a:t>
            </a:r>
            <a:r>
              <a:rPr lang="en-US" sz="2200" dirty="0" smtClean="0"/>
              <a:t>isolation</a:t>
            </a:r>
          </a:p>
          <a:p>
            <a:r>
              <a:rPr lang="en-US" sz="2200" dirty="0" smtClean="0"/>
              <a:t>A program unit </a:t>
            </a:r>
            <a:r>
              <a:rPr lang="en-US" sz="2200" dirty="0"/>
              <a:t>may be viewed as a piece of code implementing a “low”-level </a:t>
            </a:r>
            <a:r>
              <a:rPr lang="en-US" sz="2200" dirty="0" smtClean="0"/>
              <a:t>function</a:t>
            </a:r>
          </a:p>
          <a:p>
            <a:r>
              <a:rPr lang="en-US" sz="2200" dirty="0"/>
              <a:t>Unit testing is performed by the programmer who writes the program </a:t>
            </a:r>
            <a:r>
              <a:rPr lang="en-US" sz="2200" dirty="0" smtClean="0"/>
              <a:t>unit because </a:t>
            </a:r>
            <a:r>
              <a:rPr lang="en-US" sz="2200" dirty="0"/>
              <a:t>the programmer is intimately familiar with the internal details of the unit.</a:t>
            </a:r>
          </a:p>
          <a:p>
            <a:r>
              <a:rPr lang="en-US" sz="2200" dirty="0"/>
              <a:t>The objective for the programmer is to be satisfied that the unit works as expected.</a:t>
            </a:r>
            <a:endParaRPr lang="en-US" sz="2200" dirty="0" smtClean="0"/>
          </a:p>
          <a:p>
            <a:r>
              <a:rPr lang="en-US" sz="2200" dirty="0" smtClean="0"/>
              <a:t>Units may be </a:t>
            </a:r>
            <a:r>
              <a:rPr lang="en-US" sz="2200" dirty="0"/>
              <a:t>a program unit. Syntactically, a program unit is a piece </a:t>
            </a:r>
            <a:r>
              <a:rPr lang="en-US" sz="2200" dirty="0" smtClean="0"/>
              <a:t>of code which can be - </a:t>
            </a:r>
          </a:p>
          <a:p>
            <a:pPr lvl="1"/>
            <a:r>
              <a:rPr lang="en-US" sz="2200" dirty="0" smtClean="0"/>
              <a:t>Individual functions or methods within an object </a:t>
            </a:r>
          </a:p>
          <a:p>
            <a:pPr lvl="1"/>
            <a:r>
              <a:rPr lang="en-US" sz="2200" dirty="0" smtClean="0"/>
              <a:t>Object classes with several attributes and methods </a:t>
            </a:r>
          </a:p>
          <a:p>
            <a:pPr lvl="1"/>
            <a:r>
              <a:rPr lang="en-US" sz="2200" dirty="0" smtClean="0"/>
              <a:t>Composite components with defined interfaces used to access their functionality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6090" y="6794232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2182" y="1656240"/>
            <a:ext cx="92086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Unit testing has a limited scope. A programmer will need to verify </a:t>
            </a:r>
            <a:r>
              <a:rPr lang="en-US" sz="2200" dirty="0" smtClean="0"/>
              <a:t>whether or </a:t>
            </a:r>
            <a:r>
              <a:rPr lang="en-US" sz="2200" dirty="0"/>
              <a:t>not a code works correctly by performing unit-level testing. Intuitively, a </a:t>
            </a:r>
            <a:r>
              <a:rPr lang="en-US" sz="2200" dirty="0" smtClean="0"/>
              <a:t>programmer needs </a:t>
            </a:r>
            <a:r>
              <a:rPr lang="en-US" sz="2200" dirty="0"/>
              <a:t>to test a unit as follows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Execute </a:t>
            </a:r>
            <a:r>
              <a:rPr lang="en-US" sz="2200" dirty="0"/>
              <a:t>every line of code. This is desirable because the programmer </a:t>
            </a:r>
            <a:r>
              <a:rPr lang="en-US" sz="2200" dirty="0" smtClean="0"/>
              <a:t>needs to </a:t>
            </a:r>
            <a:r>
              <a:rPr lang="en-US" sz="2200" dirty="0"/>
              <a:t>know what happens when a line of code is executed. In the absence </a:t>
            </a:r>
            <a:r>
              <a:rPr lang="en-US" sz="2200" dirty="0" smtClean="0"/>
              <a:t>of such </a:t>
            </a:r>
            <a:r>
              <a:rPr lang="en-US" sz="2200" dirty="0"/>
              <a:t>basic observations, surprises at a later stage can be expensive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Execute </a:t>
            </a:r>
            <a:r>
              <a:rPr lang="en-US" sz="2200" dirty="0"/>
              <a:t>every predicate in the unit to evaluate them to true and </a:t>
            </a:r>
            <a:r>
              <a:rPr lang="en-US" sz="2200" dirty="0" smtClean="0"/>
              <a:t>false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Observe </a:t>
            </a:r>
            <a:r>
              <a:rPr lang="en-US" sz="2200" dirty="0"/>
              <a:t>that the unit performs its intended function and ensure that </a:t>
            </a:r>
            <a:r>
              <a:rPr lang="en-US" sz="2200" dirty="0" smtClean="0"/>
              <a:t>it contains </a:t>
            </a:r>
            <a:r>
              <a:rPr lang="en-US" sz="2200" dirty="0"/>
              <a:t>no known errors.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5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2182" y="1656240"/>
            <a:ext cx="92086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Unit testing is conducted in </a:t>
            </a:r>
            <a:r>
              <a:rPr lang="en-US" sz="2400" b="1" dirty="0"/>
              <a:t>two</a:t>
            </a:r>
            <a:r>
              <a:rPr lang="en-US" sz="2400" dirty="0"/>
              <a:t> complementary phases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lvl="1"/>
            <a:r>
              <a:rPr lang="en-US" sz="2400" dirty="0"/>
              <a:t>• </a:t>
            </a: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unit </a:t>
            </a:r>
            <a:r>
              <a:rPr lang="en-US" sz="2400" dirty="0" smtClean="0"/>
              <a:t>testing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 </a:t>
            </a:r>
            <a:r>
              <a:rPr lang="en-US" sz="2400" b="1" dirty="0">
                <a:solidFill>
                  <a:srgbClr val="FF0000"/>
                </a:solidFill>
              </a:rPr>
              <a:t>Dynamic</a:t>
            </a:r>
            <a:r>
              <a:rPr lang="en-US" sz="2400" dirty="0"/>
              <a:t> unit </a:t>
            </a:r>
            <a:r>
              <a:rPr lang="en-US" sz="2400" dirty="0" smtClean="0"/>
              <a:t>testing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80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8999" y="1669119"/>
            <a:ext cx="96851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/>
              <a:t>In static unit testing, a programmer does not execute the unit; instead, </a:t>
            </a:r>
            <a:r>
              <a:rPr lang="en-US" sz="2300" dirty="0" smtClean="0"/>
              <a:t>the code is examined </a:t>
            </a:r>
            <a:r>
              <a:rPr lang="en-US" sz="2300" dirty="0"/>
              <a:t>over all possible behaviors that might arise during run </a:t>
            </a:r>
            <a:r>
              <a:rPr lang="en-US" sz="2300" dirty="0" smtClean="0"/>
              <a:t>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/>
              <a:t>Static unit testing </a:t>
            </a:r>
            <a:r>
              <a:rPr lang="en-US" sz="2300" dirty="0"/>
              <a:t>is also known as non-execution-based unit </a:t>
            </a:r>
            <a:r>
              <a:rPr lang="en-US" sz="2300" dirty="0" smtClean="0"/>
              <a:t>testing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/>
              <a:t>In </a:t>
            </a:r>
            <a:r>
              <a:rPr lang="en-US" sz="2300" dirty="0"/>
              <a:t>static unit testing, the code of each unit is </a:t>
            </a:r>
            <a:r>
              <a:rPr lang="en-US" sz="2300" dirty="0" smtClean="0"/>
              <a:t>validated against </a:t>
            </a:r>
            <a:r>
              <a:rPr lang="en-US" sz="2300" dirty="0"/>
              <a:t>requirements of the unit by </a:t>
            </a:r>
            <a:r>
              <a:rPr lang="en-US" sz="2300" b="1" dirty="0"/>
              <a:t>reviewing the code</a:t>
            </a:r>
            <a:r>
              <a:rPr lang="en-US" sz="2300" dirty="0"/>
              <a:t>. </a:t>
            </a:r>
            <a:endParaRPr lang="en-US" sz="23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/>
              <a:t>During </a:t>
            </a:r>
            <a:r>
              <a:rPr lang="en-US" sz="2300" dirty="0"/>
              <a:t>the review </a:t>
            </a:r>
            <a:r>
              <a:rPr lang="en-US" sz="2300" dirty="0" smtClean="0"/>
              <a:t>process, potential </a:t>
            </a:r>
            <a:r>
              <a:rPr lang="en-US" sz="2300" dirty="0"/>
              <a:t>issues are identified and resolved</a:t>
            </a:r>
            <a:r>
              <a:rPr lang="en-US" sz="23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/>
              <a:t>Before </a:t>
            </a:r>
            <a:r>
              <a:rPr lang="en-US" sz="2300" dirty="0"/>
              <a:t>units are individually tested by actually executing them, </a:t>
            </a:r>
            <a:r>
              <a:rPr lang="en-US" sz="2300" dirty="0" smtClean="0"/>
              <a:t>those are </a:t>
            </a:r>
            <a:r>
              <a:rPr lang="en-US" sz="2300" dirty="0"/>
              <a:t>subject to usual review and correction as it is commonly </a:t>
            </a:r>
            <a:r>
              <a:rPr lang="en-US" sz="2300" dirty="0" smtClean="0"/>
              <a:t>understood in static unit testing</a:t>
            </a:r>
            <a:endParaRPr lang="en-US" sz="23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70090" y="71252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Static 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861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2816</TotalTime>
  <Words>1357</Words>
  <Application>Microsoft Office PowerPoint</Application>
  <PresentationFormat>Widescreen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Garamond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110</cp:revision>
  <dcterms:created xsi:type="dcterms:W3CDTF">2017-06-03T19:16:25Z</dcterms:created>
  <dcterms:modified xsi:type="dcterms:W3CDTF">2017-10-25T05:36:07Z</dcterms:modified>
</cp:coreProperties>
</file>