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sldIdLst>
    <p:sldId id="257" r:id="rId2"/>
    <p:sldId id="271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F85B87-EDED-449B-84C9-7613BD0AC446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A22-9185-45C9-BDFD-DC693A044605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4FF7-D4ED-439B-A184-60D114AE4D19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136-10E6-456E-BF64-2AFF1952F9B5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049-4EA5-4933-89EA-BB3F8162735C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9B0-63FF-478C-8E51-050527DA7C98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F34B-5D4F-4896-B3A3-9B86016B0D6A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07F-2DBF-43E6-959A-E3E485B66295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2B24-6473-46E1-8215-6AA098F412EA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CB6-8EF5-4823-A4F9-7729D785E5D6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998-5313-49E1-8F9C-8423479F67BE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D1E3-5CF6-43C0-9CF4-33D902BA04EF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AC65-5E49-40B3-9A26-4F73CEBBE65A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4DEF-27C4-4C84-BE0C-537E6087F22A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771-B1CB-4620-A8A8-14BA79B45B3B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B579-F470-4AEE-98FF-302C08D4E55A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7F8B-E810-4CD9-B3DA-9062B23A2C04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99E4C-8955-48DC-9E38-A29BC5103981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- 08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Software &amp; Hardware Integration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24" y="1419894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On the hardware side, the individual hardware modules, or components, </a:t>
            </a:r>
            <a:r>
              <a:rPr lang="en-US" dirty="0" smtClean="0">
                <a:latin typeface="+mj-lt"/>
              </a:rPr>
              <a:t>are diverse </a:t>
            </a:r>
            <a:r>
              <a:rPr lang="en-US" dirty="0">
                <a:latin typeface="+mj-lt"/>
              </a:rPr>
              <a:t>in nature, such as a chassis, a printed circuit board, a power supply, </a:t>
            </a:r>
            <a:r>
              <a:rPr lang="en-US" dirty="0" smtClean="0">
                <a:latin typeface="+mj-lt"/>
              </a:rPr>
              <a:t>a fan </a:t>
            </a:r>
            <a:r>
              <a:rPr lang="en-US" dirty="0">
                <a:latin typeface="+mj-lt"/>
              </a:rPr>
              <a:t>tray for cooling, and a cabinet to hold the product.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On </a:t>
            </a: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documentation side</a:t>
            </a:r>
            <a:r>
              <a:rPr lang="en-US" dirty="0">
                <a:latin typeface="+mj-lt"/>
              </a:rPr>
              <a:t>, the modules that are integrated together include an installation manual, </a:t>
            </a:r>
            <a:r>
              <a:rPr lang="en-US" dirty="0" smtClean="0">
                <a:latin typeface="+mj-lt"/>
              </a:rPr>
              <a:t>a troubleshooting </a:t>
            </a:r>
            <a:r>
              <a:rPr lang="en-US" dirty="0">
                <a:latin typeface="+mj-lt"/>
              </a:rPr>
              <a:t>guide, and a user’s manual in more than one natural language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It is essential to test both the software and the hardware components </a:t>
            </a:r>
            <a:r>
              <a:rPr lang="en-US" dirty="0" smtClean="0">
                <a:latin typeface="+mj-lt"/>
              </a:rPr>
              <a:t>individually as </a:t>
            </a:r>
            <a:r>
              <a:rPr lang="en-US" dirty="0">
                <a:latin typeface="+mj-lt"/>
              </a:rPr>
              <a:t>much as possible before integrating </a:t>
            </a:r>
            <a:r>
              <a:rPr lang="en-US" dirty="0" smtClean="0">
                <a:latin typeface="+mj-lt"/>
              </a:rPr>
              <a:t>them.</a:t>
            </a:r>
          </a:p>
          <a:p>
            <a:r>
              <a:rPr lang="en-US" dirty="0">
                <a:latin typeface="+mj-lt"/>
              </a:rPr>
              <a:t>In many products, </a:t>
            </a:r>
            <a:r>
              <a:rPr lang="en-US" dirty="0" smtClean="0">
                <a:latin typeface="+mj-lt"/>
              </a:rPr>
              <a:t>neither component </a:t>
            </a:r>
            <a:r>
              <a:rPr lang="en-US" dirty="0">
                <a:latin typeface="+mj-lt"/>
              </a:rPr>
              <a:t>can be completely tested without the other. Usually, the entry </a:t>
            </a:r>
            <a:r>
              <a:rPr lang="en-US" dirty="0" smtClean="0">
                <a:latin typeface="+mj-lt"/>
              </a:rPr>
              <a:t>criteria for </a:t>
            </a:r>
            <a:r>
              <a:rPr lang="en-US" dirty="0">
                <a:latin typeface="+mj-lt"/>
              </a:rPr>
              <a:t>both the hardware and software components are </a:t>
            </a:r>
            <a:r>
              <a:rPr lang="en-US" dirty="0" smtClean="0">
                <a:latin typeface="+mj-lt"/>
              </a:rPr>
              <a:t>established and </a:t>
            </a:r>
            <a:r>
              <a:rPr lang="en-US" dirty="0">
                <a:latin typeface="+mj-lt"/>
              </a:rPr>
              <a:t>satisfied </a:t>
            </a:r>
            <a:r>
              <a:rPr lang="en-US" dirty="0" smtClean="0">
                <a:latin typeface="+mj-lt"/>
              </a:rPr>
              <a:t>before beginning </a:t>
            </a:r>
            <a:r>
              <a:rPr lang="en-US" dirty="0">
                <a:latin typeface="+mj-lt"/>
              </a:rPr>
              <a:t>to integrate </a:t>
            </a:r>
            <a:r>
              <a:rPr lang="en-US" dirty="0" smtClean="0">
                <a:latin typeface="+mj-lt"/>
              </a:rPr>
              <a:t>those components.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30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Software &amp; Hardware Integration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30" y="152292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+mj-lt"/>
              </a:rPr>
              <a:t>If the target hardware is not available at the time of system integration, then a hardware emulator is developed. </a:t>
            </a:r>
          </a:p>
          <a:p>
            <a:r>
              <a:rPr lang="en-US" sz="2600" dirty="0" smtClean="0">
                <a:latin typeface="+mj-lt"/>
              </a:rPr>
              <a:t>The emulator replaces the hardware platform on which the software is tested until the real hardware is available. </a:t>
            </a:r>
          </a:p>
          <a:p>
            <a:r>
              <a:rPr lang="en-US" sz="2600" dirty="0" smtClean="0">
                <a:latin typeface="+mj-lt"/>
              </a:rPr>
              <a:t>However, there is no guarantee that the software will work on the real hardware even if it worked on the emulator.</a:t>
            </a:r>
          </a:p>
          <a:p>
            <a:r>
              <a:rPr lang="en-US" sz="2600" dirty="0" smtClean="0">
                <a:latin typeface="+mj-lt"/>
              </a:rPr>
              <a:t>Integration of hardware and software components is often done in an iterative manner. </a:t>
            </a:r>
          </a:p>
        </p:txBody>
      </p:sp>
    </p:spTree>
    <p:extLst>
      <p:ext uri="{BB962C8B-B14F-4D97-AF65-F5344CB8AC3E}">
        <p14:creationId xmlns:p14="http://schemas.microsoft.com/office/powerpoint/2010/main" val="11320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Software &amp; Hardware Integration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30" y="152292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+mj-lt"/>
              </a:rPr>
              <a:t>A software image with a minimal number of core software </a:t>
            </a:r>
            <a:r>
              <a:rPr lang="en-US" sz="2500" dirty="0" smtClean="0">
                <a:latin typeface="+mj-lt"/>
              </a:rPr>
              <a:t>modules is </a:t>
            </a:r>
            <a:r>
              <a:rPr lang="en-US" sz="2500" dirty="0">
                <a:latin typeface="+mj-lt"/>
              </a:rPr>
              <a:t>loaded on the prototype hardware. </a:t>
            </a:r>
            <a:endParaRPr lang="en-US" sz="2500" dirty="0" smtClean="0">
              <a:latin typeface="+mj-lt"/>
            </a:endParaRPr>
          </a:p>
          <a:p>
            <a:r>
              <a:rPr lang="en-US" sz="2500" dirty="0" smtClean="0">
                <a:latin typeface="+mj-lt"/>
              </a:rPr>
              <a:t>In </a:t>
            </a:r>
            <a:r>
              <a:rPr lang="en-US" sz="2500" dirty="0">
                <a:latin typeface="+mj-lt"/>
              </a:rPr>
              <a:t>each step, a small number of tests </a:t>
            </a:r>
            <a:r>
              <a:rPr lang="en-US" sz="2500" dirty="0" smtClean="0">
                <a:latin typeface="+mj-lt"/>
              </a:rPr>
              <a:t>are performed </a:t>
            </a:r>
            <a:r>
              <a:rPr lang="en-US" sz="2500" dirty="0">
                <a:latin typeface="+mj-lt"/>
              </a:rPr>
              <a:t>to ensure that all the desired software modules are present in the build.</a:t>
            </a:r>
          </a:p>
          <a:p>
            <a:r>
              <a:rPr lang="en-US" sz="2500" dirty="0">
                <a:latin typeface="+mj-lt"/>
              </a:rPr>
              <a:t>Next, additional tests are run to verify the essential functionalities. </a:t>
            </a:r>
            <a:endParaRPr lang="en-US" sz="2500" dirty="0" smtClean="0">
              <a:latin typeface="+mj-lt"/>
            </a:endParaRPr>
          </a:p>
          <a:p>
            <a:r>
              <a:rPr lang="en-US" sz="2500" dirty="0" smtClean="0">
                <a:latin typeface="+mj-lt"/>
              </a:rPr>
              <a:t>The </a:t>
            </a:r>
            <a:r>
              <a:rPr lang="en-US" sz="2500" dirty="0">
                <a:latin typeface="+mj-lt"/>
              </a:rPr>
              <a:t>process </a:t>
            </a:r>
            <a:r>
              <a:rPr lang="en-US" sz="2500" dirty="0" smtClean="0">
                <a:latin typeface="+mj-lt"/>
              </a:rPr>
              <a:t>of assembling </a:t>
            </a:r>
            <a:r>
              <a:rPr lang="en-US" sz="2500" dirty="0">
                <a:latin typeface="+mj-lt"/>
              </a:rPr>
              <a:t>the build, loading on the target hardware, and testing the build </a:t>
            </a:r>
            <a:r>
              <a:rPr lang="en-US" sz="2500" dirty="0" smtClean="0">
                <a:latin typeface="+mj-lt"/>
              </a:rPr>
              <a:t>continues until </a:t>
            </a:r>
            <a:r>
              <a:rPr lang="en-US" sz="2500" dirty="0">
                <a:latin typeface="+mj-lt"/>
              </a:rPr>
              <a:t>the entire product has been integrated</a:t>
            </a:r>
            <a:r>
              <a:rPr lang="en-US" sz="2500" dirty="0" smtClean="0">
                <a:latin typeface="+mj-lt"/>
              </a:rPr>
              <a:t>.</a:t>
            </a:r>
          </a:p>
          <a:p>
            <a:r>
              <a:rPr lang="en-US" sz="2500" dirty="0">
                <a:latin typeface="+mj-lt"/>
              </a:rPr>
              <a:t>If a problem is discovered </a:t>
            </a:r>
            <a:r>
              <a:rPr lang="en-US" sz="2500" dirty="0" smtClean="0">
                <a:latin typeface="+mj-lt"/>
              </a:rPr>
              <a:t>early in </a:t>
            </a:r>
            <a:r>
              <a:rPr lang="en-US" sz="2500" dirty="0">
                <a:latin typeface="+mj-lt"/>
              </a:rPr>
              <a:t>the hardware/software integration and the problem can be resolved easily, </a:t>
            </a:r>
            <a:r>
              <a:rPr lang="en-US" sz="2500" dirty="0" smtClean="0">
                <a:latin typeface="+mj-lt"/>
              </a:rPr>
              <a:t>then the </a:t>
            </a:r>
            <a:r>
              <a:rPr lang="en-US" sz="2500" dirty="0">
                <a:latin typeface="+mj-lt"/>
              </a:rPr>
              <a:t>problem is fixed without any delay</a:t>
            </a:r>
          </a:p>
        </p:txBody>
      </p:sp>
    </p:spTree>
    <p:extLst>
      <p:ext uri="{BB962C8B-B14F-4D97-AF65-F5344CB8AC3E}">
        <p14:creationId xmlns:p14="http://schemas.microsoft.com/office/powerpoint/2010/main" val="20406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Software &amp; Hardware Integration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30" y="152292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latin typeface="+mj-lt"/>
              </a:rPr>
              <a:t>A hardware engineering process is viewed as consisting of four phases: </a:t>
            </a:r>
            <a:endParaRPr lang="en-US" sz="2700" dirty="0" smtClean="0">
              <a:latin typeface="+mj-lt"/>
            </a:endParaRPr>
          </a:p>
          <a:p>
            <a:pPr marL="1028700" lvl="1" indent="-571500">
              <a:buAutoNum type="romanLcParenBoth"/>
            </a:pPr>
            <a:r>
              <a:rPr lang="en-US" sz="2700" dirty="0" smtClean="0">
                <a:latin typeface="+mj-lt"/>
              </a:rPr>
              <a:t>planning and specification</a:t>
            </a:r>
          </a:p>
          <a:p>
            <a:pPr marL="1028700" lvl="1" indent="-571500">
              <a:buAutoNum type="romanLcParenBoth"/>
            </a:pPr>
            <a:r>
              <a:rPr lang="en-US" sz="2700" dirty="0" smtClean="0">
                <a:latin typeface="+mj-lt"/>
              </a:rPr>
              <a:t>design</a:t>
            </a:r>
            <a:r>
              <a:rPr lang="en-US" sz="2700" dirty="0">
                <a:latin typeface="+mj-lt"/>
              </a:rPr>
              <a:t>, prototype implementation, and </a:t>
            </a:r>
            <a:r>
              <a:rPr lang="en-US" sz="2700" dirty="0" smtClean="0">
                <a:latin typeface="+mj-lt"/>
              </a:rPr>
              <a:t>testing</a:t>
            </a:r>
          </a:p>
          <a:p>
            <a:pPr marL="1028700" lvl="1" indent="-571500">
              <a:buAutoNum type="romanLcParenBoth"/>
            </a:pPr>
            <a:r>
              <a:rPr lang="en-US" sz="2700" dirty="0" smtClean="0">
                <a:latin typeface="+mj-lt"/>
              </a:rPr>
              <a:t>integration with </a:t>
            </a:r>
            <a:r>
              <a:rPr lang="en-US" sz="2700" dirty="0">
                <a:latin typeface="+mj-lt"/>
              </a:rPr>
              <a:t>the software </a:t>
            </a:r>
            <a:r>
              <a:rPr lang="en-US" sz="2700" dirty="0" smtClean="0">
                <a:latin typeface="+mj-lt"/>
              </a:rPr>
              <a:t>system</a:t>
            </a:r>
          </a:p>
          <a:p>
            <a:pPr marL="1028700" lvl="1" indent="-571500">
              <a:buAutoNum type="romanLcParenBoth"/>
            </a:pPr>
            <a:r>
              <a:rPr lang="en-US" sz="2700" dirty="0" smtClean="0">
                <a:latin typeface="+mj-lt"/>
              </a:rPr>
              <a:t>manufacturing, </a:t>
            </a:r>
            <a:r>
              <a:rPr lang="en-US" sz="2700" dirty="0">
                <a:latin typeface="+mj-lt"/>
              </a:rPr>
              <a:t>distribution, and field service.</a:t>
            </a:r>
          </a:p>
          <a:p>
            <a:r>
              <a:rPr lang="en-US" sz="2700" dirty="0" smtClean="0">
                <a:latin typeface="+mj-lt"/>
              </a:rPr>
              <a:t>A </a:t>
            </a:r>
            <a:r>
              <a:rPr lang="en-US" sz="2700" dirty="0">
                <a:latin typeface="+mj-lt"/>
              </a:rPr>
              <a:t>hardware design verification </a:t>
            </a:r>
            <a:r>
              <a:rPr lang="en-US" sz="2700" dirty="0" smtClean="0">
                <a:latin typeface="+mj-lt"/>
              </a:rPr>
              <a:t>test (DVT</a:t>
            </a:r>
            <a:r>
              <a:rPr lang="en-US" sz="2700" dirty="0">
                <a:latin typeface="+mj-lt"/>
              </a:rPr>
              <a:t>) plan is prepared and executed by the hardware group before </a:t>
            </a:r>
            <a:r>
              <a:rPr lang="en-US" sz="2700" dirty="0" smtClean="0">
                <a:latin typeface="+mj-lt"/>
              </a:rPr>
              <a:t>integration with </a:t>
            </a:r>
            <a:r>
              <a:rPr lang="en-US" sz="2700" dirty="0">
                <a:latin typeface="+mj-lt"/>
              </a:rPr>
              <a:t>the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8322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Hardware Tests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30" y="152292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i="1" dirty="0">
                <a:latin typeface="+mj-lt"/>
              </a:rPr>
              <a:t>Diagnostic </a:t>
            </a:r>
            <a:r>
              <a:rPr lang="en-US" sz="2700" b="1" i="1" dirty="0" smtClean="0">
                <a:latin typeface="+mj-lt"/>
              </a:rPr>
              <a:t>Test </a:t>
            </a:r>
            <a:r>
              <a:rPr lang="en-US" sz="2700" dirty="0" smtClean="0">
                <a:latin typeface="+mj-lt"/>
              </a:rPr>
              <a:t>- These </a:t>
            </a:r>
            <a:r>
              <a:rPr lang="en-US" sz="2700" dirty="0">
                <a:latin typeface="+mj-lt"/>
              </a:rPr>
              <a:t>tests are the most fundamental hardware tests. </a:t>
            </a:r>
            <a:r>
              <a:rPr lang="en-US" sz="2700" dirty="0" smtClean="0">
                <a:latin typeface="+mj-lt"/>
              </a:rPr>
              <a:t>Such tests </a:t>
            </a:r>
            <a:r>
              <a:rPr lang="en-US" sz="2700" dirty="0">
                <a:latin typeface="+mj-lt"/>
              </a:rPr>
              <a:t>are often imbedded in the basic input–output system (BIOS) component </a:t>
            </a:r>
            <a:r>
              <a:rPr lang="en-US" sz="2700" dirty="0" smtClean="0">
                <a:latin typeface="+mj-lt"/>
              </a:rPr>
              <a:t>and are </a:t>
            </a:r>
            <a:r>
              <a:rPr lang="en-US" sz="2700" dirty="0">
                <a:latin typeface="+mj-lt"/>
              </a:rPr>
              <a:t>executed automatically whenever the system powers up</a:t>
            </a:r>
            <a:r>
              <a:rPr lang="en-US" sz="2700" dirty="0" smtClean="0">
                <a:latin typeface="+mj-lt"/>
              </a:rPr>
              <a:t>.</a:t>
            </a:r>
          </a:p>
          <a:p>
            <a:r>
              <a:rPr lang="en-US" sz="2700" b="1" i="1" dirty="0" smtClean="0">
                <a:latin typeface="+mj-lt"/>
              </a:rPr>
              <a:t>Electrostatic Discharge Testing </a:t>
            </a:r>
            <a:r>
              <a:rPr lang="en-US" sz="2700" dirty="0" smtClean="0">
                <a:latin typeface="+mj-lt"/>
              </a:rPr>
              <a:t>- The </a:t>
            </a:r>
            <a:r>
              <a:rPr lang="en-US" sz="2700" dirty="0">
                <a:latin typeface="+mj-lt"/>
              </a:rPr>
              <a:t>concept of electrostatic discharge (ESD) </a:t>
            </a:r>
            <a:r>
              <a:rPr lang="en-US" sz="2700" dirty="0" smtClean="0">
                <a:latin typeface="+mj-lt"/>
              </a:rPr>
              <a:t>testing is </a:t>
            </a:r>
            <a:r>
              <a:rPr lang="en-US" sz="2700" dirty="0">
                <a:latin typeface="+mj-lt"/>
              </a:rPr>
              <a:t>very old and it ensures that the system operation is not susceptible to </a:t>
            </a:r>
            <a:r>
              <a:rPr lang="en-US" sz="2700" dirty="0" smtClean="0">
                <a:latin typeface="+mj-lt"/>
              </a:rPr>
              <a:t>ESD after </a:t>
            </a:r>
            <a:r>
              <a:rPr lang="en-US" sz="2700" dirty="0">
                <a:latin typeface="+mj-lt"/>
              </a:rPr>
              <a:t>having taken commonly accepted precautions. It was developed at a time when most ESD damages occurred as people </a:t>
            </a:r>
            <a:r>
              <a:rPr lang="en-US" sz="2700" dirty="0" smtClean="0">
                <a:latin typeface="+mj-lt"/>
              </a:rPr>
              <a:t>touched hardware </a:t>
            </a:r>
            <a:r>
              <a:rPr lang="en-US" sz="2700" dirty="0">
                <a:latin typeface="+mj-lt"/>
              </a:rPr>
              <a:t>components without proper grounding.</a:t>
            </a:r>
          </a:p>
        </p:txBody>
      </p:sp>
    </p:spTree>
    <p:extLst>
      <p:ext uri="{BB962C8B-B14F-4D97-AF65-F5344CB8AC3E}">
        <p14:creationId xmlns:p14="http://schemas.microsoft.com/office/powerpoint/2010/main" val="16578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Hardware Tests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30" y="152292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i="1" dirty="0" smtClean="0">
                <a:latin typeface="+mj-lt"/>
              </a:rPr>
              <a:t>Electromagnetic </a:t>
            </a:r>
            <a:r>
              <a:rPr lang="en-US" sz="2700" b="1" i="1" dirty="0">
                <a:latin typeface="+mj-lt"/>
              </a:rPr>
              <a:t>Emission </a:t>
            </a:r>
            <a:r>
              <a:rPr lang="en-US" sz="2700" b="1" i="1" dirty="0" smtClean="0">
                <a:latin typeface="+mj-lt"/>
              </a:rPr>
              <a:t>Test </a:t>
            </a:r>
            <a:r>
              <a:rPr lang="en-US" sz="2700" dirty="0" smtClean="0">
                <a:latin typeface="+mj-lt"/>
              </a:rPr>
              <a:t>– These tests </a:t>
            </a:r>
            <a:r>
              <a:rPr lang="en-US" sz="2700" dirty="0">
                <a:latin typeface="+mj-lt"/>
              </a:rPr>
              <a:t>are conducted to ensure that the </a:t>
            </a:r>
            <a:r>
              <a:rPr lang="en-US" sz="2700" dirty="0" smtClean="0">
                <a:latin typeface="+mj-lt"/>
              </a:rPr>
              <a:t>system does </a:t>
            </a:r>
            <a:r>
              <a:rPr lang="en-US" sz="2700" dirty="0">
                <a:latin typeface="+mj-lt"/>
              </a:rPr>
              <a:t>not emit excessive radiation to impact operation of adjacent </a:t>
            </a:r>
            <a:r>
              <a:rPr lang="en-US" sz="2700" dirty="0" smtClean="0">
                <a:latin typeface="+mj-lt"/>
              </a:rPr>
              <a:t>equipment. Similarly,  tests </a:t>
            </a:r>
            <a:r>
              <a:rPr lang="en-US" sz="2700" dirty="0">
                <a:latin typeface="+mj-lt"/>
              </a:rPr>
              <a:t>are conducted to ensure that the system does not receive </a:t>
            </a:r>
            <a:r>
              <a:rPr lang="en-US" sz="2700" dirty="0" smtClean="0">
                <a:latin typeface="+mj-lt"/>
              </a:rPr>
              <a:t>excessive radiation </a:t>
            </a:r>
            <a:r>
              <a:rPr lang="en-US" sz="2700" dirty="0">
                <a:latin typeface="+mj-lt"/>
              </a:rPr>
              <a:t>to impact its own operation</a:t>
            </a:r>
            <a:r>
              <a:rPr lang="en-US" sz="2700" dirty="0" smtClean="0">
                <a:latin typeface="+mj-lt"/>
              </a:rPr>
              <a:t>.</a:t>
            </a:r>
          </a:p>
          <a:p>
            <a:r>
              <a:rPr lang="en-US" sz="2700" b="1" i="1" dirty="0" smtClean="0">
                <a:latin typeface="+mj-lt"/>
              </a:rPr>
              <a:t>Electrical Test </a:t>
            </a:r>
            <a:r>
              <a:rPr lang="en-US" sz="2700" dirty="0" smtClean="0">
                <a:latin typeface="+mj-lt"/>
              </a:rPr>
              <a:t>- A </a:t>
            </a:r>
            <a:r>
              <a:rPr lang="en-US" sz="2700" dirty="0">
                <a:latin typeface="+mj-lt"/>
              </a:rPr>
              <a:t>variety of electrical tests are performed on products with </a:t>
            </a:r>
            <a:r>
              <a:rPr lang="en-US" sz="2700" dirty="0" smtClean="0">
                <a:latin typeface="+mj-lt"/>
              </a:rPr>
              <a:t>a hardware </a:t>
            </a:r>
            <a:r>
              <a:rPr lang="en-US" sz="2700" dirty="0">
                <a:latin typeface="+mj-lt"/>
              </a:rPr>
              <a:t>component. One such test is called “signal quality” testing in </a:t>
            </a:r>
            <a:r>
              <a:rPr lang="en-US" sz="2700" dirty="0" smtClean="0">
                <a:latin typeface="+mj-lt"/>
              </a:rPr>
              <a:t>which different </a:t>
            </a:r>
            <a:r>
              <a:rPr lang="en-US" sz="2700" dirty="0">
                <a:latin typeface="+mj-lt"/>
              </a:rPr>
              <a:t>parts of the system are checked for any inappropriate voltages or </a:t>
            </a:r>
            <a:r>
              <a:rPr lang="en-US" sz="2700" dirty="0" smtClean="0">
                <a:latin typeface="+mj-lt"/>
              </a:rPr>
              <a:t>potential current </a:t>
            </a:r>
            <a:r>
              <a:rPr lang="en-US" sz="2700" dirty="0">
                <a:latin typeface="+mj-lt"/>
              </a:rPr>
              <a:t>flows at the externally accessible ports and peripherals.</a:t>
            </a:r>
          </a:p>
        </p:txBody>
      </p:sp>
    </p:spTree>
    <p:extLst>
      <p:ext uri="{BB962C8B-B14F-4D97-AF65-F5344CB8AC3E}">
        <p14:creationId xmlns:p14="http://schemas.microsoft.com/office/powerpoint/2010/main" val="31841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380697" y="623830"/>
            <a:ext cx="771634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Integration Testing Procedure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03799" y="1329742"/>
            <a:ext cx="938869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800" dirty="0">
              <a:latin typeface="+mj-lt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Prepare </a:t>
            </a:r>
            <a:r>
              <a:rPr lang="en-US" sz="2800" dirty="0">
                <a:latin typeface="+mj-lt"/>
              </a:rPr>
              <a:t>the Integration Tests Plan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Design </a:t>
            </a:r>
            <a:r>
              <a:rPr lang="en-US" sz="2800" dirty="0">
                <a:latin typeface="+mj-lt"/>
              </a:rPr>
              <a:t>the Test Scenarios, Cases, and Scripts.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Executing </a:t>
            </a:r>
            <a:r>
              <a:rPr lang="en-US" sz="2800" dirty="0">
                <a:latin typeface="+mj-lt"/>
              </a:rPr>
              <a:t>the test Cases followed by reporting the defects.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Tracking </a:t>
            </a:r>
            <a:r>
              <a:rPr lang="en-US" sz="2800" dirty="0">
                <a:latin typeface="+mj-lt"/>
              </a:rPr>
              <a:t>&amp; re-testing the defects.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Steps </a:t>
            </a:r>
            <a:r>
              <a:rPr lang="en-US" sz="2800" dirty="0">
                <a:latin typeface="+mj-lt"/>
              </a:rPr>
              <a:t>3 and 4 are repeated until the completion of Integration is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0596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380697" y="623830"/>
            <a:ext cx="8553468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Guidelines for Integration Testing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30" y="152292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First </a:t>
            </a:r>
            <a:r>
              <a:rPr lang="en-US" dirty="0">
                <a:latin typeface="+mj-lt"/>
              </a:rPr>
              <a:t>determine the Integration Test Strategy that could be adopted and later prepare the test cases and test data accordingly.</a:t>
            </a:r>
          </a:p>
          <a:p>
            <a:pPr lvl="0"/>
            <a:r>
              <a:rPr lang="en-US" dirty="0" smtClean="0">
                <a:latin typeface="+mj-lt"/>
              </a:rPr>
              <a:t>Study </a:t>
            </a:r>
            <a:r>
              <a:rPr lang="en-US" dirty="0">
                <a:latin typeface="+mj-lt"/>
              </a:rPr>
              <a:t>the Architecture design of the Application and identify the Critical Modules. These need to be tested on priority.</a:t>
            </a:r>
          </a:p>
          <a:p>
            <a:pPr lvl="0"/>
            <a:r>
              <a:rPr lang="en-US" dirty="0" smtClean="0">
                <a:latin typeface="+mj-lt"/>
              </a:rPr>
              <a:t>Obtain </a:t>
            </a:r>
            <a:r>
              <a:rPr lang="en-US" dirty="0">
                <a:latin typeface="+mj-lt"/>
              </a:rPr>
              <a:t>the interface designs from the Architectural team and create test cases to verify all of the interfaces in detail. Interface to database/external hardware/software application must be tested in detail.</a:t>
            </a:r>
          </a:p>
          <a:p>
            <a:pPr lvl="0"/>
            <a:r>
              <a:rPr lang="en-US" dirty="0" smtClean="0">
                <a:latin typeface="+mj-lt"/>
              </a:rPr>
              <a:t>After </a:t>
            </a:r>
            <a:r>
              <a:rPr lang="en-US" dirty="0">
                <a:latin typeface="+mj-lt"/>
              </a:rPr>
              <a:t>the test cases, it's the test data which plays the critical role.</a:t>
            </a:r>
          </a:p>
          <a:p>
            <a:pPr lvl="0"/>
            <a:r>
              <a:rPr lang="en-US" dirty="0" smtClean="0">
                <a:latin typeface="+mj-lt"/>
              </a:rPr>
              <a:t>Always </a:t>
            </a:r>
            <a:r>
              <a:rPr lang="en-US" dirty="0">
                <a:latin typeface="+mj-lt"/>
              </a:rPr>
              <a:t>have the mock data prepared, prior to executing. Do not select test data while executing the test cases.</a:t>
            </a:r>
          </a:p>
        </p:txBody>
      </p:sp>
    </p:spTree>
    <p:extLst>
      <p:ext uri="{BB962C8B-B14F-4D97-AF65-F5344CB8AC3E}">
        <p14:creationId xmlns:p14="http://schemas.microsoft.com/office/powerpoint/2010/main" val="14749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43" y="623830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Off-The-Shelf Component Integration 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30" y="152292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Instead of developing a software component from scratch, organizations </a:t>
            </a:r>
            <a:r>
              <a:rPr lang="en-US" dirty="0" smtClean="0">
                <a:latin typeface="+mj-lt"/>
              </a:rPr>
              <a:t>occasionally purchase </a:t>
            </a:r>
            <a:r>
              <a:rPr lang="en-US" dirty="0">
                <a:latin typeface="+mj-lt"/>
              </a:rPr>
              <a:t>off-the-shelf (OTS) components form third-party vendors </a:t>
            </a:r>
            <a:r>
              <a:rPr lang="en-US" dirty="0" smtClean="0">
                <a:latin typeface="+mj-lt"/>
              </a:rPr>
              <a:t>and integrate </a:t>
            </a:r>
            <a:r>
              <a:rPr lang="en-US" dirty="0">
                <a:latin typeface="+mj-lt"/>
              </a:rPr>
              <a:t>them with their own </a:t>
            </a:r>
            <a:r>
              <a:rPr lang="en-US" dirty="0" smtClean="0">
                <a:latin typeface="+mj-lt"/>
              </a:rPr>
              <a:t>components.</a:t>
            </a:r>
          </a:p>
          <a:p>
            <a:r>
              <a:rPr lang="en-US" dirty="0">
                <a:latin typeface="+mj-lt"/>
              </a:rPr>
              <a:t>The OTS components produced by the vendor organizations are known </a:t>
            </a:r>
            <a:r>
              <a:rPr lang="en-US" dirty="0" smtClean="0">
                <a:latin typeface="+mj-lt"/>
              </a:rPr>
              <a:t>as commercial </a:t>
            </a:r>
            <a:r>
              <a:rPr lang="en-US" dirty="0">
                <a:latin typeface="+mj-lt"/>
              </a:rPr>
              <a:t>off-the-shelf (COTS) components.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In this process, organizations </a:t>
            </a:r>
            <a:r>
              <a:rPr lang="en-US" dirty="0" smtClean="0">
                <a:latin typeface="+mj-lt"/>
              </a:rPr>
              <a:t>create less </a:t>
            </a:r>
            <a:r>
              <a:rPr lang="en-US" dirty="0">
                <a:latin typeface="+mj-lt"/>
              </a:rPr>
              <a:t>expensive software systems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major issue that can arise while integrating </a:t>
            </a:r>
            <a:r>
              <a:rPr lang="en-US" dirty="0" smtClean="0">
                <a:latin typeface="+mj-lt"/>
              </a:rPr>
              <a:t>different components </a:t>
            </a:r>
            <a:r>
              <a:rPr lang="en-US" dirty="0">
                <a:latin typeface="+mj-lt"/>
              </a:rPr>
              <a:t>is mismatches among code pieces developed by different </a:t>
            </a:r>
            <a:r>
              <a:rPr lang="en-US" dirty="0" smtClean="0">
                <a:latin typeface="+mj-lt"/>
              </a:rPr>
              <a:t>parties usually </a:t>
            </a:r>
            <a:r>
              <a:rPr lang="en-US" dirty="0">
                <a:latin typeface="+mj-lt"/>
              </a:rPr>
              <a:t>unaware of each </a:t>
            </a:r>
            <a:r>
              <a:rPr lang="en-US" dirty="0" smtClean="0">
                <a:latin typeface="+mj-lt"/>
              </a:rPr>
              <a:t>other.</a:t>
            </a:r>
          </a:p>
          <a:p>
            <a:r>
              <a:rPr lang="en-US" dirty="0" smtClean="0">
                <a:latin typeface="+mj-lt"/>
              </a:rPr>
              <a:t>There are elements </a:t>
            </a:r>
            <a:r>
              <a:rPr lang="en-US" dirty="0">
                <a:latin typeface="+mj-lt"/>
              </a:rPr>
              <a:t>of an architecture for </a:t>
            </a:r>
            <a:r>
              <a:rPr lang="en-US" dirty="0" smtClean="0">
                <a:latin typeface="+mj-lt"/>
              </a:rPr>
              <a:t>integration and </a:t>
            </a:r>
            <a:r>
              <a:rPr lang="en-US" dirty="0">
                <a:latin typeface="+mj-lt"/>
              </a:rPr>
              <a:t>have defined rules that facilitate integration of components.</a:t>
            </a:r>
          </a:p>
        </p:txBody>
      </p:sp>
    </p:spTree>
    <p:extLst>
      <p:ext uri="{BB962C8B-B14F-4D97-AF65-F5344CB8AC3E}">
        <p14:creationId xmlns:p14="http://schemas.microsoft.com/office/powerpoint/2010/main" val="29444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43" y="623830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Off-The-Shelf Component Integration 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30" y="152292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There is </a:t>
            </a:r>
            <a:r>
              <a:rPr lang="en-US" dirty="0">
                <a:latin typeface="+mj-lt"/>
              </a:rPr>
              <a:t>a useful set of supporting components for integrating the actual, </a:t>
            </a:r>
            <a:r>
              <a:rPr lang="en-US" dirty="0" smtClean="0">
                <a:latin typeface="+mj-lt"/>
              </a:rPr>
              <a:t>serving components</a:t>
            </a:r>
            <a:r>
              <a:rPr lang="en-US" dirty="0">
                <a:latin typeface="+mj-lt"/>
              </a:rPr>
              <a:t>. The supporting components are wrappers, </a:t>
            </a:r>
            <a:r>
              <a:rPr lang="en-US" dirty="0" smtClean="0">
                <a:latin typeface="+mj-lt"/>
              </a:rPr>
              <a:t>glue, tailoring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adapter</a:t>
            </a:r>
          </a:p>
          <a:p>
            <a:pPr lvl="1"/>
            <a:r>
              <a:rPr lang="en-US" b="1" dirty="0">
                <a:latin typeface="+mj-lt"/>
              </a:rPr>
              <a:t>Wrappers </a:t>
            </a:r>
            <a:r>
              <a:rPr lang="en-US" dirty="0">
                <a:latin typeface="+mj-lt"/>
              </a:rPr>
              <a:t>- A wrapper is a piece of code that one builds to isolate the </a:t>
            </a:r>
            <a:r>
              <a:rPr lang="en-US" dirty="0" smtClean="0">
                <a:latin typeface="+mj-lt"/>
              </a:rPr>
              <a:t>underlying components from </a:t>
            </a:r>
            <a:r>
              <a:rPr lang="en-US" dirty="0">
                <a:latin typeface="+mj-lt"/>
              </a:rPr>
              <a:t>other components of the system. Here isolate means putting </a:t>
            </a:r>
            <a:r>
              <a:rPr lang="en-US" dirty="0" smtClean="0">
                <a:latin typeface="+mj-lt"/>
              </a:rPr>
              <a:t>restrictions around </a:t>
            </a:r>
            <a:r>
              <a:rPr lang="en-US" dirty="0">
                <a:latin typeface="+mj-lt"/>
              </a:rPr>
              <a:t>the underlying component to constrain its </a:t>
            </a:r>
            <a:r>
              <a:rPr lang="en-US" dirty="0" smtClean="0">
                <a:latin typeface="+mj-lt"/>
              </a:rPr>
              <a:t>capabilities.</a:t>
            </a:r>
          </a:p>
          <a:p>
            <a:pPr lvl="1"/>
            <a:r>
              <a:rPr lang="en-US" b="1" dirty="0">
                <a:latin typeface="+mj-lt"/>
              </a:rPr>
              <a:t>Glue</a:t>
            </a:r>
            <a:r>
              <a:rPr lang="en-US" dirty="0">
                <a:latin typeface="+mj-lt"/>
              </a:rPr>
              <a:t> - A glue </a:t>
            </a:r>
            <a:r>
              <a:rPr lang="en-US" dirty="0" smtClean="0">
                <a:latin typeface="+mj-lt"/>
              </a:rPr>
              <a:t>component provides </a:t>
            </a:r>
            <a:r>
              <a:rPr lang="en-US" dirty="0">
                <a:latin typeface="+mj-lt"/>
              </a:rPr>
              <a:t>the functionality to combine different </a:t>
            </a:r>
            <a:r>
              <a:rPr lang="en-US" dirty="0" smtClean="0">
                <a:latin typeface="+mj-lt"/>
              </a:rPr>
              <a:t>components.</a:t>
            </a:r>
          </a:p>
          <a:p>
            <a:pPr lvl="1"/>
            <a:r>
              <a:rPr lang="en-US" b="1" dirty="0">
                <a:latin typeface="+mj-lt"/>
              </a:rPr>
              <a:t>Tailoring</a:t>
            </a:r>
            <a:r>
              <a:rPr lang="en-US" dirty="0">
                <a:latin typeface="+mj-lt"/>
              </a:rPr>
              <a:t> - Component </a:t>
            </a:r>
            <a:r>
              <a:rPr lang="en-US" dirty="0" smtClean="0">
                <a:latin typeface="+mj-lt"/>
              </a:rPr>
              <a:t>tailoring refers </a:t>
            </a:r>
            <a:r>
              <a:rPr lang="en-US" dirty="0">
                <a:latin typeface="+mj-lt"/>
              </a:rPr>
              <a:t>to the ability to enhance the functionality of a component. Tailoring is </a:t>
            </a:r>
            <a:r>
              <a:rPr lang="en-US" dirty="0" smtClean="0">
                <a:latin typeface="+mj-lt"/>
              </a:rPr>
              <a:t>done by </a:t>
            </a:r>
            <a:r>
              <a:rPr lang="en-US" dirty="0">
                <a:latin typeface="+mj-lt"/>
              </a:rPr>
              <a:t>adding some elements to a component to enrich it with a functionality </a:t>
            </a:r>
            <a:r>
              <a:rPr lang="en-US" dirty="0" smtClean="0">
                <a:latin typeface="+mj-lt"/>
              </a:rPr>
              <a:t>not provided </a:t>
            </a:r>
            <a:r>
              <a:rPr lang="en-US" dirty="0">
                <a:latin typeface="+mj-lt"/>
              </a:rPr>
              <a:t>by the vendor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r>
              <a:rPr lang="en-US" b="1" dirty="0" smtClean="0">
                <a:latin typeface="+mj-lt"/>
              </a:rPr>
              <a:t>Adapter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- An adapter </a:t>
            </a:r>
            <a:r>
              <a:rPr lang="en-US" dirty="0" smtClean="0">
                <a:latin typeface="+mj-lt"/>
              </a:rPr>
              <a:t>is associated </a:t>
            </a:r>
            <a:r>
              <a:rPr lang="en-US" dirty="0">
                <a:latin typeface="+mj-lt"/>
              </a:rPr>
              <a:t>with each component; the adapter runs an interaction protocol to </a:t>
            </a:r>
            <a:r>
              <a:rPr lang="en-US" dirty="0" smtClean="0">
                <a:latin typeface="+mj-lt"/>
              </a:rPr>
              <a:t>manage communications </a:t>
            </a:r>
            <a:r>
              <a:rPr lang="en-US" dirty="0">
                <a:latin typeface="+mj-lt"/>
              </a:rPr>
              <a:t>among the components. Components request services </a:t>
            </a:r>
            <a:r>
              <a:rPr lang="en-US" dirty="0" smtClean="0">
                <a:latin typeface="+mj-lt"/>
              </a:rPr>
              <a:t>from others </a:t>
            </a:r>
            <a:r>
              <a:rPr lang="en-US" dirty="0">
                <a:latin typeface="+mj-lt"/>
              </a:rPr>
              <a:t>through their associated adapters</a:t>
            </a:r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0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41" y="787629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Off-The-Shelf Component Integration 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28" y="1850521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Integration of OTS components is a challenging task because </a:t>
            </a:r>
            <a:r>
              <a:rPr lang="en-US" dirty="0" smtClean="0">
                <a:latin typeface="+mj-lt"/>
              </a:rPr>
              <a:t>of the </a:t>
            </a:r>
            <a:r>
              <a:rPr lang="en-US" dirty="0">
                <a:latin typeface="+mj-lt"/>
              </a:rPr>
              <a:t>following </a:t>
            </a:r>
            <a:r>
              <a:rPr lang="en-US" dirty="0" smtClean="0">
                <a:latin typeface="+mj-lt"/>
              </a:rPr>
              <a:t>characteristics –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The buyer has </a:t>
            </a:r>
            <a:r>
              <a:rPr lang="en-US" sz="2400" dirty="0" smtClean="0">
                <a:latin typeface="+mj-lt"/>
              </a:rPr>
              <a:t>no </a:t>
            </a:r>
            <a:r>
              <a:rPr lang="en-US" sz="2400" dirty="0">
                <a:latin typeface="+mj-lt"/>
              </a:rPr>
              <a:t>access to the source code.</a:t>
            </a:r>
          </a:p>
          <a:p>
            <a:pPr lvl="1"/>
            <a:r>
              <a:rPr lang="en-US" sz="2400" dirty="0">
                <a:latin typeface="+mj-lt"/>
              </a:rPr>
              <a:t>The vendor controls its development.</a:t>
            </a:r>
          </a:p>
          <a:p>
            <a:pPr lvl="1"/>
            <a:r>
              <a:rPr lang="en-US" sz="2400" dirty="0">
                <a:latin typeface="+mj-lt"/>
              </a:rPr>
              <a:t>The vendor has nontrivial installed base.</a:t>
            </a:r>
          </a:p>
        </p:txBody>
      </p:sp>
    </p:spTree>
    <p:extLst>
      <p:ext uri="{BB962C8B-B14F-4D97-AF65-F5344CB8AC3E}">
        <p14:creationId xmlns:p14="http://schemas.microsoft.com/office/powerpoint/2010/main" val="37237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Built-In-Testing (BIT)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24" y="1355501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 component reused in a new application environment requires real-time </a:t>
            </a:r>
            <a:r>
              <a:rPr lang="en-US" dirty="0" smtClean="0">
                <a:latin typeface="+mj-lt"/>
              </a:rPr>
              <a:t>detection, diagnosis</a:t>
            </a:r>
            <a:r>
              <a:rPr lang="en-US" dirty="0">
                <a:latin typeface="+mj-lt"/>
              </a:rPr>
              <a:t>, and handling of software faults.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Built-in </a:t>
            </a:r>
            <a:r>
              <a:rPr lang="en-US" dirty="0">
                <a:latin typeface="+mj-lt"/>
              </a:rPr>
              <a:t>test (BIT) methods for </a:t>
            </a:r>
            <a:r>
              <a:rPr lang="en-US" dirty="0" smtClean="0">
                <a:latin typeface="+mj-lt"/>
              </a:rPr>
              <a:t>producing self-testable </a:t>
            </a:r>
            <a:r>
              <a:rPr lang="en-US" dirty="0">
                <a:latin typeface="+mj-lt"/>
              </a:rPr>
              <a:t>software components hold potential for detecting faults during </a:t>
            </a:r>
            <a:r>
              <a:rPr lang="en-US" dirty="0" smtClean="0">
                <a:latin typeface="+mj-lt"/>
              </a:rPr>
              <a:t>run time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software component can contain test cases or can possess facilities </a:t>
            </a:r>
            <a:r>
              <a:rPr lang="en-US" dirty="0" smtClean="0">
                <a:latin typeface="+mj-lt"/>
              </a:rPr>
              <a:t>that are </a:t>
            </a:r>
            <a:r>
              <a:rPr lang="en-US" dirty="0">
                <a:latin typeface="+mj-lt"/>
              </a:rPr>
              <a:t>capable of generating test cases which can be accessed by a component </a:t>
            </a:r>
            <a:r>
              <a:rPr lang="en-US" dirty="0" smtClean="0">
                <a:latin typeface="+mj-lt"/>
              </a:rPr>
              <a:t>user on demand.</a:t>
            </a:r>
          </a:p>
          <a:p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corresponding capabilities allowing this are called </a:t>
            </a:r>
            <a:r>
              <a:rPr lang="en-US" b="1" i="1" dirty="0" smtClean="0">
                <a:latin typeface="+mj-lt"/>
              </a:rPr>
              <a:t>built-in testing </a:t>
            </a:r>
            <a:r>
              <a:rPr lang="en-US" dirty="0">
                <a:latin typeface="+mj-lt"/>
              </a:rPr>
              <a:t>capabilities of software components.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 </a:t>
            </a:r>
            <a:r>
              <a:rPr lang="en-US" dirty="0">
                <a:latin typeface="+mj-lt"/>
              </a:rPr>
              <a:t>the BIT methodology, </a:t>
            </a:r>
            <a:r>
              <a:rPr lang="en-US" dirty="0" smtClean="0">
                <a:latin typeface="+mj-lt"/>
              </a:rPr>
              <a:t>testability is </a:t>
            </a:r>
            <a:r>
              <a:rPr lang="en-US" dirty="0">
                <a:latin typeface="+mj-lt"/>
              </a:rPr>
              <a:t>incorporated into software components, so that testing and maintenance can </a:t>
            </a:r>
            <a:r>
              <a:rPr lang="en-US" dirty="0" smtClean="0">
                <a:latin typeface="+mj-lt"/>
              </a:rPr>
              <a:t>be self-contained</a:t>
            </a:r>
            <a:r>
              <a:rPr lang="en-US" dirty="0">
                <a:latin typeface="+mj-lt"/>
              </a:rPr>
              <a:t>.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87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Built-In-Testing (BIT)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24" y="141989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BIT model that can operate in two </a:t>
            </a:r>
            <a:r>
              <a:rPr lang="en-US" dirty="0" smtClean="0">
                <a:latin typeface="+mj-lt"/>
              </a:rPr>
              <a:t>modes which are - 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b="1" i="1" dirty="0">
                <a:latin typeface="+mj-lt"/>
              </a:rPr>
              <a:t>normal mode </a:t>
            </a:r>
            <a:r>
              <a:rPr lang="en-US" dirty="0">
                <a:latin typeface="+mj-lt"/>
              </a:rPr>
              <a:t>and </a:t>
            </a:r>
            <a:r>
              <a:rPr lang="en-US" b="1" i="1" dirty="0">
                <a:latin typeface="+mj-lt"/>
              </a:rPr>
              <a:t>maintenance mode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the </a:t>
            </a:r>
            <a:r>
              <a:rPr lang="en-US" sz="2400" b="1" dirty="0">
                <a:latin typeface="+mj-lt"/>
              </a:rPr>
              <a:t>normal mode</a:t>
            </a:r>
            <a:r>
              <a:rPr lang="en-US" sz="2400" dirty="0">
                <a:latin typeface="+mj-lt"/>
              </a:rPr>
              <a:t>, the BIT </a:t>
            </a:r>
            <a:r>
              <a:rPr lang="en-US" sz="2400" dirty="0" smtClean="0">
                <a:latin typeface="+mj-lt"/>
              </a:rPr>
              <a:t>capabilities are </a:t>
            </a:r>
            <a:r>
              <a:rPr lang="en-US" sz="2400" dirty="0">
                <a:latin typeface="+mj-lt"/>
              </a:rPr>
              <a:t>transparent to the component user, and the component does not </a:t>
            </a:r>
            <a:r>
              <a:rPr lang="en-US" sz="2400" dirty="0" smtClean="0">
                <a:latin typeface="+mj-lt"/>
              </a:rPr>
              <a:t>differ from </a:t>
            </a:r>
            <a:r>
              <a:rPr lang="en-US" sz="2400" dirty="0">
                <a:latin typeface="+mj-lt"/>
              </a:rPr>
              <a:t>other non-BIT-enabled components. 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the </a:t>
            </a:r>
            <a:r>
              <a:rPr lang="en-US" sz="2400" b="1" dirty="0">
                <a:latin typeface="+mj-lt"/>
              </a:rPr>
              <a:t>maintenance mode</a:t>
            </a:r>
            <a:r>
              <a:rPr lang="en-US" sz="2400" dirty="0">
                <a:latin typeface="+mj-lt"/>
              </a:rPr>
              <a:t>, however, </a:t>
            </a:r>
            <a:r>
              <a:rPr lang="en-US" sz="2400" dirty="0" smtClean="0">
                <a:latin typeface="+mj-lt"/>
              </a:rPr>
              <a:t>the component </a:t>
            </a:r>
            <a:r>
              <a:rPr lang="en-US" sz="2400" dirty="0">
                <a:latin typeface="+mj-lt"/>
              </a:rPr>
              <a:t>user can test the component with the help of its BIT features. </a:t>
            </a:r>
            <a:r>
              <a:rPr lang="en-US" sz="2400" dirty="0" smtClean="0">
                <a:latin typeface="+mj-lt"/>
              </a:rPr>
              <a:t>The component </a:t>
            </a:r>
            <a:r>
              <a:rPr lang="en-US" sz="2400" dirty="0">
                <a:latin typeface="+mj-lt"/>
              </a:rPr>
              <a:t>user can invoke the respective methods of the component, which </a:t>
            </a:r>
            <a:r>
              <a:rPr lang="en-US" sz="2400" dirty="0" smtClean="0">
                <a:latin typeface="+mj-lt"/>
              </a:rPr>
              <a:t>execute the </a:t>
            </a:r>
            <a:r>
              <a:rPr lang="en-US" sz="2400" dirty="0">
                <a:latin typeface="+mj-lt"/>
              </a:rPr>
              <a:t>test, evaluate autonomously its results, and output the test summary. </a:t>
            </a:r>
          </a:p>
        </p:txBody>
      </p:sp>
    </p:spTree>
    <p:extLst>
      <p:ext uri="{BB962C8B-B14F-4D97-AF65-F5344CB8AC3E}">
        <p14:creationId xmlns:p14="http://schemas.microsoft.com/office/powerpoint/2010/main" val="38212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Software &amp; Hardware Integration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2124" y="1522925"/>
            <a:ext cx="983945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+mj-lt"/>
              </a:rPr>
              <a:t>Many products require development of both hardware </a:t>
            </a:r>
            <a:r>
              <a:rPr lang="en-US" sz="2600" dirty="0" smtClean="0">
                <a:latin typeface="+mj-lt"/>
              </a:rPr>
              <a:t>and software </a:t>
            </a:r>
            <a:r>
              <a:rPr lang="en-US" sz="2600" dirty="0">
                <a:latin typeface="+mj-lt"/>
              </a:rPr>
              <a:t>components. </a:t>
            </a:r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These </a:t>
            </a:r>
            <a:r>
              <a:rPr lang="en-US" sz="2600" dirty="0">
                <a:latin typeface="+mj-lt"/>
              </a:rPr>
              <a:t>two kinds of components are integrated to form </a:t>
            </a:r>
            <a:r>
              <a:rPr lang="en-US" sz="2600" dirty="0" smtClean="0">
                <a:latin typeface="+mj-lt"/>
              </a:rPr>
              <a:t>the complete product.</a:t>
            </a:r>
          </a:p>
          <a:p>
            <a:r>
              <a:rPr lang="en-US" sz="2600" dirty="0" smtClean="0">
                <a:latin typeface="+mj-lt"/>
              </a:rPr>
              <a:t>In </a:t>
            </a:r>
            <a:r>
              <a:rPr lang="en-US" sz="2600" dirty="0">
                <a:latin typeface="+mj-lt"/>
              </a:rPr>
              <a:t>addition, a third kind of component, a product </a:t>
            </a:r>
            <a:r>
              <a:rPr lang="en-US" sz="2600" dirty="0" smtClean="0">
                <a:latin typeface="+mj-lt"/>
              </a:rPr>
              <a:t>documentation, is </a:t>
            </a:r>
            <a:r>
              <a:rPr lang="en-US" sz="2600" dirty="0">
                <a:latin typeface="+mj-lt"/>
              </a:rPr>
              <a:t>developed in parallel with the first two components. </a:t>
            </a:r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A </a:t>
            </a:r>
            <a:r>
              <a:rPr lang="en-US" sz="2600" dirty="0">
                <a:latin typeface="+mj-lt"/>
              </a:rPr>
              <a:t>product </a:t>
            </a:r>
            <a:r>
              <a:rPr lang="en-US" sz="2600" dirty="0" smtClean="0">
                <a:latin typeface="+mj-lt"/>
              </a:rPr>
              <a:t>documentation is </a:t>
            </a:r>
            <a:r>
              <a:rPr lang="en-US" sz="2600" dirty="0">
                <a:latin typeface="+mj-lt"/>
              </a:rPr>
              <a:t>an integration of different kinds of individual </a:t>
            </a:r>
            <a:r>
              <a:rPr lang="en-US" sz="2600" dirty="0" smtClean="0">
                <a:latin typeface="+mj-lt"/>
              </a:rPr>
              <a:t>documentations.</a:t>
            </a: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4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3306</TotalTime>
  <Words>1347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Garamond</vt:lpstr>
      <vt:lpstr>Tahoma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166</cp:revision>
  <dcterms:created xsi:type="dcterms:W3CDTF">2017-06-03T19:16:25Z</dcterms:created>
  <dcterms:modified xsi:type="dcterms:W3CDTF">2017-11-12T08:06:36Z</dcterms:modified>
</cp:coreProperties>
</file>