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57" r:id="rId3"/>
    <p:sldId id="285" r:id="rId4"/>
    <p:sldId id="275" r:id="rId5"/>
    <p:sldId id="291" r:id="rId6"/>
    <p:sldId id="292" r:id="rId7"/>
    <p:sldId id="293" r:id="rId8"/>
    <p:sldId id="276" r:id="rId9"/>
    <p:sldId id="277" r:id="rId10"/>
    <p:sldId id="294" r:id="rId11"/>
    <p:sldId id="268" r:id="rId12"/>
    <p:sldId id="288" r:id="rId13"/>
    <p:sldId id="289" r:id="rId14"/>
    <p:sldId id="290" r:id="rId15"/>
    <p:sldId id="287" r:id="rId16"/>
    <p:sldId id="278" r:id="rId17"/>
    <p:sldId id="279" r:id="rId18"/>
    <p:sldId id="284" r:id="rId19"/>
    <p:sldId id="282" r:id="rId20"/>
    <p:sldId id="269" r:id="rId21"/>
    <p:sldId id="270" r:id="rId22"/>
    <p:sldId id="263" r:id="rId23"/>
    <p:sldId id="271" r:id="rId24"/>
    <p:sldId id="272" r:id="rId25"/>
    <p:sldId id="281" r:id="rId26"/>
    <p:sldId id="280" r:id="rId27"/>
    <p:sldId id="274" r:id="rId28"/>
    <p:sldId id="286" r:id="rId29"/>
    <p:sldId id="260" r:id="rId30"/>
    <p:sldId id="261" r:id="rId31"/>
    <p:sldId id="266" r:id="rId32"/>
    <p:sldId id="262"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14-Jun-22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57140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14-Jun-22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2940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14-Jun-22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08731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14-Jun-22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295225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14-Jun-22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71545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14-Jun-22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33646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14-Jun-22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53769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14-Jun-22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14709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14-Jun-22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3376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14-Jun-22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59914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14-Jun-22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16019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14-Jun-22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26625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14-Jun-22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39435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14-Jun-22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89137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14-Jun-22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77877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14-Jun-22</a:t>
            </a:fld>
            <a:endParaRPr lang="en-US" dirty="0"/>
          </a:p>
        </p:txBody>
      </p:sp>
    </p:spTree>
    <p:extLst>
      <p:ext uri="{BB962C8B-B14F-4D97-AF65-F5344CB8AC3E}">
        <p14:creationId xmlns:p14="http://schemas.microsoft.com/office/powerpoint/2010/main" val="1613273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14-Jun-22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2965049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towardsdatascience.com/predict-age-and-gender-usingconvolutional-neural-network-and-opencv-fd90390e3ce6" TargetMode="External"/><Relationship Id="rId2" Type="http://schemas.openxmlformats.org/officeDocument/2006/relationships/hyperlink" Target="http://citeseerx.ist.psu.edu/viewdoc/summary?doi=10.1.1.217.6206"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A396FA-D362-414B-8401-B02156DDE79C}"/>
              </a:ext>
            </a:extLst>
          </p:cNvPr>
          <p:cNvSpPr>
            <a:spLocks noGrp="1"/>
          </p:cNvSpPr>
          <p:nvPr>
            <p:ph type="ctrTitle"/>
          </p:nvPr>
        </p:nvSpPr>
        <p:spPr>
          <a:xfrm>
            <a:off x="690281" y="367644"/>
            <a:ext cx="9038181" cy="3619893"/>
          </a:xfrm>
        </p:spPr>
        <p:txBody>
          <a:bodyPr>
            <a:noAutofit/>
          </a:bodyPr>
          <a:lstStyle/>
          <a:p>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GENDER DETECTION AND AGE PREDICTION USING</a:t>
            </a:r>
            <a:b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OPENCV AND </a:t>
            </a:r>
            <a:r>
              <a:rPr lang="en-US" sz="2800" b="1" i="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CAFFE </a:t>
            </a:r>
            <a:endParaRPr lang="en-IN" sz="28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B03EFA45-351D-4673-BBFA-78EF4FE8D659}"/>
              </a:ext>
            </a:extLst>
          </p:cNvPr>
          <p:cNvSpPr>
            <a:spLocks noGrp="1"/>
          </p:cNvSpPr>
          <p:nvPr>
            <p:ph type="subTitle" idx="1"/>
          </p:nvPr>
        </p:nvSpPr>
        <p:spPr>
          <a:xfrm>
            <a:off x="1663534" y="3779520"/>
            <a:ext cx="10241595" cy="3582560"/>
          </a:xfrm>
        </p:spPr>
        <p:txBody>
          <a:bodyPr>
            <a:noAutofit/>
          </a:bodyPr>
          <a:lstStyle/>
          <a:p>
            <a:endParaRPr lang="en-US" sz="2000" dirty="0">
              <a:latin typeface="Times New Roman" panose="02020603050405020304" pitchFamily="18" charset="0"/>
              <a:cs typeface="Times New Roman" panose="02020603050405020304" pitchFamily="18" charset="0"/>
            </a:endParaRPr>
          </a:p>
          <a:p>
            <a:r>
              <a:rPr lang="en-US" sz="2000" b="1" u="sng" dirty="0">
                <a:solidFill>
                  <a:schemeClr val="tx1"/>
                </a:solidFill>
                <a:latin typeface="Times New Roman" panose="02020603050405020304" pitchFamily="18" charset="0"/>
                <a:cs typeface="Times New Roman" panose="02020603050405020304" pitchFamily="18" charset="0"/>
              </a:rPr>
              <a:t>TEAM MEMBERS:</a:t>
            </a:r>
          </a:p>
          <a:p>
            <a:r>
              <a:rPr lang="en-US" sz="2000" dirty="0" err="1">
                <a:solidFill>
                  <a:schemeClr val="tx1"/>
                </a:solidFill>
                <a:latin typeface="Times New Roman" panose="02020603050405020304" pitchFamily="18" charset="0"/>
                <a:cs typeface="Times New Roman" panose="02020603050405020304" pitchFamily="18" charset="0"/>
              </a:rPr>
              <a:t>P.Naga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Satya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Sai</a:t>
            </a:r>
            <a:r>
              <a:rPr lang="en-US" sz="2000" dirty="0">
                <a:solidFill>
                  <a:schemeClr val="tx1"/>
                </a:solidFill>
                <a:latin typeface="Times New Roman" panose="02020603050405020304" pitchFamily="18" charset="0"/>
                <a:cs typeface="Times New Roman" panose="02020603050405020304" pitchFamily="18" charset="0"/>
              </a:rPr>
              <a:t>(18A21A0564)</a:t>
            </a:r>
          </a:p>
          <a:p>
            <a:r>
              <a:rPr lang="en-US" sz="2000" dirty="0" err="1">
                <a:solidFill>
                  <a:schemeClr val="tx1"/>
                </a:solidFill>
                <a:latin typeface="Times New Roman" panose="02020603050405020304" pitchFamily="18" charset="0"/>
                <a:cs typeface="Times New Roman" panose="02020603050405020304" pitchFamily="18" charset="0"/>
              </a:rPr>
              <a:t>K.Ramesh</a:t>
            </a:r>
            <a:r>
              <a:rPr lang="en-US" sz="2000" dirty="0">
                <a:solidFill>
                  <a:schemeClr val="tx1"/>
                </a:solidFill>
                <a:latin typeface="Times New Roman" panose="02020603050405020304" pitchFamily="18" charset="0"/>
                <a:cs typeface="Times New Roman" panose="02020603050405020304" pitchFamily="18" charset="0"/>
              </a:rPr>
              <a:t>(18A21A05A1)</a:t>
            </a:r>
          </a:p>
          <a:p>
            <a:r>
              <a:rPr lang="en-US" sz="2000" dirty="0" err="1">
                <a:solidFill>
                  <a:schemeClr val="tx1"/>
                </a:solidFill>
                <a:latin typeface="Times New Roman" panose="02020603050405020304" pitchFamily="18" charset="0"/>
                <a:cs typeface="Times New Roman" panose="02020603050405020304" pitchFamily="18" charset="0"/>
              </a:rPr>
              <a:t>P.Pavan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Sita</a:t>
            </a:r>
            <a:r>
              <a:rPr lang="en-US" sz="2000" dirty="0">
                <a:solidFill>
                  <a:schemeClr val="tx1"/>
                </a:solidFill>
                <a:latin typeface="Times New Roman" panose="02020603050405020304" pitchFamily="18" charset="0"/>
                <a:cs typeface="Times New Roman" panose="02020603050405020304" pitchFamily="18" charset="0"/>
              </a:rPr>
              <a:t> Ram(18A21A0580)</a:t>
            </a:r>
          </a:p>
          <a:p>
            <a:r>
              <a:rPr lang="en-US" sz="2000" dirty="0" err="1">
                <a:solidFill>
                  <a:schemeClr val="tx1"/>
                </a:solidFill>
                <a:latin typeface="Times New Roman" panose="02020603050405020304" pitchFamily="18" charset="0"/>
                <a:cs typeface="Times New Roman" panose="02020603050405020304" pitchFamily="18" charset="0"/>
              </a:rPr>
              <a:t>T.R.S.Jagan</a:t>
            </a:r>
            <a:r>
              <a:rPr lang="en-US" sz="2000" dirty="0">
                <a:solidFill>
                  <a:schemeClr val="tx1"/>
                </a:solidFill>
                <a:latin typeface="Times New Roman" panose="02020603050405020304" pitchFamily="18" charset="0"/>
                <a:cs typeface="Times New Roman" panose="02020603050405020304" pitchFamily="18" charset="0"/>
              </a:rPr>
              <a:t>(18A21A05A5)</a:t>
            </a:r>
          </a:p>
          <a:p>
            <a:r>
              <a:rPr lang="en-US" sz="2000" dirty="0" err="1">
                <a:solidFill>
                  <a:schemeClr val="tx1"/>
                </a:solidFill>
                <a:latin typeface="Times New Roman" panose="02020603050405020304" pitchFamily="18" charset="0"/>
                <a:cs typeface="Times New Roman" panose="02020603050405020304" pitchFamily="18" charset="0"/>
              </a:rPr>
              <a:t>S.Ramanjaneyulu</a:t>
            </a:r>
            <a:r>
              <a:rPr lang="en-US" sz="2000" dirty="0">
                <a:solidFill>
                  <a:schemeClr val="tx1"/>
                </a:solidFill>
                <a:latin typeface="Times New Roman" panose="02020603050405020304" pitchFamily="18" charset="0"/>
                <a:cs typeface="Times New Roman" panose="02020603050405020304" pitchFamily="18" charset="0"/>
              </a:rPr>
              <a:t>(19A25A0511)</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90280" y="4787153"/>
            <a:ext cx="5210790" cy="584775"/>
          </a:xfrm>
          <a:prstGeom prst="rect">
            <a:avLst/>
          </a:prstGeom>
          <a:noFill/>
        </p:spPr>
        <p:txBody>
          <a:bodyPr wrap="square" rtlCol="0">
            <a:spAutoFit/>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UNDER THE GUIDANCE OF : </a:t>
            </a:r>
            <a:r>
              <a:rPr lang="en-IN" sz="1600" b="1" dirty="0" err="1">
                <a:latin typeface="Times New Roman" panose="02020603050405020304" pitchFamily="18" charset="0"/>
                <a:cs typeface="Times New Roman" panose="02020603050405020304" pitchFamily="18" charset="0"/>
              </a:rPr>
              <a:t>Dr.B.Rama</a:t>
            </a:r>
            <a:r>
              <a:rPr lang="en-IN" sz="1600" b="1" dirty="0">
                <a:latin typeface="Times New Roman" panose="02020603050405020304" pitchFamily="18" charset="0"/>
                <a:cs typeface="Times New Roman" panose="02020603050405020304" pitchFamily="18" charset="0"/>
              </a:rPr>
              <a:t> Krishna Sir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282" y="0"/>
            <a:ext cx="1721992" cy="1508289"/>
          </a:xfrm>
          <a:prstGeom prst="rect">
            <a:avLst/>
          </a:prstGeom>
        </p:spPr>
      </p:pic>
      <p:sp>
        <p:nvSpPr>
          <p:cNvPr id="6" name="TextBox 5"/>
          <p:cNvSpPr txBox="1"/>
          <p:nvPr/>
        </p:nvSpPr>
        <p:spPr>
          <a:xfrm>
            <a:off x="1442685" y="292479"/>
            <a:ext cx="8772470" cy="923330"/>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SWARNANDHRA COLLEGE OF ENGINEERING AND TECHNOLOGY</a:t>
            </a:r>
          </a:p>
          <a:p>
            <a:pPr algn="ctr"/>
            <a:r>
              <a:rPr lang="en-IN" b="1" dirty="0">
                <a:latin typeface="Times New Roman" panose="02020603050405020304" pitchFamily="18" charset="0"/>
                <a:cs typeface="Times New Roman" panose="02020603050405020304" pitchFamily="18" charset="0"/>
              </a:rPr>
              <a:t>(AUTONOMOUS)</a:t>
            </a:r>
          </a:p>
          <a:p>
            <a:pPr algn="ctr"/>
            <a:r>
              <a:rPr lang="en-IN" b="1" dirty="0">
                <a:latin typeface="Times New Roman" panose="02020603050405020304" pitchFamily="18" charset="0"/>
                <a:cs typeface="Times New Roman" panose="02020603050405020304" pitchFamily="18" charset="0"/>
              </a:rPr>
              <a:t>Department of Computer Science and Engineering</a:t>
            </a:r>
            <a:endParaRPr lang="en-GB" b="1" dirty="0"/>
          </a:p>
        </p:txBody>
      </p:sp>
    </p:spTree>
    <p:extLst>
      <p:ext uri="{BB962C8B-B14F-4D97-AF65-F5344CB8AC3E}">
        <p14:creationId xmlns:p14="http://schemas.microsoft.com/office/powerpoint/2010/main" val="2016858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20462"/>
            <a:ext cx="8596668" cy="809938"/>
          </a:xfrm>
        </p:spPr>
        <p:txBody>
          <a:bodyPr/>
          <a:lstStyle/>
          <a:p>
            <a:pPr algn="ctr"/>
            <a:r>
              <a:rPr lang="en-US" b="1" dirty="0">
                <a:latin typeface="Times New Roman" panose="02020603050405020304" pitchFamily="18" charset="0"/>
                <a:cs typeface="Times New Roman" panose="02020603050405020304" pitchFamily="18" charset="0"/>
              </a:rPr>
              <a:t>NEED FOR THE PROJECT</a:t>
            </a:r>
            <a:endParaRPr lang="en-US" dirty="0"/>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Automatic age and gender classification has become relevant to an increasing amount of applications, particularly since the rise of social platforms and social media.</a:t>
            </a:r>
          </a:p>
          <a:p>
            <a:pPr algn="just">
              <a:buFont typeface="Wingdings" panose="05000000000000000000" pitchFamily="2" charset="2"/>
              <a:buChar char="Ø"/>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Performance of existing methods on real-world images is still significantly lacking.</a:t>
            </a:r>
          </a:p>
          <a:p>
            <a:pPr algn="just">
              <a:buFont typeface="Wingdings" panose="05000000000000000000" pitchFamily="2" charset="2"/>
              <a:buChar char="Ø"/>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By learning representations through the use of deep-convolutional neural networks (CNN), a significant increase in performance can be obtained on these tasks. we used a simple convolutional net architecture that can be used even when the amount of learning data is limited</a:t>
            </a:r>
            <a:r>
              <a:rPr lang="en-US" dirty="0">
                <a:solidFill>
                  <a:schemeClr val="tx1">
                    <a:lumMod val="95000"/>
                    <a:lumOff val="5000"/>
                  </a:schemeClr>
                </a:solidFill>
              </a:rPr>
              <a:t>.</a:t>
            </a:r>
          </a:p>
          <a:p>
            <a:pPr marL="0" indent="0">
              <a:buNone/>
            </a:pPr>
            <a:endParaRPr lang="en-US" dirty="0"/>
          </a:p>
        </p:txBody>
      </p:sp>
    </p:spTree>
    <p:extLst>
      <p:ext uri="{BB962C8B-B14F-4D97-AF65-F5344CB8AC3E}">
        <p14:creationId xmlns:p14="http://schemas.microsoft.com/office/powerpoint/2010/main" val="20984810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32820"/>
            <a:ext cx="8596668" cy="863600"/>
          </a:xfrm>
        </p:spPr>
        <p:txBody>
          <a:bodyPr>
            <a:normAutofit/>
          </a:bodyPr>
          <a:lstStyle/>
          <a:p>
            <a:pPr algn="just"/>
            <a:r>
              <a:rPr lang="en-IN" sz="3200" b="1" dirty="0">
                <a:latin typeface="Times New Roman" panose="02020603050405020304" pitchFamily="18" charset="0"/>
                <a:cs typeface="Times New Roman" panose="02020603050405020304" pitchFamily="18" charset="0"/>
              </a:rPr>
              <a:t>                         INTRODUCTION</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Age and gender play fundamental roles in social interactions. Languages reserve different salutations and grammar rules for men or women, and very often different vocabularies are used when addressing elders compared to young people. </a:t>
            </a: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Therefore automated translation services and other forms of speech generation can factor in gender and age classification of subjects to improve their performance. Having an idea about the age and gender of a person makes the task of interaction with them easier.</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9" name="Rectangle 8"/>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28376" tIns="47610" rIns="998223" bIns="0" numCol="1" anchor="ctr" anchorCtr="0" compatLnSpc="1">
            <a:prstTxWarp prst="textNoShape">
              <a:avLst/>
            </a:prstTxWarp>
            <a:spAutoFit/>
          </a:bodyPr>
          <a:lstStyle/>
          <a:p>
            <a:endParaRPr lang="en-IN"/>
          </a:p>
        </p:txBody>
      </p:sp>
      <p:sp>
        <p:nvSpPr>
          <p:cNvPr id="10" name="Rectangle 9"/>
          <p:cNvSpPr>
            <a:spLocks noChangeArrowheads="1"/>
          </p:cNvSpPr>
          <p:nvPr/>
        </p:nvSpPr>
        <p:spPr bwMode="auto">
          <a:xfrm>
            <a:off x="152400" y="86380"/>
            <a:ext cx="184731"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400" b="0" i="0" u="none" strike="noStrike" cap="none" normalizeH="0" baseline="0" dirty="0">
              <a:ln>
                <a:noFill/>
              </a:ln>
              <a:solidFill>
                <a:schemeClr val="tx1"/>
              </a:solidFill>
              <a:effectLst/>
              <a:latin typeface="Arial" panose="020B0604020202020204" pitchFamily="34" charset="0"/>
              <a:ea typeface="Cambria" panose="02040503050406030204" pitchFamily="18" charset="0"/>
              <a:cs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0"/>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rPr>
              <a:t/>
            </a: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41269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8C51ED-933D-7542-B068-D20EB7B61A0A}"/>
              </a:ext>
            </a:extLst>
          </p:cNvPr>
          <p:cNvSpPr>
            <a:spLocks noGrp="1"/>
          </p:cNvSpPr>
          <p:nvPr>
            <p:ph type="title"/>
          </p:nvPr>
        </p:nvSpPr>
        <p:spPr>
          <a:xfrm>
            <a:off x="719273" y="939779"/>
            <a:ext cx="8596668" cy="1320800"/>
          </a:xfrm>
        </p:spPr>
        <p:txBody>
          <a:bodyPr anchor="t">
            <a:normAutofit/>
          </a:bodyPr>
          <a:lstStyle/>
          <a:p>
            <a:pPr algn="ctr"/>
            <a:r>
              <a:rPr lang="en-IN" sz="3200" b="1" dirty="0">
                <a:latin typeface="Times New Roman" panose="02020603050405020304" pitchFamily="18" charset="0"/>
                <a:cs typeface="Times New Roman" panose="02020603050405020304" pitchFamily="18" charset="0"/>
              </a:rPr>
              <a:t>LITERATURE SURVEY</a:t>
            </a: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489B377-CA96-D040-BB1B-F4122F533A5C}"/>
              </a:ext>
            </a:extLst>
          </p:cNvPr>
          <p:cNvSpPr>
            <a:spLocks noGrp="1"/>
          </p:cNvSpPr>
          <p:nvPr>
            <p:ph idx="1"/>
          </p:nvPr>
        </p:nvSpPr>
        <p:spPr>
          <a:xfrm>
            <a:off x="719273" y="1923462"/>
            <a:ext cx="8596668" cy="3880773"/>
          </a:xfrm>
        </p:spPr>
        <p:txBody>
          <a:bodyPr>
            <a:noAutofit/>
          </a:bodyPr>
          <a:lstStyle/>
          <a:p>
            <a:pPr marL="0" indent="0" algn="just">
              <a:buNone/>
            </a:pPr>
            <a:r>
              <a:rPr lang="en-IN" dirty="0">
                <a:latin typeface="Times New Roman" panose="02020603050405020304" pitchFamily="18" charset="0"/>
                <a:cs typeface="Times New Roman" panose="02020603050405020304" pitchFamily="18" charset="0"/>
              </a:rPr>
              <a:t>We developed our project by taking the reference of PhD publication paper of Tal </a:t>
            </a:r>
            <a:r>
              <a:rPr lang="en-IN" dirty="0" err="1">
                <a:latin typeface="Times New Roman" panose="02020603050405020304" pitchFamily="18" charset="0"/>
                <a:cs typeface="Times New Roman" panose="02020603050405020304" pitchFamily="18" charset="0"/>
              </a:rPr>
              <a:t>Hassner</a:t>
            </a:r>
            <a:r>
              <a:rPr lang="en-IN" dirty="0">
                <a:latin typeface="Times New Roman" panose="02020603050405020304" pitchFamily="18" charset="0"/>
                <a:cs typeface="Times New Roman" panose="02020603050405020304" pitchFamily="18" charset="0"/>
              </a:rPr>
              <a:t> and Gil Levi .Our main intention is to find the criminals by filtering them by using particular age group and </a:t>
            </a:r>
            <a:r>
              <a:rPr lang="en-IN" dirty="0" smtClean="0">
                <a:latin typeface="Times New Roman" panose="02020603050405020304" pitchFamily="18" charset="0"/>
                <a:cs typeface="Times New Roman" panose="02020603050405020304" pitchFamily="18" charset="0"/>
              </a:rPr>
              <a:t>gender.</a:t>
            </a:r>
            <a:r>
              <a:rPr lang="en-US" dirty="0" smtClean="0">
                <a:latin typeface="Times New Roman" panose="02020603050405020304" pitchFamily="18" charset="0"/>
                <a:cs typeface="Times New Roman" panose="02020603050405020304" pitchFamily="18" charset="0"/>
              </a:rPr>
              <a:t> For  </a:t>
            </a:r>
            <a:r>
              <a:rPr lang="en-US" dirty="0">
                <a:latin typeface="Times New Roman" panose="02020603050405020304" pitchFamily="18" charset="0"/>
                <a:cs typeface="Times New Roman" panose="02020603050405020304" pitchFamily="18" charset="0"/>
              </a:rPr>
              <a:t>us  to  be  able  to  build  a  system  and  choose  which  models/techniques  to  use,  we  need  to know  what  is  being  used  by  other  approaches  with  results  that  could  satisfy  our  goals.  First,  we need  to  identify  which  approach  is  being  used  the  most  with  satisfactory  results:  this  is  the  case  of Deep  Learning,  which  is  used  across  all  recent  papers  we  investigated,  where  all  of  them use,  more specifically,  Convolutional  Neural  Networks.  Deep  learning  has shown  considerable  improvements  when  compared  to  older  algorithms,  especially  when processing  images  and  videos,  which  covers  problems  like  object  detection,  object  recognition  and speech  recognition,  which  are  areas  where  our  theme  falls  into.  This  explains  why  latest approaches  are  currently  all  adopting  Deep  Learning  to  solve  these  issues.</a:t>
            </a:r>
          </a:p>
        </p:txBody>
      </p:sp>
    </p:spTree>
    <p:extLst>
      <p:ext uri="{BB962C8B-B14F-4D97-AF65-F5344CB8AC3E}">
        <p14:creationId xmlns:p14="http://schemas.microsoft.com/office/powerpoint/2010/main" val="12053366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F96E6E-E128-7944-82FA-3D8ED4704785}"/>
              </a:ext>
            </a:extLst>
          </p:cNvPr>
          <p:cNvSpPr>
            <a:spLocks noGrp="1"/>
          </p:cNvSpPr>
          <p:nvPr>
            <p:ph type="title"/>
          </p:nvPr>
        </p:nvSpPr>
        <p:spPr>
          <a:xfrm>
            <a:off x="677334" y="854299"/>
            <a:ext cx="8596668" cy="1320800"/>
          </a:xfrm>
        </p:spPr>
        <p:txBody>
          <a:bodyPr>
            <a:normAutofit/>
          </a:bodyPr>
          <a:lstStyle/>
          <a:p>
            <a:pPr algn="ctr"/>
            <a:r>
              <a:rPr lang="en-IN" sz="3200" b="1" dirty="0">
                <a:latin typeface="Times New Roman" panose="02020603050405020304" pitchFamily="18" charset="0"/>
                <a:cs typeface="Times New Roman" panose="02020603050405020304" pitchFamily="18" charset="0"/>
              </a:rPr>
              <a:t>EXISTING </a:t>
            </a:r>
            <a:r>
              <a:rPr lang="en-IN" sz="3200" b="1" dirty="0" smtClean="0">
                <a:latin typeface="Times New Roman" panose="02020603050405020304" pitchFamily="18" charset="0"/>
                <a:cs typeface="Times New Roman" panose="02020603050405020304" pitchFamily="18" charset="0"/>
              </a:rPr>
              <a:t>SYSTEM</a:t>
            </a: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502DF2CA-FD81-3F42-A4FA-89ACA754B10A}"/>
              </a:ext>
            </a:extLst>
          </p:cNvPr>
          <p:cNvSpPr>
            <a:spLocks noGrp="1"/>
          </p:cNvSpPr>
          <p:nvPr>
            <p:ph idx="1"/>
          </p:nvPr>
        </p:nvSpPr>
        <p:spPr>
          <a:xfrm>
            <a:off x="677334" y="1715589"/>
            <a:ext cx="8596668" cy="4325773"/>
          </a:xfrm>
        </p:spPr>
        <p:txBody>
          <a:bodyPr>
            <a:normAutofit/>
          </a:bodyPr>
          <a:lstStyle/>
          <a:p>
            <a:pPr marL="0" indent="0" algn="just">
              <a:buNone/>
            </a:pPr>
            <a:r>
              <a:rPr lang="en-IN" dirty="0">
                <a:latin typeface="Times New Roman" panose="02020603050405020304" pitchFamily="18" charset="0"/>
                <a:cs typeface="Times New Roman" panose="02020603050405020304" pitchFamily="18" charset="0"/>
              </a:rPr>
              <a:t>The existing projects till date are less accurate and they can’t predict accurately in noise conditions and less lighting conditions developed using UTK </a:t>
            </a:r>
            <a:r>
              <a:rPr lang="en-IN" dirty="0" smtClean="0">
                <a:latin typeface="Times New Roman" panose="02020603050405020304" pitchFamily="18" charset="0"/>
                <a:cs typeface="Times New Roman" panose="02020603050405020304" pitchFamily="18" charset="0"/>
              </a:rPr>
              <a:t>face.</a:t>
            </a:r>
            <a:r>
              <a:rPr lang="en-US" dirty="0" smtClean="0">
                <a:latin typeface="Times New Roman" panose="02020603050405020304" pitchFamily="18" charset="0"/>
                <a:cs typeface="Times New Roman" panose="02020603050405020304" pitchFamily="18" charset="0"/>
              </a:rPr>
              <a:t> Over  </a:t>
            </a:r>
            <a:r>
              <a:rPr lang="en-US" dirty="0">
                <a:latin typeface="Times New Roman" panose="02020603050405020304" pitchFamily="18" charset="0"/>
                <a:cs typeface="Times New Roman" panose="02020603050405020304" pitchFamily="18" charset="0"/>
              </a:rPr>
              <a:t>the  past  several  years,  the  studies  are  undergoing  on  the areas  of  facial  feature  extraction  and  predicting  age  and gender  based  on  that.  To  address  this  concern  scientists  had come  up  with  various  approaches,  and  each  of  these approaches  solved  some  critical  problems  that  were  raised  in this  field.  For  predicting  age  and  gender  accurately,  even some  of  the  minor  differences  in  the  images  should  be extracted  carefully.  Extracting  facial  features  to  that  extent  is challenging  and  only  a  few  approaches  focused  on  solving  this problem.  Those  minor  differences  include  size  of  the  eyes, ears,  mouth  and  the  distances  between  them.  most  of  early methods  have  focused  on  images  which  were  maintained  in lab  conditions  (like  maintaining  ideal  lighting,  angle  of  the image,  etc.).  very  few  methods  have  addressed  the  difficulties that  arise  when  applying  these  methods  to  real  world  images.</a:t>
            </a:r>
          </a:p>
        </p:txBody>
      </p:sp>
    </p:spTree>
    <p:extLst>
      <p:ext uri="{BB962C8B-B14F-4D97-AF65-F5344CB8AC3E}">
        <p14:creationId xmlns:p14="http://schemas.microsoft.com/office/powerpoint/2010/main" val="15265325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9C8C3F-E67F-644F-A572-85EF1F68C076}"/>
              </a:ext>
            </a:extLst>
          </p:cNvPr>
          <p:cNvSpPr>
            <a:spLocks noGrp="1"/>
          </p:cNvSpPr>
          <p:nvPr>
            <p:ph type="title"/>
          </p:nvPr>
        </p:nvSpPr>
        <p:spPr>
          <a:xfrm>
            <a:off x="677334" y="686873"/>
            <a:ext cx="8596668" cy="1320800"/>
          </a:xfrm>
        </p:spPr>
        <p:txBody>
          <a:bodyPr>
            <a:normAutofit/>
          </a:bodyPr>
          <a:lstStyle/>
          <a:p>
            <a:pPr algn="ctr"/>
            <a:r>
              <a:rPr lang="en-IN" sz="3200" b="1" dirty="0">
                <a:latin typeface="Times New Roman" panose="02020603050405020304" pitchFamily="18" charset="0"/>
                <a:cs typeface="Times New Roman" panose="02020603050405020304" pitchFamily="18" charset="0"/>
              </a:rPr>
              <a:t>PROPOSED </a:t>
            </a:r>
            <a:r>
              <a:rPr lang="en-IN" sz="3200" b="1" dirty="0" smtClean="0">
                <a:latin typeface="Times New Roman" panose="02020603050405020304" pitchFamily="18" charset="0"/>
                <a:cs typeface="Times New Roman" panose="02020603050405020304" pitchFamily="18" charset="0"/>
              </a:rPr>
              <a:t>SYSTEM</a:t>
            </a: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6835BC2-610A-DB4E-AE3F-77C37A1282CA}"/>
              </a:ext>
            </a:extLst>
          </p:cNvPr>
          <p:cNvSpPr>
            <a:spLocks noGrp="1"/>
          </p:cNvSpPr>
          <p:nvPr>
            <p:ph idx="1"/>
          </p:nvPr>
        </p:nvSpPr>
        <p:spPr>
          <a:xfrm>
            <a:off x="677334" y="1637211"/>
            <a:ext cx="8596668" cy="4404151"/>
          </a:xfrm>
        </p:spPr>
        <p:txBody>
          <a:bodyPr>
            <a:normAutofit/>
          </a:bodyPr>
          <a:lstStyle/>
          <a:p>
            <a:pPr marL="0" indent="0" algn="just">
              <a:buNone/>
            </a:pPr>
            <a:r>
              <a:rPr lang="en-IN" dirty="0">
                <a:latin typeface="Times New Roman" panose="02020603050405020304" pitchFamily="18" charset="0"/>
                <a:cs typeface="Times New Roman" panose="02020603050405020304" pitchFamily="18" charset="0"/>
              </a:rPr>
              <a:t>Here we developed this project using </a:t>
            </a:r>
            <a:r>
              <a:rPr lang="en-IN" dirty="0" err="1">
                <a:latin typeface="Times New Roman" panose="02020603050405020304" pitchFamily="18" charset="0"/>
                <a:cs typeface="Times New Roman" panose="02020603050405020304" pitchFamily="18" charset="0"/>
              </a:rPr>
              <a:t>adience</a:t>
            </a:r>
            <a:r>
              <a:rPr lang="en-IN" dirty="0">
                <a:latin typeface="Times New Roman" panose="02020603050405020304" pitchFamily="18" charset="0"/>
                <a:cs typeface="Times New Roman" panose="02020603050405020304" pitchFamily="18" charset="0"/>
              </a:rPr>
              <a:t> data set which is a benchmark data set which gives better detection and prediction than existing </a:t>
            </a:r>
            <a:r>
              <a:rPr lang="en-IN" dirty="0" smtClean="0">
                <a:latin typeface="Times New Roman" panose="02020603050405020304" pitchFamily="18" charset="0"/>
                <a:cs typeface="Times New Roman" panose="02020603050405020304" pitchFamily="18" charset="0"/>
              </a:rPr>
              <a:t>projects.</a:t>
            </a: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this  proposed  system,  we  will  develop  a  deep  learning model  using  Convolutional  </a:t>
            </a:r>
            <a:r>
              <a:rPr lang="en-US" dirty="0" smtClean="0">
                <a:latin typeface="Times New Roman" panose="02020603050405020304" pitchFamily="18" charset="0"/>
                <a:cs typeface="Times New Roman" panose="02020603050405020304" pitchFamily="18" charset="0"/>
              </a:rPr>
              <a:t>Neural  </a:t>
            </a:r>
            <a:r>
              <a:rPr lang="en-US" dirty="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etworks  </a:t>
            </a:r>
            <a:r>
              <a:rPr lang="en-US" dirty="0">
                <a:latin typeface="Times New Roman" panose="02020603050405020304" pitchFamily="18" charset="0"/>
                <a:cs typeface="Times New Roman" panose="02020603050405020304" pitchFamily="18" charset="0"/>
              </a:rPr>
              <a:t>and  </a:t>
            </a:r>
            <a:r>
              <a:rPr lang="en-US" dirty="0" err="1" smtClean="0">
                <a:latin typeface="Times New Roman" panose="02020603050405020304" pitchFamily="18" charset="0"/>
                <a:cs typeface="Times New Roman" panose="02020603050405020304" pitchFamily="18" charset="0"/>
              </a:rPr>
              <a:t>Caffe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framework.  The  model  receives  the  image,  passes  it  through different  layers  by  reducing  the  size  in  each  layer.  We  then train  our  model  using  the  </a:t>
            </a:r>
            <a:r>
              <a:rPr lang="en-US" dirty="0" err="1">
                <a:latin typeface="Times New Roman" panose="02020603050405020304" pitchFamily="18" charset="0"/>
                <a:cs typeface="Times New Roman" panose="02020603050405020304" pitchFamily="18" charset="0"/>
              </a:rPr>
              <a:t>Adience</a:t>
            </a:r>
            <a:r>
              <a:rPr lang="en-US" dirty="0">
                <a:latin typeface="Times New Roman" panose="02020603050405020304" pitchFamily="18" charset="0"/>
                <a:cs typeface="Times New Roman" panose="02020603050405020304" pitchFamily="18" charset="0"/>
              </a:rPr>
              <a:t> Benchmark Dataset from </a:t>
            </a:r>
            <a:r>
              <a:rPr lang="en-US" dirty="0" err="1">
                <a:latin typeface="Times New Roman" panose="02020603050405020304" pitchFamily="18" charset="0"/>
                <a:cs typeface="Times New Roman" panose="02020603050405020304" pitchFamily="18" charset="0"/>
              </a:rPr>
              <a:t>Kaggle</a:t>
            </a:r>
            <a:r>
              <a:rPr lang="en-US" dirty="0">
                <a:latin typeface="Times New Roman" panose="02020603050405020304" pitchFamily="18" charset="0"/>
                <a:cs typeface="Times New Roman" panose="02020603050405020304" pitchFamily="18" charset="0"/>
              </a:rPr>
              <a:t>  which  contains over  26,000  images  of  human  beings  which  include  different ethnicity,  color,  and  many  more  factors.  The  dataset  also provides  a  label  for  each  image.  Once  the  model  is  trained,  we can  use  the  model  for  testing.  We  first  detect  the  presence  of  a human  in  each  image.  Then,  we  process  the  image  using  the </a:t>
            </a:r>
            <a:r>
              <a:rPr lang="en-US" dirty="0" err="1" smtClean="0">
                <a:latin typeface="Times New Roman" panose="02020603050405020304" pitchFamily="18" charset="0"/>
                <a:cs typeface="Times New Roman" panose="02020603050405020304" pitchFamily="18" charset="0"/>
              </a:rPr>
              <a:t>OpenCV</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framework  to  obtain  all  the  human  faces  present  in the  image.  Each  face  is  then  processed  by  a  developed  deep learning  model  to  get  the  output  label  which  essentially  gives us  the  age  and  gender  of  each  person  in  the  image.</a:t>
            </a:r>
          </a:p>
        </p:txBody>
      </p:sp>
    </p:spTree>
    <p:extLst>
      <p:ext uri="{BB962C8B-B14F-4D97-AF65-F5344CB8AC3E}">
        <p14:creationId xmlns:p14="http://schemas.microsoft.com/office/powerpoint/2010/main" val="6025346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F01003-41F1-B947-A271-365E45924FB8}"/>
              </a:ext>
            </a:extLst>
          </p:cNvPr>
          <p:cNvSpPr>
            <a:spLocks noGrp="1"/>
          </p:cNvSpPr>
          <p:nvPr>
            <p:ph type="title"/>
          </p:nvPr>
        </p:nvSpPr>
        <p:spPr>
          <a:xfrm rot="10800000" flipV="1">
            <a:off x="860507" y="574766"/>
            <a:ext cx="8596668" cy="679268"/>
          </a:xfrm>
        </p:spPr>
        <p:txBody>
          <a:bodyPr>
            <a:normAutofit/>
          </a:bodyPr>
          <a:lstStyle/>
          <a:p>
            <a:pPr algn="ctr"/>
            <a:r>
              <a:rPr lang="en-IN" sz="3200" b="1" dirty="0">
                <a:latin typeface="Times New Roman" panose="02020603050405020304" pitchFamily="18" charset="0"/>
                <a:cs typeface="Times New Roman" panose="02020603050405020304" pitchFamily="18" charset="0"/>
              </a:rPr>
              <a:t>J48 ALGORITHM</a:t>
            </a:r>
            <a:endParaRPr lang="en-US" sz="3200" b="1" dirty="0">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xmlns="" id="{793658F6-2D11-054C-88DC-D83D797D02E8}"/>
              </a:ext>
            </a:extLst>
          </p:cNvPr>
          <p:cNvPicPr>
            <a:picLocks noGrp="1" noChangeAspect="1"/>
          </p:cNvPicPr>
          <p:nvPr>
            <p:ph idx="1"/>
          </p:nvPr>
        </p:nvPicPr>
        <p:blipFill>
          <a:blip r:embed="rId2"/>
          <a:stretch>
            <a:fillRect/>
          </a:stretch>
        </p:blipFill>
        <p:spPr>
          <a:xfrm>
            <a:off x="505097" y="1454331"/>
            <a:ext cx="8604069" cy="5077237"/>
          </a:xfrm>
        </p:spPr>
      </p:pic>
    </p:spTree>
    <p:extLst>
      <p:ext uri="{BB962C8B-B14F-4D97-AF65-F5344CB8AC3E}">
        <p14:creationId xmlns:p14="http://schemas.microsoft.com/office/powerpoint/2010/main" val="24636853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UML DIAGRAMS</a:t>
            </a:r>
            <a:r>
              <a:rPr lang="en-US" b="1" dirty="0"/>
              <a:t/>
            </a:r>
            <a:br>
              <a:rPr lang="en-US" b="1" dirty="0"/>
            </a:br>
            <a:r>
              <a:rPr lang="en-US" b="1" dirty="0"/>
              <a:t> </a:t>
            </a:r>
            <a:br>
              <a:rPr lang="en-US" b="1" dirty="0"/>
            </a:br>
            <a:r>
              <a:rPr lang="en-US" sz="3100" b="1" dirty="0">
                <a:latin typeface="Times New Roman" panose="02020603050405020304" pitchFamily="18" charset="0"/>
                <a:cs typeface="Times New Roman" panose="02020603050405020304" pitchFamily="18" charset="0"/>
              </a:rPr>
              <a:t>USE CASE DIAGRAM</a:t>
            </a:r>
            <a:r>
              <a:rPr lang="en-US" sz="3100" dirty="0"/>
              <a:t>:</a:t>
            </a:r>
            <a:br>
              <a:rPr lang="en-US" sz="3100" dirty="0"/>
            </a:br>
            <a:endParaRPr lang="en-IN" sz="31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781" y="2235233"/>
            <a:ext cx="8406880" cy="4258873"/>
          </a:xfrm>
        </p:spPr>
      </p:pic>
    </p:spTree>
    <p:extLst>
      <p:ext uri="{BB962C8B-B14F-4D97-AF65-F5344CB8AC3E}">
        <p14:creationId xmlns:p14="http://schemas.microsoft.com/office/powerpoint/2010/main" val="4770478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0174"/>
            <a:ext cx="8596668" cy="1320800"/>
          </a:xfrm>
        </p:spPr>
        <p:txBody>
          <a:bodyPr/>
          <a:lstStyle/>
          <a:p>
            <a:r>
              <a:rPr lang="en-US" dirty="0"/>
              <a:t/>
            </a:r>
            <a:br>
              <a:rPr lang="en-US" dirty="0"/>
            </a:br>
            <a:r>
              <a:rPr lang="en-IN" sz="2800" b="1" dirty="0">
                <a:latin typeface="Times New Roman" panose="02020603050405020304" pitchFamily="18" charset="0"/>
                <a:cs typeface="Times New Roman" panose="02020603050405020304" pitchFamily="18" charset="0"/>
              </a:rPr>
              <a:t>SEQUENCE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889" y="1847654"/>
            <a:ext cx="8757501" cy="4438008"/>
          </a:xfrm>
        </p:spPr>
      </p:pic>
    </p:spTree>
    <p:extLst>
      <p:ext uri="{BB962C8B-B14F-4D97-AF65-F5344CB8AC3E}">
        <p14:creationId xmlns:p14="http://schemas.microsoft.com/office/powerpoint/2010/main" val="36389371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203648"/>
            <a:ext cx="8596668" cy="726751"/>
          </a:xfrm>
        </p:spPr>
        <p:txBody>
          <a:bodyPr>
            <a:normAutofit/>
          </a:bodyPr>
          <a:lstStyle/>
          <a:p>
            <a:r>
              <a:rPr lang="en-US" sz="2800" b="1" dirty="0">
                <a:latin typeface="Times New Roman" panose="02020603050405020304" pitchFamily="18" charset="0"/>
                <a:cs typeface="Times New Roman" panose="02020603050405020304" pitchFamily="18" charset="0"/>
              </a:rPr>
              <a:t>ACTIVITY DIAGRAM:</a:t>
            </a:r>
            <a:endParaRPr lang="en-IN" sz="28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930399"/>
            <a:ext cx="8596668" cy="4507723"/>
          </a:xfrm>
        </p:spPr>
      </p:pic>
    </p:spTree>
    <p:extLst>
      <p:ext uri="{BB962C8B-B14F-4D97-AF65-F5344CB8AC3E}">
        <p14:creationId xmlns:p14="http://schemas.microsoft.com/office/powerpoint/2010/main" val="37124323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REQUIREMENTS</a:t>
            </a:r>
            <a:br>
              <a:rPr lang="en-US" sz="3200" b="1"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14021"/>
            <a:ext cx="8596668" cy="5033913"/>
          </a:xfrm>
        </p:spPr>
        <p:txBody>
          <a:bodyPr>
            <a:normAutofit fontScale="92500" lnSpcReduction="10000"/>
          </a:bodyPr>
          <a:lstStyle/>
          <a:p>
            <a:pPr marL="0" indent="0" algn="just">
              <a:buNone/>
            </a:pPr>
            <a:r>
              <a:rPr lang="en-US" sz="2200" b="1" u="sng" dirty="0">
                <a:solidFill>
                  <a:schemeClr val="accent1">
                    <a:lumMod val="75000"/>
                  </a:schemeClr>
                </a:solidFill>
                <a:latin typeface="Times New Roman" panose="02020603050405020304" pitchFamily="18" charset="0"/>
                <a:cs typeface="Times New Roman" panose="02020603050405020304" pitchFamily="18" charset="0"/>
              </a:rPr>
              <a:t>Software Requirements</a:t>
            </a:r>
            <a:r>
              <a:rPr lang="en-US" sz="2200" b="1" dirty="0">
                <a:solidFill>
                  <a:schemeClr val="accent1">
                    <a:lumMod val="75000"/>
                  </a:schemeClr>
                </a:solidFill>
                <a:latin typeface="Times New Roman" panose="02020603050405020304" pitchFamily="18" charset="0"/>
                <a:cs typeface="Times New Roman" panose="02020603050405020304" pitchFamily="18" charset="0"/>
              </a:rPr>
              <a:t>:</a:t>
            </a:r>
          </a:p>
          <a:p>
            <a:pPr marL="0" indent="0" algn="just">
              <a:buNone/>
            </a:pPr>
            <a:r>
              <a:rPr lang="en-US" sz="2200"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				</a:t>
            </a:r>
          </a:p>
          <a:p>
            <a:pPr lvl="1" algn="just">
              <a:buFont typeface="Wingdings" panose="05000000000000000000" pitchFamily="2" charset="2"/>
              <a:buChar char="Ø"/>
            </a:pPr>
            <a:r>
              <a:rPr lang="en-US" sz="1900" dirty="0">
                <a:solidFill>
                  <a:schemeClr val="tx1"/>
                </a:solidFill>
                <a:latin typeface="Times New Roman" panose="02020603050405020304" pitchFamily="18" charset="0"/>
                <a:cs typeface="Times New Roman" panose="02020603050405020304" pitchFamily="18" charset="0"/>
              </a:rPr>
              <a:t>Operating System             :   </a:t>
            </a:r>
            <a:r>
              <a:rPr lang="en-US" sz="19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Windows</a:t>
            </a:r>
          </a:p>
          <a:p>
            <a:pPr lvl="1" algn="just">
              <a:buFont typeface="Wingdings" panose="05000000000000000000" pitchFamily="2" charset="2"/>
              <a:buChar char="Ø"/>
            </a:pPr>
            <a:r>
              <a:rPr lang="en-US" sz="19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IDE                                   :   Microsoft Visual Studio Code</a:t>
            </a:r>
          </a:p>
          <a:p>
            <a:pPr lvl="1" algn="just">
              <a:buFont typeface="Wingdings" panose="05000000000000000000" pitchFamily="2" charset="2"/>
              <a:buChar char="Ø"/>
            </a:pPr>
            <a:r>
              <a:rPr lang="en-US" sz="1900" dirty="0">
                <a:solidFill>
                  <a:schemeClr val="tx1"/>
                </a:solidFill>
                <a:latin typeface="Times New Roman" panose="02020603050405020304" pitchFamily="18" charset="0"/>
                <a:cs typeface="Times New Roman" panose="02020603050405020304" pitchFamily="18" charset="0"/>
              </a:rPr>
              <a:t>Programming language    :   Python</a:t>
            </a:r>
          </a:p>
          <a:p>
            <a:pPr lvl="1" algn="just">
              <a:buFont typeface="Wingdings" panose="05000000000000000000" pitchFamily="2" charset="2"/>
              <a:buChar char="Ø"/>
            </a:pPr>
            <a:r>
              <a:rPr lang="en-US" sz="1900" dirty="0">
                <a:solidFill>
                  <a:schemeClr val="tx1"/>
                </a:solidFill>
                <a:latin typeface="Times New Roman" panose="02020603050405020304" pitchFamily="18" charset="0"/>
                <a:cs typeface="Times New Roman" panose="02020603050405020304" pitchFamily="18" charset="0"/>
              </a:rPr>
              <a:t>Packages                           :   Open CV</a:t>
            </a:r>
          </a:p>
          <a:p>
            <a:pPr lvl="1" algn="just">
              <a:buFont typeface="Wingdings" panose="05000000000000000000" pitchFamily="2" charset="2"/>
              <a:buChar char="Ø"/>
            </a:pPr>
            <a:r>
              <a:rPr lang="en-US" sz="1900" dirty="0">
                <a:solidFill>
                  <a:schemeClr val="tx1"/>
                </a:solidFill>
                <a:latin typeface="Times New Roman" panose="02020603050405020304" pitchFamily="18" charset="0"/>
                <a:cs typeface="Times New Roman" panose="02020603050405020304" pitchFamily="18" charset="0"/>
              </a:rPr>
              <a:t>Framework                    </a:t>
            </a:r>
            <a:r>
              <a:rPr lang="en-US" sz="1900" dirty="0" smtClean="0">
                <a:solidFill>
                  <a:schemeClr val="tx1"/>
                </a:solidFill>
                <a:latin typeface="Times New Roman" panose="02020603050405020304" pitchFamily="18" charset="0"/>
                <a:cs typeface="Times New Roman" panose="02020603050405020304" pitchFamily="18" charset="0"/>
              </a:rPr>
              <a:t>   </a:t>
            </a:r>
            <a:r>
              <a:rPr lang="en-US" sz="1900" dirty="0">
                <a:solidFill>
                  <a:schemeClr val="tx1"/>
                </a:solidFill>
                <a:latin typeface="Times New Roman" panose="02020603050405020304" pitchFamily="18" charset="0"/>
                <a:cs typeface="Times New Roman" panose="02020603050405020304" pitchFamily="18" charset="0"/>
              </a:rPr>
              <a:t>:    </a:t>
            </a:r>
            <a:r>
              <a:rPr lang="en-US" sz="1900" dirty="0" err="1" smtClean="0">
                <a:solidFill>
                  <a:schemeClr val="tx1"/>
                </a:solidFill>
                <a:latin typeface="Times New Roman" panose="02020603050405020304" pitchFamily="18" charset="0"/>
                <a:cs typeface="Times New Roman" panose="02020603050405020304" pitchFamily="18" charset="0"/>
              </a:rPr>
              <a:t>Caffe</a:t>
            </a:r>
            <a:endParaRPr lang="en-US" sz="1900" dirty="0">
              <a:solidFill>
                <a:schemeClr val="tx1"/>
              </a:solidFill>
              <a:latin typeface="Times New Roman" panose="02020603050405020304" pitchFamily="18" charset="0"/>
              <a:cs typeface="Times New Roman" panose="02020603050405020304" pitchFamily="18" charset="0"/>
            </a:endParaRPr>
          </a:p>
          <a:p>
            <a:pPr marL="0" lvl="1" indent="0" algn="just">
              <a:buNone/>
            </a:pPr>
            <a:endParaRPr lang="en-US" sz="2000" dirty="0">
              <a:solidFill>
                <a:schemeClr val="tx1"/>
              </a:solidFill>
              <a:latin typeface="Times New Roman" panose="02020603050405020304" pitchFamily="18" charset="0"/>
              <a:cs typeface="Times New Roman" panose="02020603050405020304" pitchFamily="18" charset="0"/>
            </a:endParaRPr>
          </a:p>
          <a:p>
            <a:pPr marL="0" lvl="1" indent="0" algn="just">
              <a:buNone/>
            </a:pPr>
            <a:r>
              <a:rPr lang="en-US" sz="2200" b="1" u="sng" dirty="0">
                <a:solidFill>
                  <a:schemeClr val="accent1">
                    <a:lumMod val="75000"/>
                  </a:schemeClr>
                </a:solidFill>
                <a:latin typeface="Times New Roman" panose="02020603050405020304" pitchFamily="18" charset="0"/>
                <a:cs typeface="Times New Roman" panose="02020603050405020304" pitchFamily="18" charset="0"/>
              </a:rPr>
              <a:t>Minimum Hardware Requirements</a:t>
            </a:r>
            <a:r>
              <a:rPr lang="en-US" sz="2200" b="1" dirty="0">
                <a:solidFill>
                  <a:schemeClr val="accent1">
                    <a:lumMod val="75000"/>
                  </a:schemeClr>
                </a:solidFill>
                <a:latin typeface="Times New Roman" panose="02020603050405020304" pitchFamily="18" charset="0"/>
                <a:cs typeface="Times New Roman" panose="02020603050405020304" pitchFamily="18" charset="0"/>
              </a:rPr>
              <a:t>:</a:t>
            </a:r>
          </a:p>
          <a:p>
            <a:pPr marL="201295" lvl="1" algn="just"/>
            <a:endParaRPr lang="en-US" sz="2000" b="1" dirty="0">
              <a:solidFill>
                <a:schemeClr val="tx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sz="1900" dirty="0" smtClean="0">
                <a:solidFill>
                  <a:schemeClr val="tx1"/>
                </a:solidFill>
                <a:latin typeface="Times New Roman" panose="02020603050405020304" pitchFamily="18" charset="0"/>
                <a:cs typeface="Times New Roman" panose="02020603050405020304" pitchFamily="18" charset="0"/>
              </a:rPr>
              <a:t>Processor   </a:t>
            </a:r>
            <a:r>
              <a:rPr lang="en-US" sz="1900" dirty="0">
                <a:solidFill>
                  <a:schemeClr val="tx1"/>
                </a:solidFill>
                <a:latin typeface="Times New Roman" panose="02020603050405020304" pitchFamily="18" charset="0"/>
                <a:cs typeface="Times New Roman" panose="02020603050405020304" pitchFamily="18" charset="0"/>
              </a:rPr>
              <a:t>	                </a:t>
            </a:r>
            <a:r>
              <a:rPr lang="en-US" sz="1900" dirty="0" smtClean="0">
                <a:solidFill>
                  <a:schemeClr val="tx1"/>
                </a:solidFill>
                <a:latin typeface="Times New Roman" panose="02020603050405020304" pitchFamily="18" charset="0"/>
                <a:cs typeface="Times New Roman" panose="02020603050405020304" pitchFamily="18" charset="0"/>
              </a:rPr>
              <a:t>        :      </a:t>
            </a:r>
            <a:r>
              <a:rPr lang="en-US" sz="1900" dirty="0">
                <a:solidFill>
                  <a:schemeClr val="tx1"/>
                </a:solidFill>
                <a:latin typeface="Times New Roman" panose="02020603050405020304" pitchFamily="18" charset="0"/>
                <a:cs typeface="Times New Roman" panose="02020603050405020304" pitchFamily="18" charset="0"/>
              </a:rPr>
              <a:t>Intel i3 or greater</a:t>
            </a:r>
          </a:p>
          <a:p>
            <a:pPr lvl="1" algn="just">
              <a:buFont typeface="Wingdings" panose="05000000000000000000" pitchFamily="2" charset="2"/>
              <a:buChar char="Ø"/>
            </a:pPr>
            <a:r>
              <a:rPr lang="en-IN" sz="1900" dirty="0">
                <a:solidFill>
                  <a:schemeClr val="tx1"/>
                </a:solidFill>
                <a:latin typeface="Times New Roman" panose="02020603050405020304" pitchFamily="18" charset="0"/>
                <a:cs typeface="Times New Roman" panose="02020603050405020304" pitchFamily="18" charset="0"/>
              </a:rPr>
              <a:t>RAM             	                :      4GB</a:t>
            </a:r>
          </a:p>
          <a:p>
            <a:pPr lvl="1" algn="just">
              <a:buFont typeface="Wingdings" panose="05000000000000000000" pitchFamily="2" charset="2"/>
              <a:buChar char="Ø"/>
            </a:pPr>
            <a:r>
              <a:rPr lang="en-IN" sz="1900" dirty="0">
                <a:solidFill>
                  <a:schemeClr val="tx1"/>
                </a:solidFill>
                <a:latin typeface="Times New Roman" panose="02020603050405020304" pitchFamily="18" charset="0"/>
                <a:cs typeface="Times New Roman" panose="02020603050405020304" pitchFamily="18" charset="0"/>
              </a:rPr>
              <a:t>Hard disk     	                :      30GB</a:t>
            </a:r>
            <a:endParaRPr lang="en-US" sz="1900" dirty="0">
              <a:solidFill>
                <a:schemeClr val="tx1"/>
              </a:solidFill>
              <a:latin typeface="Times New Roman" panose="02020603050405020304" pitchFamily="18" charset="0"/>
              <a:cs typeface="Times New Roman" panose="02020603050405020304" pitchFamily="18" charset="0"/>
            </a:endParaRPr>
          </a:p>
          <a:p>
            <a:pPr algn="just"/>
            <a:endParaRPr lang="en-IN" sz="1900" dirty="0">
              <a:solidFill>
                <a:schemeClr val="tx1"/>
              </a:solidFill>
              <a:latin typeface="Times New Roman" panose="02020603050405020304" pitchFamily="18" charset="0"/>
              <a:cs typeface="Times New Roman" panose="02020603050405020304" pitchFamily="18" charset="0"/>
            </a:endParaRPr>
          </a:p>
          <a:p>
            <a:endParaRPr lang="en-IN" sz="1900" dirty="0"/>
          </a:p>
        </p:txBody>
      </p:sp>
    </p:spTree>
    <p:extLst>
      <p:ext uri="{BB962C8B-B14F-4D97-AF65-F5344CB8AC3E}">
        <p14:creationId xmlns:p14="http://schemas.microsoft.com/office/powerpoint/2010/main" val="2326965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248CB2-A8B4-4680-BADA-80754DEE5240}"/>
              </a:ext>
            </a:extLst>
          </p:cNvPr>
          <p:cNvSpPr>
            <a:spLocks noGrp="1"/>
          </p:cNvSpPr>
          <p:nvPr>
            <p:ph type="title"/>
          </p:nvPr>
        </p:nvSpPr>
        <p:spPr>
          <a:xfrm>
            <a:off x="-698739" y="169653"/>
            <a:ext cx="8596668" cy="1320800"/>
          </a:xfrm>
        </p:spPr>
        <p:txBody>
          <a:bodyPr>
            <a:normAutofit/>
          </a:bodyPr>
          <a:lstStyle/>
          <a:p>
            <a:pPr algn="ctr"/>
            <a:r>
              <a:rPr lang="en-US" sz="4400" b="1" cap="none" dirty="0">
                <a:latin typeface="Times New Roman" panose="02020603050405020304" pitchFamily="18" charset="0"/>
                <a:cs typeface="Times New Roman" panose="02020603050405020304" pitchFamily="18" charset="0"/>
              </a:rPr>
              <a:t>                       </a:t>
            </a:r>
            <a:r>
              <a:rPr lang="en-US" sz="3200" b="1" cap="none" dirty="0">
                <a:latin typeface="Times New Roman" panose="02020603050405020304" pitchFamily="18" charset="0"/>
                <a:cs typeface="Times New Roman" panose="02020603050405020304" pitchFamily="18" charset="0"/>
              </a:rPr>
              <a:t>ABSTRACT</a:t>
            </a:r>
            <a:endParaRPr lang="en-IN" sz="3200" b="1"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19969533-9D70-4108-B3F3-C48580F3880E}"/>
              </a:ext>
            </a:extLst>
          </p:cNvPr>
          <p:cNvSpPr>
            <a:spLocks noGrp="1"/>
          </p:cNvSpPr>
          <p:nvPr>
            <p:ph idx="1"/>
          </p:nvPr>
        </p:nvSpPr>
        <p:spPr>
          <a:xfrm>
            <a:off x="274321" y="944264"/>
            <a:ext cx="9483634" cy="5391222"/>
          </a:xfrm>
        </p:spPr>
        <p:txBody>
          <a:bodyPr>
            <a:noAutofit/>
          </a:bodyPr>
          <a:lstStyle/>
          <a:p>
            <a:endParaRPr lang="en-US" sz="2400" dirty="0"/>
          </a:p>
          <a:p>
            <a:pPr marL="0" indent="0" algn="just">
              <a:buNone/>
            </a:pPr>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build a gender and age detector that can approximately guess the gender and age of the person (face) in a picture or through webcam. In this Python Project, we had used Deep Learning to accurately identify the gender and age of a person from a single image of a face. We used the models trained by using </a:t>
            </a:r>
            <a:r>
              <a:rPr lang="en-US" dirty="0" err="1">
                <a:latin typeface="Times New Roman" panose="02020603050405020304" pitchFamily="18" charset="0"/>
                <a:cs typeface="Times New Roman" panose="02020603050405020304" pitchFamily="18" charset="0"/>
              </a:rPr>
              <a:t>caffe</a:t>
            </a:r>
            <a:r>
              <a:rPr lang="en-US" dirty="0">
                <a:latin typeface="Times New Roman" panose="02020603050405020304" pitchFamily="18" charset="0"/>
                <a:cs typeface="Times New Roman" panose="02020603050405020304" pitchFamily="18" charset="0"/>
              </a:rPr>
              <a:t> framework. The predicted gender may be one of ‘Male’ and ‘Female’, and the predicted age may be one of the following ranges- (0 – 2), (4 – 6), (8 – 12), (15 – 20), (25 – 32), (38 – 43), (48 – 53), (60 – 100) (8 nodes in the final </a:t>
            </a:r>
            <a:r>
              <a:rPr lang="en-US" dirty="0" err="1">
                <a:latin typeface="Times New Roman" panose="02020603050405020304" pitchFamily="18" charset="0"/>
                <a:cs typeface="Times New Roman" panose="02020603050405020304" pitchFamily="18" charset="0"/>
              </a:rPr>
              <a:t>softmax</a:t>
            </a:r>
            <a:r>
              <a:rPr lang="en-US" dirty="0">
                <a:latin typeface="Times New Roman" panose="02020603050405020304" pitchFamily="18" charset="0"/>
                <a:cs typeface="Times New Roman" panose="02020603050405020304" pitchFamily="18" charset="0"/>
              </a:rPr>
              <a:t> layer). It is very difficult to accurately guess an exact age from a single image because of factors like makeup, lighting, obstructions, and facial expressions. And so, we made this a classification problem instead of making it one of regression. For this project we used the </a:t>
            </a:r>
            <a:r>
              <a:rPr lang="en-US" dirty="0" err="1">
                <a:latin typeface="Times New Roman" panose="02020603050405020304" pitchFamily="18" charset="0"/>
                <a:cs typeface="Times New Roman" panose="02020603050405020304" pitchFamily="18" charset="0"/>
              </a:rPr>
              <a:t>Adience</a:t>
            </a:r>
            <a:r>
              <a:rPr lang="en-US" dirty="0">
                <a:latin typeface="Times New Roman" panose="02020603050405020304" pitchFamily="18" charset="0"/>
                <a:cs typeface="Times New Roman" panose="02020603050405020304" pitchFamily="18" charset="0"/>
              </a:rPr>
              <a:t> dataset in </a:t>
            </a:r>
            <a:r>
              <a:rPr lang="en-US" dirty="0" err="1">
                <a:latin typeface="Times New Roman" panose="02020603050405020304" pitchFamily="18" charset="0"/>
                <a:cs typeface="Times New Roman" panose="02020603050405020304" pitchFamily="18" charset="0"/>
              </a:rPr>
              <a:t>Kaggle.The</a:t>
            </a:r>
            <a:r>
              <a:rPr lang="en-US" dirty="0">
                <a:latin typeface="Times New Roman" panose="02020603050405020304" pitchFamily="18" charset="0"/>
                <a:cs typeface="Times New Roman" panose="02020603050405020304" pitchFamily="18" charset="0"/>
              </a:rPr>
              <a:t> dataset is available in the public domain. This dataset </a:t>
            </a:r>
            <a:r>
              <a:rPr lang="en-US" dirty="0" err="1">
                <a:latin typeface="Times New Roman" panose="02020603050405020304" pitchFamily="18" charset="0"/>
                <a:cs typeface="Times New Roman" panose="02020603050405020304" pitchFamily="18" charset="0"/>
              </a:rPr>
              <a:t>shas</a:t>
            </a:r>
            <a:r>
              <a:rPr lang="en-US" dirty="0">
                <a:latin typeface="Times New Roman" panose="02020603050405020304" pitchFamily="18" charset="0"/>
                <a:cs typeface="Times New Roman" panose="02020603050405020304" pitchFamily="18" charset="0"/>
              </a:rPr>
              <a:t> a total of 26,580 photos of 2,284 subjects in eight age ranges (as mentioned above) and is about 1GB in size. This dataset serves as a benchmark for face photos and is inclusive of various real-world imaging conditions like noise, lighting, pose, and appearance. The images have been collected from </a:t>
            </a:r>
            <a:r>
              <a:rPr lang="en-US" dirty="0" err="1">
                <a:latin typeface="Times New Roman" panose="02020603050405020304" pitchFamily="18" charset="0"/>
                <a:cs typeface="Times New Roman" panose="02020603050405020304" pitchFamily="18" charset="0"/>
              </a:rPr>
              <a:t>Flickr</a:t>
            </a:r>
            <a:r>
              <a:rPr lang="en-US" dirty="0">
                <a:latin typeface="Times New Roman" panose="02020603050405020304" pitchFamily="18" charset="0"/>
                <a:cs typeface="Times New Roman" panose="02020603050405020304" pitchFamily="18" charset="0"/>
              </a:rPr>
              <a:t> albums and distributed under the Creative Commons (CC) license. It models we used are trained on this dataset.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7546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0365" y="1378039"/>
            <a:ext cx="8596668" cy="848574"/>
          </a:xfrm>
        </p:spPr>
        <p:txBody>
          <a:bodyPr/>
          <a:lstStyle/>
          <a:p>
            <a:pPr algn="just"/>
            <a:r>
              <a:rPr lang="en-IN" dirty="0"/>
              <a:t>              </a:t>
            </a:r>
            <a:r>
              <a:rPr lang="en-IN" sz="3200" b="1" dirty="0">
                <a:latin typeface="Times New Roman" panose="02020603050405020304" pitchFamily="18" charset="0"/>
                <a:cs typeface="Times New Roman" panose="02020603050405020304" pitchFamily="18" charset="0"/>
              </a:rPr>
              <a:t>PROJECT OVERVIEW</a:t>
            </a:r>
          </a:p>
        </p:txBody>
      </p:sp>
      <p:sp>
        <p:nvSpPr>
          <p:cNvPr id="3" name="Content Placeholder 2"/>
          <p:cNvSpPr>
            <a:spLocks noGrp="1"/>
          </p:cNvSpPr>
          <p:nvPr>
            <p:ph idx="1"/>
          </p:nvPr>
        </p:nvSpPr>
        <p:spPr>
          <a:xfrm>
            <a:off x="677334" y="2550017"/>
            <a:ext cx="8596668" cy="3491345"/>
          </a:xfrm>
        </p:spPr>
        <p:txBody>
          <a:bodyPr>
            <a:normAutofit/>
          </a:bodyPr>
          <a:lstStyle/>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used </a:t>
            </a:r>
            <a:r>
              <a:rPr lang="en-US" dirty="0" err="1">
                <a:latin typeface="Times New Roman" panose="02020603050405020304" pitchFamily="18" charset="0"/>
                <a:cs typeface="Times New Roman" panose="02020603050405020304" pitchFamily="18" charset="0"/>
              </a:rPr>
              <a:t>Adience</a:t>
            </a:r>
            <a:r>
              <a:rPr lang="en-US" dirty="0">
                <a:latin typeface="Times New Roman" panose="02020603050405020304" pitchFamily="18" charset="0"/>
                <a:cs typeface="Times New Roman" panose="02020603050405020304" pitchFamily="18" charset="0"/>
              </a:rPr>
              <a:t> dataset for age and gender classification.</a:t>
            </a:r>
            <a:endParaRPr lang="en-IN"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Trained CNN</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(Convolutional</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Neural</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Networks) using</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Adience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dataset for age and gender prediction.</a:t>
            </a:r>
            <a:endParaRPr lang="en-IN"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Created a python application using </a:t>
            </a:r>
            <a:r>
              <a:rPr lang="en-US" dirty="0" err="1" smtClean="0">
                <a:latin typeface="Times New Roman" panose="02020603050405020304" pitchFamily="18" charset="0"/>
                <a:cs typeface="Times New Roman" panose="02020603050405020304" pitchFamily="18" charset="0"/>
              </a:rPr>
              <a:t>OpenCV</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deep </a:t>
            </a:r>
            <a:r>
              <a:rPr lang="en-US" dirty="0">
                <a:latin typeface="Times New Roman" panose="02020603050405020304" pitchFamily="18" charset="0"/>
                <a:cs typeface="Times New Roman" panose="02020603050405020304" pitchFamily="18" charset="0"/>
              </a:rPr>
              <a:t>learning module to perform real time age and gender detection.</a:t>
            </a:r>
            <a:endParaRPr lang="en-IN" dirty="0">
              <a:latin typeface="Times New Roman" panose="02020603050405020304" pitchFamily="18" charset="0"/>
              <a:cs typeface="Times New Roman" panose="02020603050405020304" pitchFamily="18" charset="0"/>
            </a:endParaRPr>
          </a:p>
          <a:p>
            <a:pPr marL="0" lvl="0" indent="0">
              <a:buNone/>
            </a:pPr>
            <a:endParaRPr lang="en-IN"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028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50006"/>
            <a:ext cx="8596668" cy="1080394"/>
          </a:xfrm>
        </p:spPr>
        <p:txBody>
          <a:bodyPr/>
          <a:lstStyle/>
          <a:p>
            <a:r>
              <a:rPr lang="en-IN" dirty="0"/>
              <a:t>  </a:t>
            </a:r>
            <a:r>
              <a:rPr lang="en-IN" sz="3200" b="1" dirty="0">
                <a:latin typeface="Times New Roman" panose="02020603050405020304" pitchFamily="18" charset="0"/>
                <a:cs typeface="Times New Roman" panose="02020603050405020304" pitchFamily="18" charset="0"/>
              </a:rPr>
              <a:t>CONVOLUTIONAL NEURAL NETWORKS</a:t>
            </a:r>
          </a:p>
        </p:txBody>
      </p:sp>
      <p:sp>
        <p:nvSpPr>
          <p:cNvPr id="3" name="Content Placeholder 2"/>
          <p:cNvSpPr>
            <a:spLocks noGrp="1"/>
          </p:cNvSpPr>
          <p:nvPr>
            <p:ph idx="1"/>
          </p:nvPr>
        </p:nvSpPr>
        <p:spPr>
          <a:xfrm>
            <a:off x="677334" y="2073498"/>
            <a:ext cx="8596668" cy="3967863"/>
          </a:xfrm>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Convolutional neural networks are a special type of feed-forward networks. These models are designed to emulate the behavior of a visual cortex. CNNs perform very well on visual recognition tasks. </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These networks have 3 types of layers: Input layer, hidden layer and output layer. In these networks, data moves from the input layer through the hidden nodes and to the output nodes. </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convolutional, pooling and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layers act as learnable features extractors, while the fully connected layers acts as a machine learning classifier.</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66775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3200" b="1" dirty="0">
                <a:latin typeface="Times New Roman" panose="02020603050405020304" pitchFamily="18" charset="0"/>
                <a:cs typeface="Times New Roman" panose="02020603050405020304" pitchFamily="18" charset="0"/>
              </a:rPr>
              <a:t>SYSTEM DESIGN</a:t>
            </a:r>
            <a:endParaRPr lang="en-IN" sz="3200" b="1" dirty="0">
              <a:latin typeface="Times New Roman" panose="02020603050405020304" pitchFamily="18" charset="0"/>
              <a:cs typeface="Times New Roman" panose="02020603050405020304" pitchFamily="18" charset="0"/>
            </a:endParaRPr>
          </a:p>
        </p:txBody>
      </p:sp>
      <p:pic>
        <p:nvPicPr>
          <p:cNvPr id="1026" name="Picture 2"/>
          <p:cNvPicPr>
            <a:picLocks noGrp="1" noChangeAspect="1" noChangeArrowheads="1"/>
          </p:cNvPicPr>
          <p:nvPr>
            <p:ph sz="half" idx="1"/>
          </p:nvPr>
        </p:nvPicPr>
        <p:blipFill>
          <a:blip r:embed="rId2"/>
          <a:srcRect/>
          <a:stretch>
            <a:fillRect/>
          </a:stretch>
        </p:blipFill>
        <p:spPr bwMode="auto">
          <a:xfrm>
            <a:off x="979487" y="1371599"/>
            <a:ext cx="8216764" cy="4349931"/>
          </a:xfrm>
          <a:prstGeom prst="rect">
            <a:avLst/>
          </a:prstGeom>
          <a:noFill/>
          <a:ln w="9525">
            <a:noFill/>
            <a:miter lim="800000"/>
            <a:headEnd/>
            <a:tailEnd/>
          </a:ln>
        </p:spPr>
      </p:pic>
    </p:spTree>
    <p:extLst>
      <p:ext uri="{BB962C8B-B14F-4D97-AF65-F5344CB8AC3E}">
        <p14:creationId xmlns:p14="http://schemas.microsoft.com/office/powerpoint/2010/main" val="13796444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272" y="1262130"/>
            <a:ext cx="9008792" cy="809938"/>
          </a:xfrm>
        </p:spPr>
        <p:txBody>
          <a:bodyPr>
            <a:normAutofit fontScale="90000"/>
          </a:bodyPr>
          <a:lstStyle/>
          <a:p>
            <a:r>
              <a:rPr lang="en-IN" dirty="0"/>
              <a:t> </a:t>
            </a:r>
            <a:r>
              <a:rPr lang="en-IN" dirty="0" smtClean="0"/>
              <a:t>   </a:t>
            </a:r>
            <a:r>
              <a:rPr lang="en-IN" b="1" dirty="0" smtClean="0">
                <a:latin typeface="Times New Roman" panose="02020603050405020304" pitchFamily="18" charset="0"/>
                <a:cs typeface="Times New Roman" panose="02020603050405020304" pitchFamily="18" charset="0"/>
              </a:rPr>
              <a:t>CNN </a:t>
            </a:r>
            <a:r>
              <a:rPr lang="en-IN" b="1" dirty="0">
                <a:latin typeface="Times New Roman" panose="02020603050405020304" pitchFamily="18" charset="0"/>
                <a:cs typeface="Times New Roman" panose="02020603050405020304" pitchFamily="18" charset="0"/>
              </a:rPr>
              <a:t>FOR GENDER AND AGE ESTIMATION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228169"/>
            <a:ext cx="8596668" cy="4508653"/>
          </a:xfrm>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Data-sets for age and gender estimation from real-world social images are therefore relatively limited in size and presently no match in size with the much larger image classification data-sets. </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Over fitting is common problem when machine learning based methods are used on such small image collections. This problem is exacerbated when considering deep convolutional neural networks due to their huge numbers of model parameters. Care must therefore be taken in order to avoid over fitting under such circumstances.</a:t>
            </a:r>
            <a:endParaRPr lang="en-IN"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38275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486" y="1326524"/>
            <a:ext cx="8596668" cy="759854"/>
          </a:xfrm>
        </p:spPr>
        <p:txBody>
          <a:bodyPr>
            <a:normAutofit/>
          </a:bodyPr>
          <a:lstStyle/>
          <a:p>
            <a:r>
              <a:rPr lang="en-IN" dirty="0"/>
              <a:t>        </a:t>
            </a:r>
            <a:r>
              <a:rPr lang="en-IN" sz="3200" b="1" dirty="0">
                <a:latin typeface="Times New Roman" panose="02020603050405020304" pitchFamily="18" charset="0"/>
                <a:cs typeface="Times New Roman" panose="02020603050405020304" pitchFamily="18" charset="0"/>
              </a:rPr>
              <a:t>NETWORK ARCHITECTURE</a:t>
            </a:r>
          </a:p>
        </p:txBody>
      </p:sp>
      <p:sp>
        <p:nvSpPr>
          <p:cNvPr id="3" name="Content Placeholder 2"/>
          <p:cNvSpPr>
            <a:spLocks noGrp="1"/>
          </p:cNvSpPr>
          <p:nvPr>
            <p:ph idx="1"/>
          </p:nvPr>
        </p:nvSpPr>
        <p:spPr>
          <a:xfrm>
            <a:off x="767486" y="2215166"/>
            <a:ext cx="8506515" cy="4159508"/>
          </a:xfrm>
        </p:spPr>
        <p:txBody>
          <a:bodyPr>
            <a:normAutofit/>
          </a:bodyPr>
          <a:lstStyle/>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network comprises of only three convolutional layers and two fully-connected layers with a small number of neurons.</a:t>
            </a:r>
            <a:endParaRPr lang="en-IN"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Images are first rescaled to 256 X 256 and a crop of 227 X 227 is fed to the network.</a:t>
            </a:r>
            <a:endParaRPr lang="en-IN"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Each convolutional layer, followed by a rectified linear operator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a max pooling layer taking the maximal value of 3 X 3 regions with two-pixel strides and a local response normalization layer.</a:t>
            </a:r>
            <a:endParaRPr lang="en-IN"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Last fully connected layer maps to the final classes for age or</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gender.</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19151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282045"/>
          </a:xfrm>
        </p:spPr>
        <p:txBody>
          <a:bodyPr>
            <a:normAutofit/>
          </a:bodyPr>
          <a:lstStyle/>
          <a:p>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NETWORK </a:t>
            </a:r>
            <a:r>
              <a:rPr lang="en-US" b="1" dirty="0" smtClean="0">
                <a:latin typeface="Times New Roman" panose="02020603050405020304" pitchFamily="18" charset="0"/>
                <a:cs typeface="Times New Roman" panose="02020603050405020304" pitchFamily="18" charset="0"/>
              </a:rPr>
              <a:t>ARCHITECTURE</a:t>
            </a:r>
            <a:r>
              <a:rPr lang="en-US" sz="3100" b="1" dirty="0">
                <a:latin typeface="Times New Roman" panose="02020603050405020304" pitchFamily="18" charset="0"/>
                <a:cs typeface="Times New Roman" panose="02020603050405020304" pitchFamily="18" charset="0"/>
              </a:rPr>
              <a:t/>
            </a:r>
            <a:br>
              <a:rPr lang="en-US" sz="31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DIAGRAMS:</a:t>
            </a:r>
            <a:endParaRPr lang="en-IN" sz="2800"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9826" y="978795"/>
            <a:ext cx="9131684" cy="5879206"/>
          </a:xfrm>
        </p:spPr>
      </p:pic>
    </p:spTree>
    <p:extLst>
      <p:ext uri="{BB962C8B-B14F-4D97-AF65-F5344CB8AC3E}">
        <p14:creationId xmlns:p14="http://schemas.microsoft.com/office/powerpoint/2010/main" val="40426996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8942"/>
            <a:ext cx="8596668" cy="648326"/>
          </a:xfrm>
        </p:spPr>
        <p:txBody>
          <a:bodyPr>
            <a:normAutofit/>
          </a:bodyPr>
          <a:lstStyle/>
          <a:p>
            <a:pPr algn="ctr"/>
            <a:r>
              <a:rPr lang="en-IN" sz="3200" b="1" dirty="0" smtClean="0"/>
              <a:t>LAYERS</a:t>
            </a:r>
            <a:endParaRPr lang="en-IN" sz="3200" b="1" dirty="0"/>
          </a:p>
        </p:txBody>
      </p:sp>
      <p:pic>
        <p:nvPicPr>
          <p:cNvPr id="4" name="image6.png" descr="Illustration of our CNN architecture"/>
          <p:cNvPicPr>
            <a:picLocks noGrp="1"/>
          </p:cNvPicPr>
          <p:nvPr>
            <p:ph idx="1"/>
          </p:nvPr>
        </p:nvPicPr>
        <p:blipFill>
          <a:blip r:embed="rId2" cstate="print"/>
          <a:stretch>
            <a:fillRect/>
          </a:stretch>
        </p:blipFill>
        <p:spPr>
          <a:xfrm>
            <a:off x="377072" y="867267"/>
            <a:ext cx="8896930" cy="5319036"/>
          </a:xfrm>
          <a:prstGeom prst="rect">
            <a:avLst/>
          </a:prstGeom>
        </p:spPr>
      </p:pic>
    </p:spTree>
    <p:extLst>
      <p:ext uri="{BB962C8B-B14F-4D97-AF65-F5344CB8AC3E}">
        <p14:creationId xmlns:p14="http://schemas.microsoft.com/office/powerpoint/2010/main" val="25887433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9006"/>
            <a:ext cx="8596668" cy="653143"/>
          </a:xfrm>
        </p:spPr>
        <p:txBody>
          <a:bodyPr>
            <a:normAutofit/>
          </a:bodyPr>
          <a:lstStyle/>
          <a:p>
            <a:r>
              <a:rPr lang="en-IN" dirty="0"/>
              <a:t>             </a:t>
            </a:r>
            <a:r>
              <a:rPr lang="en-IN" sz="3200" b="1" dirty="0">
                <a:latin typeface="Times New Roman" panose="02020603050405020304" pitchFamily="18" charset="0"/>
                <a:cs typeface="Times New Roman" panose="02020603050405020304" pitchFamily="18" charset="0"/>
              </a:rPr>
              <a:t>TRAINING AND TESTING</a:t>
            </a:r>
          </a:p>
        </p:txBody>
      </p:sp>
      <p:sp>
        <p:nvSpPr>
          <p:cNvPr id="3" name="Content Placeholder 2"/>
          <p:cNvSpPr>
            <a:spLocks noGrp="1"/>
          </p:cNvSpPr>
          <p:nvPr>
            <p:ph idx="1"/>
          </p:nvPr>
        </p:nvSpPr>
        <p:spPr>
          <a:xfrm>
            <a:off x="677334" y="862149"/>
            <a:ext cx="8596668" cy="5207726"/>
          </a:xfrm>
        </p:spPr>
        <p:txBody>
          <a:bodyPr>
            <a:no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Training a CNN using </a:t>
            </a:r>
            <a:r>
              <a:rPr lang="en-US" dirty="0" err="1" smtClean="0">
                <a:latin typeface="Times New Roman" panose="02020603050405020304" pitchFamily="18" charset="0"/>
                <a:cs typeface="Times New Roman" panose="02020603050405020304" pitchFamily="18" charset="0"/>
              </a:rPr>
              <a:t>Caffe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framework </a:t>
            </a:r>
            <a:endParaRPr lang="en-IN"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Step 1   - Data preparation: </a:t>
            </a:r>
            <a:r>
              <a:rPr lang="en-US" dirty="0">
                <a:latin typeface="Times New Roman" panose="02020603050405020304" pitchFamily="18" charset="0"/>
                <a:cs typeface="Times New Roman" panose="02020603050405020304" pitchFamily="18" charset="0"/>
              </a:rPr>
              <a:t>store images in a format that can be used by </a:t>
            </a:r>
            <a:r>
              <a:rPr lang="en-US" dirty="0" err="1" smtClean="0">
                <a:latin typeface="Times New Roman" panose="02020603050405020304" pitchFamily="18" charset="0"/>
                <a:cs typeface="Times New Roman" panose="02020603050405020304" pitchFamily="18" charset="0"/>
              </a:rPr>
              <a:t>Caffe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We will write a Python script that will handle both image pre-processing and storage.</a:t>
            </a:r>
            <a:endParaRPr lang="en-IN"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Step 2 - Model definition: </a:t>
            </a:r>
            <a:r>
              <a:rPr lang="en-US" dirty="0">
                <a:latin typeface="Times New Roman" panose="02020603050405020304" pitchFamily="18" charset="0"/>
                <a:cs typeface="Times New Roman" panose="02020603050405020304" pitchFamily="18" charset="0"/>
              </a:rPr>
              <a:t>In this step, we choose a CNN architecture and we define its parameters in a configuration file with extension .</a:t>
            </a:r>
            <a:r>
              <a:rPr lang="en-US" dirty="0" err="1">
                <a:latin typeface="Times New Roman" panose="02020603050405020304" pitchFamily="18" charset="0"/>
                <a:cs typeface="Times New Roman" panose="02020603050405020304" pitchFamily="18" charset="0"/>
              </a:rPr>
              <a:t>prototxt</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Step 3 - Solver definition: </a:t>
            </a:r>
            <a:r>
              <a:rPr lang="en-US" dirty="0">
                <a:latin typeface="Times New Roman" panose="02020603050405020304" pitchFamily="18" charset="0"/>
                <a:cs typeface="Times New Roman" panose="02020603050405020304" pitchFamily="18" charset="0"/>
              </a:rPr>
              <a:t>The solver is responsible for model optimization. We define the solver parameters in a configuration file with extension .</a:t>
            </a:r>
            <a:r>
              <a:rPr lang="en-US" dirty="0" err="1">
                <a:latin typeface="Times New Roman" panose="02020603050405020304" pitchFamily="18" charset="0"/>
                <a:cs typeface="Times New Roman" panose="02020603050405020304" pitchFamily="18" charset="0"/>
              </a:rPr>
              <a:t>prototxt</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Step 4 - Model training: </a:t>
            </a:r>
            <a:r>
              <a:rPr lang="en-US" dirty="0">
                <a:latin typeface="Times New Roman" panose="02020603050405020304" pitchFamily="18" charset="0"/>
                <a:cs typeface="Times New Roman" panose="02020603050405020304" pitchFamily="18" charset="0"/>
              </a:rPr>
              <a:t>We train the model by executing one </a:t>
            </a:r>
            <a:r>
              <a:rPr lang="en-US" dirty="0" err="1" smtClean="0">
                <a:latin typeface="Times New Roman" panose="02020603050405020304" pitchFamily="18" charset="0"/>
                <a:cs typeface="Times New Roman" panose="02020603050405020304" pitchFamily="18" charset="0"/>
              </a:rPr>
              <a:t>Caffe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command from the terminal. After training the model, we will get the trained model in a file with extension .</a:t>
            </a:r>
            <a:r>
              <a:rPr lang="en-US" dirty="0" err="1">
                <a:latin typeface="Times New Roman" panose="02020603050405020304" pitchFamily="18" charset="0"/>
                <a:cs typeface="Times New Roman" panose="02020603050405020304" pitchFamily="18" charset="0"/>
              </a:rPr>
              <a:t>caffemodel</a:t>
            </a:r>
            <a:r>
              <a:rPr 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Testing for both age or gender classification is performed using </a:t>
            </a:r>
            <a:r>
              <a:rPr lang="en-US" dirty="0" smtClean="0">
                <a:latin typeface="Times New Roman" panose="02020603050405020304" pitchFamily="18" charset="0"/>
                <a:cs typeface="Times New Roman" panose="02020603050405020304" pitchFamily="18" charset="0"/>
              </a:rPr>
              <a:t>a</a:t>
            </a:r>
            <a:r>
              <a:rPr lang="en-IN"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standard </a:t>
            </a:r>
            <a:r>
              <a:rPr lang="en-US" dirty="0">
                <a:latin typeface="Times New Roman" panose="02020603050405020304" pitchFamily="18" charset="0"/>
                <a:cs typeface="Times New Roman" panose="02020603050405020304" pitchFamily="18" charset="0"/>
              </a:rPr>
              <a:t>five-fold cross-validation protocol. </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Split the images into 5 folds and then perform a subject-exclusive cross-validation protocol. The reason this type of protocol is necessary is because of the nature of the dataset being used, which contains multiple pictures of the same subjects. Therefore if the images were simply randomly shuffled and divided into fifths, the same subjects could potentially appear in both the training and test folds. This protocol therefore ensures that all the images of a given subject appear in a single fold to avoid this issue.</a:t>
            </a:r>
            <a:endParaRPr lang="en-IN"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08335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84856"/>
            <a:ext cx="8596668" cy="745544"/>
          </a:xfrm>
        </p:spPr>
        <p:txBody>
          <a:bodyPr/>
          <a:lstStyle/>
          <a:p>
            <a:pPr algn="ctr"/>
            <a:r>
              <a:rPr lang="en-US" sz="3200" b="1" dirty="0">
                <a:latin typeface="Times New Roman" panose="02020603050405020304" pitchFamily="18" charset="0"/>
                <a:cs typeface="Times New Roman" panose="02020603050405020304" pitchFamily="18" charset="0"/>
              </a:rPr>
              <a:t>ADVANTAGES</a:t>
            </a:r>
            <a:endParaRPr lang="en-IN" dirty="0"/>
          </a:p>
        </p:txBody>
      </p:sp>
      <p:sp>
        <p:nvSpPr>
          <p:cNvPr id="3" name="Content Placeholder 2"/>
          <p:cNvSpPr>
            <a:spLocks noGrp="1"/>
          </p:cNvSpPr>
          <p:nvPr>
            <p:ph idx="1"/>
          </p:nvPr>
        </p:nvSpPr>
        <p:spPr>
          <a:xfrm>
            <a:off x="767486" y="2216875"/>
            <a:ext cx="8596668" cy="4352522"/>
          </a:xfrm>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If we know the gender and age of the person we can use specific vocabulary to make them understand (for example if we know the particular age group of children then we can act accordingly)</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even helps in identifying criminals when we have the picture of the criminal and we then classify the age of the person so it will be helpful to search for the person only in that particular age group</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82665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183825-96E7-45DE-B2DE-07A5614DB633}"/>
              </a:ext>
            </a:extLst>
          </p:cNvPr>
          <p:cNvSpPr>
            <a:spLocks noGrp="1"/>
          </p:cNvSpPr>
          <p:nvPr>
            <p:ph type="title"/>
          </p:nvPr>
        </p:nvSpPr>
        <p:spPr>
          <a:xfrm>
            <a:off x="373662" y="1352282"/>
            <a:ext cx="9905998" cy="943380"/>
          </a:xfrm>
        </p:spPr>
        <p:txBody>
          <a:bodyPr>
            <a:normAutofit/>
          </a:bodyPr>
          <a:lstStyle/>
          <a:p>
            <a:r>
              <a:rPr lang="en-US" sz="3200" b="1" dirty="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APPLICATIONS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5E340E6A-8752-4B54-8F07-BEC2F1682AF9}"/>
              </a:ext>
            </a:extLst>
          </p:cNvPr>
          <p:cNvSpPr>
            <a:spLocks noGrp="1"/>
          </p:cNvSpPr>
          <p:nvPr>
            <p:ph idx="1"/>
          </p:nvPr>
        </p:nvSpPr>
        <p:spPr>
          <a:xfrm>
            <a:off x="785611" y="2295662"/>
            <a:ext cx="8512935" cy="3208901"/>
          </a:xfrm>
        </p:spPr>
        <p:txBody>
          <a:bodyPr>
            <a:normAutofit/>
          </a:bodyPr>
          <a:lstStyle/>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Applications for this technology have a broad scope and the potential to make a large impact. This could be used to aid assisted vision devices for those with deteriorating, or lost, eyesight.</a:t>
            </a:r>
            <a:endParaRPr lang="en-IN"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Social media websites like Facebook could use the information about the age and gender of the people to better infer the context of the image.</a:t>
            </a:r>
            <a:endParaRPr lang="en-IN"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human machine interaction.</a:t>
            </a:r>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9510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7780" y="0"/>
            <a:ext cx="8584165" cy="6863417"/>
          </a:xfrm>
          <a:prstGeom prst="rect">
            <a:avLst/>
          </a:prstGeom>
        </p:spPr>
        <p:txBody>
          <a:bodyPr wrap="square">
            <a:spAutoFit/>
          </a:bodyPr>
          <a:lstStyle/>
          <a:p>
            <a:pPr algn="just"/>
            <a:r>
              <a:rPr lang="en-US" sz="2800" b="1" dirty="0">
                <a:solidFill>
                  <a:srgbClr val="00B0F0"/>
                </a:solidFill>
                <a:latin typeface="Times New Roman" pitchFamily="18" charset="0"/>
                <a:cs typeface="Times New Roman" pitchFamily="18" charset="0"/>
              </a:rPr>
              <a:t>                                      </a:t>
            </a:r>
            <a:r>
              <a:rPr lang="en-US" sz="3200" b="1" dirty="0">
                <a:solidFill>
                  <a:srgbClr val="00B0F0"/>
                </a:solidFill>
                <a:latin typeface="Times New Roman" pitchFamily="18" charset="0"/>
                <a:cs typeface="Times New Roman" pitchFamily="18" charset="0"/>
              </a:rPr>
              <a:t>CONTENTS</a:t>
            </a:r>
          </a:p>
          <a:p>
            <a:pPr algn="just"/>
            <a:endParaRPr lang="en-US" sz="2400" dirty="0">
              <a:solidFill>
                <a:schemeClr val="tx1">
                  <a:lumMod val="95000"/>
                  <a:lumOff val="5000"/>
                </a:schemeClr>
              </a:solidFill>
              <a:latin typeface="Times New Roman" pitchFamily="18" charset="0"/>
              <a:cs typeface="Times New Roman" pitchFamily="18" charset="0"/>
            </a:endParaRPr>
          </a:p>
          <a:p>
            <a:pPr marL="342900" indent="-342900" algn="just">
              <a:buFont typeface="Wingdings" panose="05000000000000000000" pitchFamily="2" charset="2"/>
              <a:buChar char="Ø"/>
            </a:pPr>
            <a:r>
              <a:rPr lang="en-US" sz="2400" dirty="0" smtClean="0">
                <a:solidFill>
                  <a:schemeClr val="accent1">
                    <a:lumMod val="75000"/>
                  </a:schemeClr>
                </a:solidFill>
                <a:latin typeface="Times New Roman" pitchFamily="18" charset="0"/>
                <a:cs typeface="Times New Roman" pitchFamily="18" charset="0"/>
              </a:rPr>
              <a:t>  </a:t>
            </a:r>
            <a:r>
              <a:rPr lang="en-US" sz="2000" dirty="0" smtClean="0">
                <a:solidFill>
                  <a:schemeClr val="tx1">
                    <a:lumMod val="95000"/>
                    <a:lumOff val="5000"/>
                  </a:schemeClr>
                </a:solidFill>
                <a:latin typeface="Times New Roman" pitchFamily="18" charset="0"/>
                <a:cs typeface="Times New Roman" pitchFamily="18" charset="0"/>
              </a:rPr>
              <a:t>Project Demonstration</a:t>
            </a:r>
          </a:p>
          <a:p>
            <a:pPr marL="342900" indent="-342900" algn="just">
              <a:buFont typeface="Wingdings" panose="05000000000000000000" pitchFamily="2" charset="2"/>
              <a:buChar char="Ø"/>
            </a:pPr>
            <a:r>
              <a:rPr lang="en-US" sz="2000" dirty="0" smtClean="0">
                <a:solidFill>
                  <a:schemeClr val="accent1">
                    <a:lumMod val="75000"/>
                  </a:schemeClr>
                </a:solidFill>
                <a:latin typeface="Times New Roman" pitchFamily="18" charset="0"/>
                <a:cs typeface="Times New Roman" pitchFamily="18" charset="0"/>
              </a:rPr>
              <a:t>   </a:t>
            </a:r>
            <a:r>
              <a:rPr lang="en-US" sz="2000" dirty="0" smtClean="0">
                <a:solidFill>
                  <a:schemeClr val="tx1">
                    <a:lumMod val="95000"/>
                    <a:lumOff val="5000"/>
                  </a:schemeClr>
                </a:solidFill>
                <a:latin typeface="Times New Roman" pitchFamily="18" charset="0"/>
                <a:cs typeface="Times New Roman" pitchFamily="18" charset="0"/>
              </a:rPr>
              <a:t>Need for the project</a:t>
            </a:r>
          </a:p>
          <a:p>
            <a:pPr marL="457200" indent="-457200" algn="just">
              <a:buFont typeface="Wingdings" panose="05000000000000000000" pitchFamily="2" charset="2"/>
              <a:buChar char="Ø"/>
            </a:pPr>
            <a:r>
              <a:rPr lang="en-US" sz="2000" dirty="0" smtClean="0">
                <a:solidFill>
                  <a:schemeClr val="accent1">
                    <a:lumMod val="75000"/>
                  </a:schemeClr>
                </a:solidFill>
                <a:latin typeface="Times New Roman" pitchFamily="18" charset="0"/>
                <a:cs typeface="Times New Roman" pitchFamily="18" charset="0"/>
              </a:rPr>
              <a:t> </a:t>
            </a:r>
            <a:r>
              <a:rPr lang="en-US" sz="2000" dirty="0" smtClean="0">
                <a:solidFill>
                  <a:schemeClr val="tx1">
                    <a:lumMod val="95000"/>
                    <a:lumOff val="5000"/>
                  </a:schemeClr>
                </a:solidFill>
                <a:latin typeface="Times New Roman" pitchFamily="18" charset="0"/>
                <a:cs typeface="Times New Roman" pitchFamily="18" charset="0"/>
              </a:rPr>
              <a:t>Introduction</a:t>
            </a:r>
          </a:p>
          <a:p>
            <a:pPr marL="457200" indent="-457200" algn="just">
              <a:buFont typeface="Wingdings" panose="05000000000000000000" pitchFamily="2" charset="2"/>
              <a:buChar char="Ø"/>
            </a:pPr>
            <a:r>
              <a:rPr lang="en-US" sz="2000" dirty="0" smtClean="0">
                <a:solidFill>
                  <a:schemeClr val="accent1">
                    <a:lumMod val="75000"/>
                  </a:schemeClr>
                </a:solidFill>
                <a:latin typeface="Times New Roman" pitchFamily="18" charset="0"/>
                <a:cs typeface="Times New Roman" pitchFamily="18" charset="0"/>
              </a:rPr>
              <a:t> </a:t>
            </a:r>
            <a:r>
              <a:rPr lang="en-US" sz="2000" dirty="0" smtClean="0">
                <a:solidFill>
                  <a:schemeClr val="tx1">
                    <a:lumMod val="95000"/>
                    <a:lumOff val="5000"/>
                  </a:schemeClr>
                </a:solidFill>
                <a:latin typeface="Times New Roman" pitchFamily="18" charset="0"/>
                <a:cs typeface="Times New Roman" pitchFamily="18" charset="0"/>
              </a:rPr>
              <a:t>Literature Survey</a:t>
            </a:r>
          </a:p>
          <a:p>
            <a:pPr marL="457200" indent="-457200" algn="just">
              <a:buFont typeface="Wingdings" panose="05000000000000000000" pitchFamily="2" charset="2"/>
              <a:buChar char="Ø"/>
            </a:pPr>
            <a:r>
              <a:rPr lang="en-US" sz="2000" dirty="0" smtClean="0">
                <a:solidFill>
                  <a:schemeClr val="accent1">
                    <a:lumMod val="75000"/>
                  </a:schemeClr>
                </a:solidFill>
                <a:latin typeface="Times New Roman" pitchFamily="18" charset="0"/>
                <a:cs typeface="Times New Roman" pitchFamily="18" charset="0"/>
              </a:rPr>
              <a:t> </a:t>
            </a:r>
            <a:r>
              <a:rPr lang="en-US" sz="2000" dirty="0" smtClean="0">
                <a:solidFill>
                  <a:schemeClr val="tx1">
                    <a:lumMod val="95000"/>
                    <a:lumOff val="5000"/>
                  </a:schemeClr>
                </a:solidFill>
                <a:latin typeface="Times New Roman" pitchFamily="18" charset="0"/>
                <a:cs typeface="Times New Roman" pitchFamily="18" charset="0"/>
              </a:rPr>
              <a:t>Existing System</a:t>
            </a:r>
          </a:p>
          <a:p>
            <a:pPr marL="457200" indent="-457200" algn="just">
              <a:buFont typeface="Wingdings" panose="05000000000000000000" pitchFamily="2" charset="2"/>
              <a:buChar char="Ø"/>
            </a:pPr>
            <a:r>
              <a:rPr lang="en-US" sz="2000" dirty="0" smtClean="0">
                <a:solidFill>
                  <a:schemeClr val="accent1">
                    <a:lumMod val="75000"/>
                  </a:schemeClr>
                </a:solidFill>
                <a:latin typeface="Times New Roman" pitchFamily="18" charset="0"/>
                <a:cs typeface="Times New Roman" pitchFamily="18" charset="0"/>
              </a:rPr>
              <a:t> </a:t>
            </a:r>
            <a:r>
              <a:rPr lang="en-US" sz="2000" dirty="0" smtClean="0">
                <a:solidFill>
                  <a:schemeClr val="tx1">
                    <a:lumMod val="95000"/>
                    <a:lumOff val="5000"/>
                  </a:schemeClr>
                </a:solidFill>
                <a:latin typeface="Times New Roman" pitchFamily="18" charset="0"/>
                <a:cs typeface="Times New Roman" pitchFamily="18" charset="0"/>
              </a:rPr>
              <a:t>Proposed System</a:t>
            </a:r>
          </a:p>
          <a:p>
            <a:pPr marL="457200" indent="-457200" algn="just">
              <a:buFont typeface="Wingdings" panose="05000000000000000000" pitchFamily="2" charset="2"/>
              <a:buChar char="Ø"/>
            </a:pPr>
            <a:r>
              <a:rPr lang="en-US" sz="2000" dirty="0" smtClean="0">
                <a:solidFill>
                  <a:schemeClr val="accent1">
                    <a:lumMod val="75000"/>
                  </a:schemeClr>
                </a:solidFill>
                <a:latin typeface="Times New Roman" pitchFamily="18" charset="0"/>
                <a:cs typeface="Times New Roman" pitchFamily="18" charset="0"/>
              </a:rPr>
              <a:t> </a:t>
            </a:r>
            <a:r>
              <a:rPr lang="en-US" sz="2000" dirty="0" smtClean="0">
                <a:solidFill>
                  <a:schemeClr val="tx1">
                    <a:lumMod val="95000"/>
                    <a:lumOff val="5000"/>
                  </a:schemeClr>
                </a:solidFill>
                <a:latin typeface="Times New Roman" pitchFamily="18" charset="0"/>
                <a:cs typeface="Times New Roman" pitchFamily="18" charset="0"/>
              </a:rPr>
              <a:t>J48 Algorithm</a:t>
            </a:r>
          </a:p>
          <a:p>
            <a:pPr marL="457200" indent="-457200" algn="just">
              <a:buFont typeface="Wingdings" panose="05000000000000000000" pitchFamily="2" charset="2"/>
              <a:buChar char="Ø"/>
            </a:pPr>
            <a:r>
              <a:rPr lang="en-US" sz="2000" dirty="0" smtClean="0">
                <a:solidFill>
                  <a:schemeClr val="accent1">
                    <a:lumMod val="75000"/>
                  </a:schemeClr>
                </a:solidFill>
                <a:latin typeface="Times New Roman" pitchFamily="18" charset="0"/>
                <a:cs typeface="Times New Roman" pitchFamily="18" charset="0"/>
              </a:rPr>
              <a:t> </a:t>
            </a:r>
            <a:r>
              <a:rPr lang="en-US" sz="2000" dirty="0" smtClean="0">
                <a:solidFill>
                  <a:schemeClr val="tx1">
                    <a:lumMod val="95000"/>
                    <a:lumOff val="5000"/>
                  </a:schemeClr>
                </a:solidFill>
                <a:latin typeface="Times New Roman" pitchFamily="18" charset="0"/>
                <a:cs typeface="Times New Roman" pitchFamily="18" charset="0"/>
              </a:rPr>
              <a:t>UML Diagrams</a:t>
            </a:r>
          </a:p>
          <a:p>
            <a:pPr marL="457200" indent="-457200" algn="just">
              <a:buFont typeface="Wingdings" panose="05000000000000000000" pitchFamily="2" charset="2"/>
              <a:buChar char="Ø"/>
            </a:pPr>
            <a:r>
              <a:rPr lang="en-US" sz="2000" dirty="0" smtClean="0">
                <a:solidFill>
                  <a:schemeClr val="accent1">
                    <a:lumMod val="75000"/>
                  </a:schemeClr>
                </a:solidFill>
                <a:latin typeface="Times New Roman" pitchFamily="18" charset="0"/>
                <a:cs typeface="Times New Roman" pitchFamily="18" charset="0"/>
              </a:rPr>
              <a:t> </a:t>
            </a:r>
            <a:r>
              <a:rPr lang="en-US" sz="2000" dirty="0" smtClean="0">
                <a:solidFill>
                  <a:schemeClr val="tx1">
                    <a:lumMod val="95000"/>
                    <a:lumOff val="5000"/>
                  </a:schemeClr>
                </a:solidFill>
                <a:latin typeface="Times New Roman" pitchFamily="18" charset="0"/>
                <a:cs typeface="Times New Roman" pitchFamily="18" charset="0"/>
              </a:rPr>
              <a:t>Requirements</a:t>
            </a:r>
          </a:p>
          <a:p>
            <a:pPr marL="457200" indent="-457200" algn="just">
              <a:buFont typeface="Wingdings" panose="05000000000000000000" pitchFamily="2" charset="2"/>
              <a:buChar char="Ø"/>
            </a:pPr>
            <a:r>
              <a:rPr lang="en-US" sz="2000" dirty="0" smtClean="0">
                <a:solidFill>
                  <a:schemeClr val="accent1">
                    <a:lumMod val="75000"/>
                  </a:schemeClr>
                </a:solidFill>
                <a:latin typeface="Times New Roman" pitchFamily="18" charset="0"/>
                <a:cs typeface="Times New Roman" pitchFamily="18" charset="0"/>
              </a:rPr>
              <a:t> </a:t>
            </a:r>
            <a:r>
              <a:rPr lang="en-US" sz="2000" dirty="0" smtClean="0">
                <a:solidFill>
                  <a:schemeClr val="tx1">
                    <a:lumMod val="95000"/>
                    <a:lumOff val="5000"/>
                  </a:schemeClr>
                </a:solidFill>
                <a:latin typeface="Times New Roman" pitchFamily="18" charset="0"/>
                <a:cs typeface="Times New Roman" pitchFamily="18" charset="0"/>
              </a:rPr>
              <a:t>Project Overview </a:t>
            </a:r>
          </a:p>
          <a:p>
            <a:pPr marL="457200" indent="-457200" algn="just">
              <a:buFont typeface="Wingdings" panose="05000000000000000000" pitchFamily="2" charset="2"/>
              <a:buChar char="Ø"/>
            </a:pPr>
            <a:r>
              <a:rPr lang="en-US" sz="2000" dirty="0" smtClean="0">
                <a:solidFill>
                  <a:schemeClr val="accent1">
                    <a:lumMod val="75000"/>
                  </a:schemeClr>
                </a:solidFill>
                <a:latin typeface="Times New Roman" pitchFamily="18" charset="0"/>
                <a:cs typeface="Times New Roman" pitchFamily="18" charset="0"/>
              </a:rPr>
              <a:t> </a:t>
            </a:r>
            <a:r>
              <a:rPr lang="en-US" sz="2000" dirty="0" smtClean="0">
                <a:solidFill>
                  <a:schemeClr val="tx1">
                    <a:lumMod val="95000"/>
                    <a:lumOff val="5000"/>
                  </a:schemeClr>
                </a:solidFill>
                <a:latin typeface="Times New Roman" pitchFamily="18" charset="0"/>
                <a:cs typeface="Times New Roman" pitchFamily="18" charset="0"/>
              </a:rPr>
              <a:t>Convolutional Neural Networks </a:t>
            </a:r>
          </a:p>
          <a:p>
            <a:pPr marL="457200" indent="-457200" algn="just">
              <a:buFont typeface="Wingdings" panose="05000000000000000000" pitchFamily="2" charset="2"/>
              <a:buChar char="Ø"/>
            </a:pPr>
            <a:r>
              <a:rPr lang="en-US" sz="2000" dirty="0" smtClean="0">
                <a:solidFill>
                  <a:schemeClr val="accent1">
                    <a:lumMod val="75000"/>
                  </a:schemeClr>
                </a:solidFill>
                <a:latin typeface="Times New Roman" pitchFamily="18" charset="0"/>
                <a:cs typeface="Times New Roman" pitchFamily="18" charset="0"/>
              </a:rPr>
              <a:t> </a:t>
            </a:r>
            <a:r>
              <a:rPr lang="en-US" sz="2000" dirty="0" smtClean="0">
                <a:solidFill>
                  <a:schemeClr val="tx1">
                    <a:lumMod val="95000"/>
                    <a:lumOff val="5000"/>
                  </a:schemeClr>
                </a:solidFill>
                <a:latin typeface="Times New Roman" pitchFamily="18" charset="0"/>
                <a:cs typeface="Times New Roman" pitchFamily="18" charset="0"/>
              </a:rPr>
              <a:t>System Design</a:t>
            </a:r>
          </a:p>
          <a:p>
            <a:pPr marL="457200" indent="-457200" algn="just">
              <a:buFont typeface="Wingdings" panose="05000000000000000000" pitchFamily="2" charset="2"/>
              <a:buChar char="Ø"/>
            </a:pPr>
            <a:r>
              <a:rPr lang="en-US" sz="2000" dirty="0" smtClean="0">
                <a:solidFill>
                  <a:schemeClr val="accent1">
                    <a:lumMod val="75000"/>
                  </a:schemeClr>
                </a:solidFill>
                <a:latin typeface="Times New Roman" pitchFamily="18" charset="0"/>
                <a:cs typeface="Times New Roman" pitchFamily="18" charset="0"/>
              </a:rPr>
              <a:t> </a:t>
            </a:r>
            <a:r>
              <a:rPr lang="en-US" sz="2000" dirty="0" smtClean="0">
                <a:solidFill>
                  <a:schemeClr val="tx1">
                    <a:lumMod val="95000"/>
                    <a:lumOff val="5000"/>
                  </a:schemeClr>
                </a:solidFill>
                <a:latin typeface="Times New Roman" pitchFamily="18" charset="0"/>
                <a:cs typeface="Times New Roman" pitchFamily="18" charset="0"/>
              </a:rPr>
              <a:t>CNN for Gender and Age Estimation</a:t>
            </a:r>
          </a:p>
          <a:p>
            <a:pPr marL="457200" indent="-457200" algn="just">
              <a:buFont typeface="Wingdings" panose="05000000000000000000" pitchFamily="2" charset="2"/>
              <a:buChar char="Ø"/>
            </a:pPr>
            <a:r>
              <a:rPr lang="en-US" sz="2000" dirty="0" smtClean="0">
                <a:solidFill>
                  <a:schemeClr val="accent1">
                    <a:lumMod val="75000"/>
                  </a:schemeClr>
                </a:solidFill>
                <a:latin typeface="Times New Roman" pitchFamily="18" charset="0"/>
                <a:cs typeface="Times New Roman" pitchFamily="18" charset="0"/>
              </a:rPr>
              <a:t> </a:t>
            </a:r>
            <a:r>
              <a:rPr lang="en-US" sz="2000" dirty="0" smtClean="0">
                <a:solidFill>
                  <a:schemeClr val="tx1">
                    <a:lumMod val="95000"/>
                    <a:lumOff val="5000"/>
                  </a:schemeClr>
                </a:solidFill>
                <a:latin typeface="Times New Roman" pitchFamily="18" charset="0"/>
                <a:cs typeface="Times New Roman" pitchFamily="18" charset="0"/>
              </a:rPr>
              <a:t>Network Architecture </a:t>
            </a:r>
          </a:p>
          <a:p>
            <a:pPr marL="457200" indent="-457200" algn="just">
              <a:buFont typeface="Wingdings" panose="05000000000000000000" pitchFamily="2" charset="2"/>
              <a:buChar char="Ø"/>
            </a:pPr>
            <a:r>
              <a:rPr lang="en-US" sz="2000" dirty="0" smtClean="0">
                <a:solidFill>
                  <a:schemeClr val="accent1">
                    <a:lumMod val="75000"/>
                  </a:schemeClr>
                </a:solidFill>
                <a:latin typeface="Times New Roman" pitchFamily="18" charset="0"/>
                <a:cs typeface="Times New Roman" pitchFamily="18" charset="0"/>
              </a:rPr>
              <a:t> </a:t>
            </a:r>
            <a:r>
              <a:rPr lang="en-US" sz="2000" dirty="0" smtClean="0">
                <a:solidFill>
                  <a:schemeClr val="tx1">
                    <a:lumMod val="95000"/>
                    <a:lumOff val="5000"/>
                  </a:schemeClr>
                </a:solidFill>
                <a:latin typeface="Times New Roman" pitchFamily="18" charset="0"/>
                <a:cs typeface="Times New Roman" pitchFamily="18" charset="0"/>
              </a:rPr>
              <a:t>Training and Testing</a:t>
            </a:r>
          </a:p>
          <a:p>
            <a:pPr marL="457200" indent="-457200" algn="just">
              <a:buFont typeface="Wingdings" panose="05000000000000000000" pitchFamily="2" charset="2"/>
              <a:buChar char="Ø"/>
            </a:pPr>
            <a:r>
              <a:rPr lang="en-US" sz="2000" dirty="0" smtClean="0">
                <a:solidFill>
                  <a:schemeClr val="accent1">
                    <a:lumMod val="75000"/>
                  </a:schemeClr>
                </a:solidFill>
                <a:latin typeface="Times New Roman" pitchFamily="18" charset="0"/>
                <a:cs typeface="Times New Roman" pitchFamily="18" charset="0"/>
              </a:rPr>
              <a:t> </a:t>
            </a:r>
            <a:r>
              <a:rPr lang="en-US" sz="2000" dirty="0" smtClean="0">
                <a:solidFill>
                  <a:schemeClr val="tx1">
                    <a:lumMod val="95000"/>
                    <a:lumOff val="5000"/>
                  </a:schemeClr>
                </a:solidFill>
                <a:latin typeface="Times New Roman" pitchFamily="18" charset="0"/>
                <a:cs typeface="Times New Roman" pitchFamily="18" charset="0"/>
              </a:rPr>
              <a:t>Advantages</a:t>
            </a:r>
            <a:r>
              <a:rPr lang="en-US" sz="2000" dirty="0" smtClean="0">
                <a:solidFill>
                  <a:schemeClr val="accent1">
                    <a:lumMod val="75000"/>
                  </a:schemeClr>
                </a:solidFill>
                <a:latin typeface="Times New Roman" pitchFamily="18" charset="0"/>
                <a:cs typeface="Times New Roman" pitchFamily="18" charset="0"/>
              </a:rPr>
              <a:t> </a:t>
            </a:r>
          </a:p>
          <a:p>
            <a:pPr marL="457200" indent="-457200" algn="just">
              <a:buFont typeface="Wingdings" panose="05000000000000000000" pitchFamily="2" charset="2"/>
              <a:buChar char="Ø"/>
            </a:pPr>
            <a:r>
              <a:rPr lang="en-US" sz="2000" dirty="0" smtClean="0">
                <a:solidFill>
                  <a:schemeClr val="accent1">
                    <a:lumMod val="75000"/>
                  </a:schemeClr>
                </a:solidFill>
                <a:latin typeface="Times New Roman" pitchFamily="18" charset="0"/>
                <a:cs typeface="Times New Roman" pitchFamily="18" charset="0"/>
              </a:rPr>
              <a:t> </a:t>
            </a:r>
            <a:r>
              <a:rPr lang="en-US" sz="2000" dirty="0" smtClean="0">
                <a:solidFill>
                  <a:schemeClr val="tx1">
                    <a:lumMod val="95000"/>
                    <a:lumOff val="5000"/>
                  </a:schemeClr>
                </a:solidFill>
                <a:latin typeface="Times New Roman" pitchFamily="18" charset="0"/>
                <a:cs typeface="Times New Roman" pitchFamily="18" charset="0"/>
              </a:rPr>
              <a:t>Applications </a:t>
            </a:r>
          </a:p>
          <a:p>
            <a:pPr marL="457200" indent="-457200" algn="just">
              <a:buFont typeface="Wingdings" panose="05000000000000000000" pitchFamily="2" charset="2"/>
              <a:buChar char="Ø"/>
            </a:pPr>
            <a:r>
              <a:rPr lang="en-US" sz="2000" dirty="0" smtClean="0">
                <a:solidFill>
                  <a:schemeClr val="accent1">
                    <a:lumMod val="75000"/>
                  </a:schemeClr>
                </a:solidFill>
                <a:latin typeface="Times New Roman" pitchFamily="18" charset="0"/>
                <a:cs typeface="Times New Roman" pitchFamily="18" charset="0"/>
              </a:rPr>
              <a:t> </a:t>
            </a:r>
            <a:r>
              <a:rPr lang="en-US" sz="2000" dirty="0" smtClean="0">
                <a:solidFill>
                  <a:schemeClr val="tx1">
                    <a:lumMod val="95000"/>
                    <a:lumOff val="5000"/>
                  </a:schemeClr>
                </a:solidFill>
                <a:latin typeface="Times New Roman" pitchFamily="18" charset="0"/>
                <a:cs typeface="Times New Roman" pitchFamily="18" charset="0"/>
              </a:rPr>
              <a:t>Conclusion</a:t>
            </a:r>
          </a:p>
          <a:p>
            <a:pPr marL="457200" indent="-457200" algn="just">
              <a:buFont typeface="Wingdings" panose="05000000000000000000" pitchFamily="2" charset="2"/>
              <a:buChar char="Ø"/>
            </a:pPr>
            <a:r>
              <a:rPr lang="en-US" sz="2000" dirty="0" smtClean="0">
                <a:solidFill>
                  <a:schemeClr val="accent1">
                    <a:lumMod val="75000"/>
                  </a:schemeClr>
                </a:solidFill>
                <a:latin typeface="Times New Roman" pitchFamily="18" charset="0"/>
                <a:cs typeface="Times New Roman" pitchFamily="18" charset="0"/>
              </a:rPr>
              <a:t> </a:t>
            </a:r>
            <a:r>
              <a:rPr lang="en-US" sz="2000" dirty="0" smtClean="0">
                <a:solidFill>
                  <a:schemeClr val="tx1">
                    <a:lumMod val="95000"/>
                    <a:lumOff val="5000"/>
                  </a:schemeClr>
                </a:solidFill>
                <a:latin typeface="Times New Roman" pitchFamily="18" charset="0"/>
                <a:cs typeface="Times New Roman" pitchFamily="18" charset="0"/>
              </a:rPr>
              <a:t>References</a:t>
            </a:r>
            <a:endParaRPr lang="en-US" sz="2000"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6657998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E8FEA5-C157-45AF-9707-15640F386F84}"/>
              </a:ext>
            </a:extLst>
          </p:cNvPr>
          <p:cNvSpPr>
            <a:spLocks noGrp="1"/>
          </p:cNvSpPr>
          <p:nvPr>
            <p:ph type="title"/>
          </p:nvPr>
        </p:nvSpPr>
        <p:spPr>
          <a:xfrm>
            <a:off x="736648" y="1236372"/>
            <a:ext cx="9937630" cy="652616"/>
          </a:xfrm>
        </p:spPr>
        <p:txBody>
          <a:bodyPr>
            <a:normAutofit/>
          </a:bodyPr>
          <a:lstStyle/>
          <a:p>
            <a:r>
              <a:rPr lang="en-US" sz="2800" b="1" dirty="0">
                <a:latin typeface="Times New Roman" panose="02020603050405020304" pitchFamily="18" charset="0"/>
                <a:cs typeface="Times New Roman" panose="02020603050405020304" pitchFamily="18" charset="0"/>
              </a:rPr>
              <a:t>                               </a:t>
            </a:r>
            <a:r>
              <a:rPr lang="en-US" sz="3200" b="1" cap="none" dirty="0">
                <a:latin typeface="Times New Roman" panose="02020603050405020304" pitchFamily="18" charset="0"/>
                <a:cs typeface="Times New Roman" panose="02020603050405020304" pitchFamily="18" charset="0"/>
              </a:rPr>
              <a:t>CONCLUSION</a:t>
            </a:r>
            <a:endParaRPr lang="en-IN" sz="28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9ACC2487-D5DA-49A4-8F4F-3435B4EAE8F5}"/>
              </a:ext>
            </a:extLst>
          </p:cNvPr>
          <p:cNvSpPr>
            <a:spLocks noGrp="1"/>
          </p:cNvSpPr>
          <p:nvPr>
            <p:ph type="body" idx="1"/>
          </p:nvPr>
        </p:nvSpPr>
        <p:spPr>
          <a:xfrm>
            <a:off x="837128" y="2202288"/>
            <a:ext cx="8512935" cy="3526958"/>
          </a:xfrm>
        </p:spPr>
        <p:txBody>
          <a:bodyPr>
            <a:noAutofit/>
          </a:bodyPr>
          <a:lstStyle/>
          <a:p>
            <a:pPr marL="342900" indent="-342900">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CNN can be used to provide improved age and gender classification results, even considering the much smaller size of contemporary unconstrained image sets labeled for age and gender.</a:t>
            </a:r>
          </a:p>
          <a:p>
            <a:pPr marL="342900" indent="-342900">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The simplicity of the model implies that more elaborate systems using more training data may well be capable of substantially improving results beyond these results.</a:t>
            </a:r>
          </a:p>
          <a:p>
            <a:pPr marL="342900" indent="-342900">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 One can also try to use a regression model instead of classification for Age Prediction if enough data is available</a:t>
            </a:r>
            <a:r>
              <a:rPr lang="en-US"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574628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849" y="1004551"/>
            <a:ext cx="8596668" cy="732665"/>
          </a:xfrm>
        </p:spPr>
        <p:txBody>
          <a:bodyPr>
            <a:normAutofit/>
          </a:bodyPr>
          <a:lstStyle/>
          <a:p>
            <a:pPr algn="ctr"/>
            <a:r>
              <a:rPr lang="en-US" sz="3200"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537997" y="1930400"/>
            <a:ext cx="8596668" cy="3880773"/>
          </a:xfrm>
        </p:spPr>
        <p:txBody>
          <a:bodyPr>
            <a:normAutofit/>
          </a:bodyPr>
          <a:lstStyle/>
          <a:p>
            <a:pPr algn="just">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Jo </a:t>
            </a:r>
            <a:r>
              <a:rPr lang="en-US" dirty="0">
                <a:solidFill>
                  <a:schemeClr val="tx1"/>
                </a:solidFill>
                <a:latin typeface="Times New Roman" panose="02020603050405020304" pitchFamily="18" charset="0"/>
                <a:cs typeface="Times New Roman" panose="02020603050405020304" pitchFamily="18" charset="0"/>
              </a:rPr>
              <a:t>Chang-</a:t>
            </a:r>
            <a:r>
              <a:rPr lang="en-US" dirty="0" err="1">
                <a:solidFill>
                  <a:schemeClr val="tx1"/>
                </a:solidFill>
                <a:latin typeface="Times New Roman" panose="02020603050405020304" pitchFamily="18" charset="0"/>
                <a:cs typeface="Times New Roman" panose="02020603050405020304" pitchFamily="18" charset="0"/>
              </a:rPr>
              <a:t>yeon</a:t>
            </a:r>
            <a:r>
              <a:rPr lang="en-US" dirty="0">
                <a:solidFill>
                  <a:schemeClr val="tx1"/>
                </a:solidFill>
                <a:latin typeface="Times New Roman" panose="02020603050405020304" pitchFamily="18" charset="0"/>
                <a:cs typeface="Times New Roman" panose="02020603050405020304" pitchFamily="18" charset="0"/>
              </a:rPr>
              <a:t>, “Face Detection using LBP features”, </a:t>
            </a:r>
            <a:r>
              <a:rPr lang="en-US" dirty="0" smtClean="0">
                <a:solidFill>
                  <a:schemeClr val="tx1"/>
                </a:solidFill>
                <a:latin typeface="Times New Roman" panose="02020603050405020304" pitchFamily="18" charset="0"/>
                <a:cs typeface="Times New Roman" panose="02020603050405020304" pitchFamily="18" charset="0"/>
              </a:rPr>
              <a:t>2022, </a:t>
            </a:r>
            <a:r>
              <a:rPr lang="en-US" dirty="0">
                <a:solidFill>
                  <a:schemeClr val="tx1"/>
                </a:solidFill>
                <a:latin typeface="Times New Roman" panose="02020603050405020304" pitchFamily="18" charset="0"/>
                <a:cs typeface="Times New Roman" panose="02020603050405020304" pitchFamily="18" charset="0"/>
              </a:rPr>
              <a:t>Retrieved February 19, </a:t>
            </a:r>
            <a:r>
              <a:rPr lang="en-US" dirty="0" smtClean="0">
                <a:solidFill>
                  <a:schemeClr val="tx1"/>
                </a:solidFill>
                <a:latin typeface="Times New Roman" panose="02020603050405020304" pitchFamily="18" charset="0"/>
                <a:cs typeface="Times New Roman" panose="02020603050405020304" pitchFamily="18" charset="0"/>
              </a:rPr>
              <a:t>2022 from</a:t>
            </a:r>
            <a:r>
              <a:rPr lang="en-US" dirty="0">
                <a:solidFill>
                  <a:schemeClr val="tx1"/>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hlinkClick r:id="rId2"/>
              </a:rPr>
              <a:t>http://</a:t>
            </a:r>
            <a:r>
              <a:rPr lang="en-US" dirty="0" smtClean="0">
                <a:solidFill>
                  <a:schemeClr val="accent1"/>
                </a:solidFill>
                <a:latin typeface="Times New Roman" panose="02020603050405020304" pitchFamily="18" charset="0"/>
                <a:cs typeface="Times New Roman" panose="02020603050405020304" pitchFamily="18" charset="0"/>
                <a:hlinkClick r:id="rId2"/>
              </a:rPr>
              <a:t>citeseerx.ist.psu.edu/viewdoc/summary?doi=10.1.1.217.6206</a:t>
            </a:r>
            <a:r>
              <a:rPr lang="en-US"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doi</a:t>
            </a:r>
            <a:r>
              <a:rPr lang="en-US" dirty="0">
                <a:solidFill>
                  <a:schemeClr val="tx1"/>
                </a:solidFill>
                <a:latin typeface="Times New Roman" panose="02020603050405020304" pitchFamily="18" charset="0"/>
                <a:cs typeface="Times New Roman" panose="02020603050405020304" pitchFamily="18" charset="0"/>
              </a:rPr>
              <a:t>: 10.1.1.217.6206</a:t>
            </a:r>
            <a:endParaRPr lang="en-US"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err="1" smtClean="0">
                <a:solidFill>
                  <a:schemeClr val="tx1">
                    <a:lumMod val="95000"/>
                    <a:lumOff val="5000"/>
                  </a:schemeClr>
                </a:solidFill>
                <a:latin typeface="Times New Roman" panose="02020603050405020304" pitchFamily="18" charset="0"/>
                <a:cs typeface="Times New Roman" panose="02020603050405020304" pitchFamily="18" charset="0"/>
              </a:rPr>
              <a:t>Nagesh</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Singh Chauhan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2021),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Predict Age and Gender using Convolutional Neural Network and </a:t>
            </a:r>
            <a:r>
              <a:rPr lang="en-US" dirty="0" err="1" smtClean="0">
                <a:solidFill>
                  <a:schemeClr val="tx1">
                    <a:lumMod val="95000"/>
                    <a:lumOff val="5000"/>
                  </a:schemeClr>
                </a:solidFill>
                <a:latin typeface="Times New Roman" panose="02020603050405020304" pitchFamily="18" charset="0"/>
                <a:cs typeface="Times New Roman" panose="02020603050405020304" pitchFamily="18" charset="0"/>
              </a:rPr>
              <a:t>openCV</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 Retrieved </a:t>
            </a:r>
            <a:r>
              <a:rPr lang="en-US" dirty="0">
                <a:solidFill>
                  <a:schemeClr val="accent1"/>
                </a:solidFill>
                <a:latin typeface="Times New Roman" panose="02020603050405020304" pitchFamily="18" charset="0"/>
                <a:cs typeface="Times New Roman" panose="02020603050405020304" pitchFamily="18" charset="0"/>
              </a:rPr>
              <a:t>from </a:t>
            </a:r>
            <a:r>
              <a:rPr lang="en-US" dirty="0">
                <a:solidFill>
                  <a:schemeClr val="accent1"/>
                </a:solidFill>
                <a:latin typeface="Times New Roman" panose="02020603050405020304" pitchFamily="18" charset="0"/>
                <a:cs typeface="Times New Roman" panose="02020603050405020304" pitchFamily="18" charset="0"/>
                <a:hlinkClick r:id="rId3"/>
              </a:rPr>
              <a:t>https://</a:t>
            </a:r>
            <a:r>
              <a:rPr lang="en-US" dirty="0" smtClean="0">
                <a:solidFill>
                  <a:schemeClr val="accent1"/>
                </a:solidFill>
                <a:latin typeface="Times New Roman" panose="02020603050405020304" pitchFamily="18" charset="0"/>
                <a:cs typeface="Times New Roman" panose="02020603050405020304" pitchFamily="18" charset="0"/>
                <a:hlinkClick r:id="rId3"/>
              </a:rPr>
              <a:t>towardsdatascience.com/predict-age-and-gender-usingconvolutional-neural-network-and-opencv-fd90390e3ce6</a:t>
            </a:r>
            <a:endParaRPr lang="en-US" dirty="0" smtClean="0">
              <a:solidFill>
                <a:schemeClr val="accent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Gil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Levi and Tal </a:t>
            </a: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Hassner</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Age and Gender Classification Using Convolutional Neural Networks. IEEE Workshop on Analysis and Modeling of Faces and Gestures (AMFG), at the IEEE Conf. on Computer Vision and Pattern Recognition (CVPR), Boston, 2015.</a:t>
            </a:r>
          </a:p>
          <a:p>
            <a:pPr marL="0" indent="0" algn="just">
              <a:buNone/>
            </a:pPr>
            <a:endParaRPr lang="en-US"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53571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61F2D3-1C23-41C3-97E9-04574CC39761}"/>
              </a:ext>
            </a:extLst>
          </p:cNvPr>
          <p:cNvSpPr>
            <a:spLocks noGrp="1"/>
          </p:cNvSpPr>
          <p:nvPr>
            <p:ph type="title"/>
          </p:nvPr>
        </p:nvSpPr>
        <p:spPr>
          <a:xfrm>
            <a:off x="-1489644" y="1880316"/>
            <a:ext cx="9906000" cy="2510528"/>
          </a:xfrm>
        </p:spPr>
        <p:txBody>
          <a:bodyPr>
            <a:normAutofit/>
          </a:bodyPr>
          <a:lstStyle/>
          <a:p>
            <a:pPr algn="ctr"/>
            <a:r>
              <a:rPr lang="en-US" sz="4400" dirty="0">
                <a:latin typeface="Times New Roman" panose="02020603050405020304" pitchFamily="18" charset="0"/>
                <a:cs typeface="Times New Roman" panose="02020603050405020304" pitchFamily="18" charset="0"/>
              </a:rPr>
              <a:t>                         </a:t>
            </a:r>
            <a:r>
              <a:rPr lang="en-US" sz="4400" b="1" dirty="0" smtClean="0">
                <a:solidFill>
                  <a:schemeClr val="accent1">
                    <a:lumMod val="75000"/>
                  </a:schemeClr>
                </a:solidFill>
                <a:latin typeface="Times New Roman" panose="02020603050405020304" pitchFamily="18" charset="0"/>
                <a:cs typeface="Times New Roman" panose="02020603050405020304" pitchFamily="18" charset="0"/>
              </a:rPr>
              <a:t>THANK </a:t>
            </a:r>
            <a:r>
              <a:rPr lang="en-US" sz="4400" b="1" dirty="0">
                <a:solidFill>
                  <a:schemeClr val="accent1">
                    <a:lumMod val="75000"/>
                  </a:schemeClr>
                </a:solidFill>
                <a:latin typeface="Times New Roman" panose="02020603050405020304" pitchFamily="18" charset="0"/>
                <a:cs typeface="Times New Roman" panose="02020603050405020304" pitchFamily="18" charset="0"/>
              </a:rPr>
              <a:t>YOU</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DF7B8A22-C8CF-42FC-95DE-75F2135563C3}"/>
              </a:ext>
            </a:extLst>
          </p:cNvPr>
          <p:cNvSpPr>
            <a:spLocks noGrp="1"/>
          </p:cNvSpPr>
          <p:nvPr>
            <p:ph type="body" idx="1"/>
          </p:nvPr>
        </p:nvSpPr>
        <p:spPr>
          <a:xfrm>
            <a:off x="-83539" y="3972464"/>
            <a:ext cx="9906000" cy="2370138"/>
          </a:xfrm>
        </p:spPr>
        <p:txBody>
          <a:bodyPr>
            <a:normAutofit/>
          </a:bodyPr>
          <a:lstStyle/>
          <a:p>
            <a:r>
              <a:rPr lang="en-US" sz="3600" cap="none" dirty="0">
                <a:solidFill>
                  <a:schemeClr val="tx1"/>
                </a:solidFill>
                <a:latin typeface="Times New Roman" panose="02020603050405020304" pitchFamily="18" charset="0"/>
                <a:cs typeface="Times New Roman" panose="02020603050405020304" pitchFamily="18" charset="0"/>
              </a:rPr>
              <a:t>                                 Any Queries???</a:t>
            </a:r>
          </a:p>
          <a:p>
            <a:r>
              <a:rPr lang="en-US" sz="3600" cap="none" dirty="0">
                <a:solidFill>
                  <a:schemeClr val="tx1"/>
                </a:solidFill>
                <a:latin typeface="Times New Roman" panose="02020603050405020304" pitchFamily="18" charset="0"/>
                <a:cs typeface="Times New Roman" panose="02020603050405020304" pitchFamily="18" charset="0"/>
              </a:rPr>
              <a:t>                           Please Feel Free </a:t>
            </a:r>
            <a:r>
              <a:rPr lang="en-US" sz="3600" dirty="0">
                <a:solidFill>
                  <a:schemeClr val="tx1"/>
                </a:solidFill>
                <a:latin typeface="Times New Roman" panose="02020603050405020304" pitchFamily="18" charset="0"/>
                <a:cs typeface="Times New Roman" panose="02020603050405020304" pitchFamily="18" charset="0"/>
              </a:rPr>
              <a:t>T</a:t>
            </a:r>
            <a:r>
              <a:rPr lang="en-US" sz="3600" cap="none" dirty="0">
                <a:solidFill>
                  <a:schemeClr val="tx1"/>
                </a:solidFill>
                <a:latin typeface="Times New Roman" panose="02020603050405020304" pitchFamily="18" charset="0"/>
                <a:cs typeface="Times New Roman" panose="02020603050405020304" pitchFamily="18" charset="0"/>
              </a:rPr>
              <a:t>o Ask.</a:t>
            </a:r>
            <a:endParaRPr lang="en-IN" sz="3600"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21142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88" y="648238"/>
            <a:ext cx="9265156" cy="911290"/>
          </a:xfrm>
        </p:spPr>
        <p:txBody>
          <a:bodyPr>
            <a:noAutofit/>
          </a:bodyPr>
          <a:lstStyle/>
          <a:p>
            <a:r>
              <a:rPr lang="en-US" sz="3200" b="1" dirty="0">
                <a:latin typeface="Times New Roman" panose="02020603050405020304" pitchFamily="18" charset="0"/>
                <a:cs typeface="Times New Roman" panose="02020603050405020304" pitchFamily="18" charset="0"/>
              </a:rPr>
              <a:t>GENDER DETECTION AND </a:t>
            </a:r>
            <a:r>
              <a:rPr lang="en-US" sz="3200" b="1" dirty="0" smtClean="0">
                <a:latin typeface="Times New Roman" panose="02020603050405020304" pitchFamily="18" charset="0"/>
                <a:cs typeface="Times New Roman" panose="02020603050405020304" pitchFamily="18" charset="0"/>
              </a:rPr>
              <a:t>AGE PREDICTION</a:t>
            </a:r>
            <a:endParaRPr lang="en-IN" sz="3200"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2488" y="1930400"/>
            <a:ext cx="4298622" cy="4394987"/>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76850" y="1930400"/>
            <a:ext cx="3997152" cy="4394986"/>
          </a:xfrm>
        </p:spPr>
      </p:pic>
    </p:spTree>
    <p:extLst>
      <p:ext uri="{BB962C8B-B14F-4D97-AF65-F5344CB8AC3E}">
        <p14:creationId xmlns:p14="http://schemas.microsoft.com/office/powerpoint/2010/main" val="826184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62446"/>
          </a:xfrm>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1.INPUT FROM CAMERA</a:t>
            </a:r>
            <a:endParaRPr lang="en-IN" sz="3200"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lstStyle/>
          <a:p>
            <a:endParaRPr lang="en-IN"/>
          </a:p>
        </p:txBody>
      </p:sp>
      <p:pic>
        <p:nvPicPr>
          <p:cNvPr id="5"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55614" y="1332412"/>
            <a:ext cx="8518388" cy="5018037"/>
          </a:xfrm>
          <a:prstGeom prst="rect">
            <a:avLst/>
          </a:prstGeom>
        </p:spPr>
      </p:pic>
    </p:spTree>
    <p:extLst>
      <p:ext uri="{BB962C8B-B14F-4D97-AF65-F5344CB8AC3E}">
        <p14:creationId xmlns:p14="http://schemas.microsoft.com/office/powerpoint/2010/main" val="11712081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r>
              <a:rPr lang="en-US" sz="3200" b="1" dirty="0" smtClean="0">
                <a:latin typeface="Times New Roman" panose="02020603050405020304" pitchFamily="18" charset="0"/>
                <a:cs typeface="Times New Roman" panose="02020603050405020304" pitchFamily="18" charset="0"/>
              </a:rPr>
              <a:t>2.INPUT FROM IMAGE</a:t>
            </a:r>
            <a:endParaRPr lang="en-IN" sz="3200"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lstStyle/>
          <a:p>
            <a:endParaRPr lang="en-IN"/>
          </a:p>
        </p:txBody>
      </p:sp>
      <p:pic>
        <p:nvPicPr>
          <p:cNvPr id="5" name="image42.jpeg"/>
          <p:cNvPicPr>
            <a:picLocks noGrp="1"/>
          </p:cNvPicPr>
          <p:nvPr>
            <p:ph sz="half" idx="1"/>
          </p:nvPr>
        </p:nvPicPr>
        <p:blipFill>
          <a:blip r:embed="rId2" cstate="print"/>
          <a:stretch>
            <a:fillRect/>
          </a:stretch>
        </p:blipFill>
        <p:spPr>
          <a:xfrm>
            <a:off x="677863" y="1593669"/>
            <a:ext cx="8596139" cy="4624251"/>
          </a:xfrm>
          <a:prstGeom prst="rect">
            <a:avLst/>
          </a:prstGeom>
        </p:spPr>
      </p:pic>
    </p:spTree>
    <p:extLst>
      <p:ext uri="{BB962C8B-B14F-4D97-AF65-F5344CB8AC3E}">
        <p14:creationId xmlns:p14="http://schemas.microsoft.com/office/powerpoint/2010/main" val="3038698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3.INPUT FROM VIDEO</a:t>
            </a:r>
            <a:endParaRPr lang="en-IN" sz="3200"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lstStyle/>
          <a:p>
            <a:endParaRPr lang="en-IN"/>
          </a:p>
        </p:txBody>
      </p:sp>
      <p:pic>
        <p:nvPicPr>
          <p:cNvPr id="5" name="image43.jpeg"/>
          <p:cNvPicPr>
            <a:picLocks noGrp="1"/>
          </p:cNvPicPr>
          <p:nvPr>
            <p:ph sz="half" idx="1"/>
          </p:nvPr>
        </p:nvPicPr>
        <p:blipFill>
          <a:blip r:embed="rId2" cstate="print"/>
          <a:stretch>
            <a:fillRect/>
          </a:stretch>
        </p:blipFill>
        <p:spPr>
          <a:xfrm>
            <a:off x="677863" y="1480457"/>
            <a:ext cx="8509680" cy="4791094"/>
          </a:xfrm>
          <a:prstGeom prst="rect">
            <a:avLst/>
          </a:prstGeom>
        </p:spPr>
      </p:pic>
    </p:spTree>
    <p:extLst>
      <p:ext uri="{BB962C8B-B14F-4D97-AF65-F5344CB8AC3E}">
        <p14:creationId xmlns:p14="http://schemas.microsoft.com/office/powerpoint/2010/main" val="721422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1521"/>
            <a:ext cx="8596668" cy="722006"/>
          </a:xfrm>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BENCHMARK ADIENCE </a:t>
            </a:r>
            <a:r>
              <a:rPr lang="en-US" sz="3200" b="1" dirty="0">
                <a:latin typeface="Times New Roman" panose="02020603050405020304" pitchFamily="18" charset="0"/>
                <a:cs typeface="Times New Roman" panose="02020603050405020304" pitchFamily="18" charset="0"/>
              </a:rPr>
              <a:t>DATA SET</a:t>
            </a:r>
            <a:endParaRPr lang="en-IN" sz="32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656" y="1479721"/>
            <a:ext cx="8804346" cy="4622499"/>
          </a:xfrm>
        </p:spPr>
      </p:pic>
    </p:spTree>
    <p:extLst>
      <p:ext uri="{BB962C8B-B14F-4D97-AF65-F5344CB8AC3E}">
        <p14:creationId xmlns:p14="http://schemas.microsoft.com/office/powerpoint/2010/main" val="920404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69700"/>
            <a:ext cx="8596668" cy="795205"/>
          </a:xfrm>
        </p:spPr>
        <p:txBody>
          <a:bodyPr>
            <a:normAutofit/>
          </a:bodyPr>
          <a:lstStyle/>
          <a:p>
            <a:pPr algn="ctr"/>
            <a:r>
              <a:rPr lang="en-US" sz="3200" b="1" dirty="0">
                <a:latin typeface="Times New Roman" panose="02020603050405020304" pitchFamily="18" charset="0"/>
                <a:cs typeface="Times New Roman" panose="02020603050405020304" pitchFamily="18" charset="0"/>
              </a:rPr>
              <a:t>WORKING OF THE PROJECT</a:t>
            </a:r>
            <a:endParaRPr lang="en-IN" sz="32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655" y="1651519"/>
            <a:ext cx="9060819" cy="4316226"/>
          </a:xfrm>
        </p:spPr>
      </p:pic>
    </p:spTree>
    <p:extLst>
      <p:ext uri="{BB962C8B-B14F-4D97-AF65-F5344CB8AC3E}">
        <p14:creationId xmlns:p14="http://schemas.microsoft.com/office/powerpoint/2010/main" val="4095782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1712</TotalTime>
  <Words>1675</Words>
  <Application>Microsoft Office PowerPoint</Application>
  <PresentationFormat>Widescreen</PresentationFormat>
  <Paragraphs>133</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Cambria</vt:lpstr>
      <vt:lpstr>Times New Roman</vt:lpstr>
      <vt:lpstr>Trebuchet MS</vt:lpstr>
      <vt:lpstr>Wingdings</vt:lpstr>
      <vt:lpstr>Wingdings 3</vt:lpstr>
      <vt:lpstr>Facet</vt:lpstr>
      <vt:lpstr>GENDER DETECTION AND AGE PREDICTION USING OPENCV AND CAFFE </vt:lpstr>
      <vt:lpstr>                       ABSTRACT</vt:lpstr>
      <vt:lpstr>PowerPoint Presentation</vt:lpstr>
      <vt:lpstr>GENDER DETECTION AND AGE PREDICTION</vt:lpstr>
      <vt:lpstr>1.INPUT FROM CAMERA</vt:lpstr>
      <vt:lpstr>  2.INPUT FROM IMAGE</vt:lpstr>
      <vt:lpstr>3.INPUT FROM VIDEO</vt:lpstr>
      <vt:lpstr>BENCHMARK ADIENCE DATA SET</vt:lpstr>
      <vt:lpstr>WORKING OF THE PROJECT</vt:lpstr>
      <vt:lpstr>NEED FOR THE PROJECT</vt:lpstr>
      <vt:lpstr>                         INTRODUCTION</vt:lpstr>
      <vt:lpstr>LITERATURE SURVEY</vt:lpstr>
      <vt:lpstr>EXISTING SYSTEM</vt:lpstr>
      <vt:lpstr>PROPOSED SYSTEM</vt:lpstr>
      <vt:lpstr>J48 ALGORITHM</vt:lpstr>
      <vt:lpstr>                       UML DIAGRAMS   USE CASE DIAGRAM: </vt:lpstr>
      <vt:lpstr> SEQUENCE DIAGRAM:</vt:lpstr>
      <vt:lpstr>ACTIVITY DIAGRAM:</vt:lpstr>
      <vt:lpstr>                     REQUIREMENTS </vt:lpstr>
      <vt:lpstr>              PROJECT OVERVIEW</vt:lpstr>
      <vt:lpstr>  CONVOLUTIONAL NEURAL NETWORKS</vt:lpstr>
      <vt:lpstr>                  SYSTEM DESIGN</vt:lpstr>
      <vt:lpstr>    CNN FOR GENDER AND AGE ESTIMATION</vt:lpstr>
      <vt:lpstr>        NETWORK ARCHITECTURE</vt:lpstr>
      <vt:lpstr>                NETWORK ARCHITECTURE DIAGRAMS:</vt:lpstr>
      <vt:lpstr>LAYERS</vt:lpstr>
      <vt:lpstr>             TRAINING AND TESTING</vt:lpstr>
      <vt:lpstr>ADVANTAGES</vt:lpstr>
      <vt:lpstr>                             APPLICATIONS</vt:lpstr>
      <vt:lpstr>                               CONCLUSION</vt:lpstr>
      <vt:lpstr>REFERENCES</vt:lpstr>
      <vt:lpstr>                         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engineering books management</dc:title>
  <dc:creator>18A21A05A1- K.Ramesh</dc:creator>
  <cp:lastModifiedBy>Naga Satya Sai Pavirala</cp:lastModifiedBy>
  <cp:revision>139</cp:revision>
  <dcterms:created xsi:type="dcterms:W3CDTF">2021-12-26T12:52:39Z</dcterms:created>
  <dcterms:modified xsi:type="dcterms:W3CDTF">2022-06-14T02:29:45Z</dcterms:modified>
</cp:coreProperties>
</file>