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60" r:id="rId5"/>
    <p:sldId id="265" r:id="rId6"/>
    <p:sldId id="259" r:id="rId7"/>
    <p:sldId id="266" r:id="rId8"/>
    <p:sldId id="263" r:id="rId9"/>
    <p:sldId id="264"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5FB52-995F-47BF-A628-1FA060C0E897}" type="datetimeFigureOut">
              <a:rPr lang="en-US" smtClean="0"/>
              <a:pPr/>
              <a:t>8/6/2021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01649-3716-4500-8A06-78D38D932B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501649-3716-4500-8A06-78D38D932BA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2671F8-9DF4-440B-94F1-13D963AF0253}" type="datetime1">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DCDA5-2FF0-4AEC-8A86-11A3CAEE0BF7}" type="datetime1">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8F9A7D-B179-4594-B9E0-8C6045E48449}" type="datetime1">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A632A-C3A0-4101-87F7-8E2636304C56}" type="datetime1">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74D5-BEEC-4DBE-B496-09701059E573}" type="datetime1">
              <a:rPr lang="en-US" smtClean="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18D0AD-780E-4ADD-9BF7-D5A58A0E9617}" type="datetime1">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6D2EC4-3F02-43FC-9613-6F9D5F128DA0}" type="datetime1">
              <a:rPr lang="en-US" smtClean="0"/>
              <a:pPr/>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217E89-A41E-4970-AF26-AA0AD6F8221C}" type="datetime1">
              <a:rPr lang="en-US" smtClean="0"/>
              <a:pPr/>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2D78C-AAF1-4381-A0F1-82B65EE95234}" type="datetime1">
              <a:rPr lang="en-US" smtClean="0"/>
              <a:pPr/>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E7F65-FBA6-42F3-B252-83CB365DCC30}" type="datetime1">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A9CBC-EAE5-4F60-A8C7-03492A4A64E1}" type="datetime1">
              <a:rPr lang="en-US" smtClean="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483C-5470-46CE-9A84-155B918122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F3EE1-A8C3-40E3-A154-0FBF7B10BC70}" type="datetime1">
              <a:rPr lang="en-US" smtClean="0"/>
              <a:pPr/>
              <a:t>8/6/2021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A483C-5470-46CE-9A84-155B918122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571744"/>
            <a:ext cx="7772400" cy="1857388"/>
          </a:xfrm>
        </p:spPr>
        <p:txBody>
          <a:bodyPr>
            <a:normAutofit/>
          </a:bodyPr>
          <a:lstStyle/>
          <a:p>
            <a:r>
              <a:rPr lang="en-US" dirty="0" smtClean="0"/>
              <a:t>Recurrent Neural Network(RNN)</a:t>
            </a:r>
            <a:br>
              <a:rPr lang="en-US" dirty="0" smtClean="0"/>
            </a:br>
            <a:r>
              <a:rPr lang="en-US" sz="2700" dirty="0" smtClean="0"/>
              <a:t>Nangi Ramesh</a:t>
            </a:r>
            <a:r>
              <a:rPr lang="en-US" sz="2700" dirty="0"/>
              <a:t/>
            </a:r>
            <a:br>
              <a:rPr lang="en-US" sz="2700" dirty="0"/>
            </a:br>
            <a:r>
              <a:rPr lang="en-US" sz="2200" dirty="0" smtClean="0"/>
              <a:t>Junior Research Fellow</a:t>
            </a:r>
            <a:br>
              <a:rPr lang="en-US" sz="2200" dirty="0" smtClean="0"/>
            </a:br>
            <a:r>
              <a:rPr lang="en-US" sz="2200" dirty="0" smtClean="0"/>
              <a:t>CR.Rao AIMSCS</a:t>
            </a:r>
            <a:endParaRPr lang="en-US" sz="2200" dirty="0"/>
          </a:p>
        </p:txBody>
      </p:sp>
      <p:sp>
        <p:nvSpPr>
          <p:cNvPr id="4" name="Slide Number Placeholder 3"/>
          <p:cNvSpPr>
            <a:spLocks noGrp="1"/>
          </p:cNvSpPr>
          <p:nvPr>
            <p:ph type="sldNum" sz="quarter" idx="12"/>
          </p:nvPr>
        </p:nvSpPr>
        <p:spPr/>
        <p:txBody>
          <a:bodyPr/>
          <a:lstStyle/>
          <a:p>
            <a:fld id="{F8FA483C-5470-46CE-9A84-155B918122E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Autofit/>
          </a:bodyPr>
          <a:lstStyle/>
          <a:p>
            <a:r>
              <a:rPr lang="en-US" sz="3600" dirty="0" smtClean="0"/>
              <a:t/>
            </a:r>
            <a:br>
              <a:rPr lang="en-US" sz="3600" dirty="0" smtClean="0"/>
            </a:br>
            <a:r>
              <a:rPr lang="en-US" sz="3600" dirty="0" smtClean="0"/>
              <a:t>Advantages and Disadvantages of RNN</a:t>
            </a:r>
            <a:br>
              <a:rPr lang="en-US" sz="3600" dirty="0" smtClean="0"/>
            </a:br>
            <a:endParaRPr lang="en-US" sz="3600" dirty="0"/>
          </a:p>
        </p:txBody>
      </p:sp>
      <p:sp>
        <p:nvSpPr>
          <p:cNvPr id="3" name="Content Placeholder 2"/>
          <p:cNvSpPr>
            <a:spLocks noGrp="1"/>
          </p:cNvSpPr>
          <p:nvPr>
            <p:ph idx="1"/>
          </p:nvPr>
        </p:nvSpPr>
        <p:spPr>
          <a:xfrm>
            <a:off x="428596" y="1857364"/>
            <a:ext cx="8229600" cy="3429024"/>
          </a:xfrm>
        </p:spPr>
        <p:txBody>
          <a:bodyPr>
            <a:normAutofit/>
          </a:bodyPr>
          <a:lstStyle/>
          <a:p>
            <a:r>
              <a:rPr lang="en-US" sz="2800" b="1" dirty="0" smtClean="0"/>
              <a:t>Advantages</a:t>
            </a:r>
          </a:p>
          <a:p>
            <a:pPr lvl="1" fontAlgn="base"/>
            <a:r>
              <a:rPr lang="en-US" sz="1600" dirty="0" smtClean="0"/>
              <a:t>An RNN remembers each and every information through time. It is useful in time series prediction only because of the feature to remember previous inputs as well. This is called Long Short Term Memory.</a:t>
            </a:r>
          </a:p>
          <a:p>
            <a:pPr lvl="1" fontAlgn="base"/>
            <a:r>
              <a:rPr lang="en-US" sz="1600" dirty="0" smtClean="0"/>
              <a:t>Recurrent neural network are even used with convolution layers to extend the effective pixel neighborhood.</a:t>
            </a:r>
            <a:endParaRPr lang="en-US" dirty="0" smtClean="0"/>
          </a:p>
          <a:p>
            <a:pPr marL="342900" lvl="1" indent="-342900">
              <a:buFont typeface="Arial" pitchFamily="34" charset="0"/>
              <a:buChar char="•"/>
            </a:pPr>
            <a:r>
              <a:rPr lang="en-US" b="1" dirty="0" smtClean="0"/>
              <a:t>Disadvantages</a:t>
            </a:r>
          </a:p>
          <a:p>
            <a:pPr lvl="1" fontAlgn="base"/>
            <a:r>
              <a:rPr lang="en-US" sz="1600" dirty="0"/>
              <a:t>Gradient vanishing and exploding problems.</a:t>
            </a:r>
          </a:p>
          <a:p>
            <a:pPr lvl="1" fontAlgn="base"/>
            <a:r>
              <a:rPr lang="en-US" sz="1600" dirty="0"/>
              <a:t>Training an RNN is a very difficult task.</a:t>
            </a:r>
          </a:p>
          <a:p>
            <a:pPr lvl="1" fontAlgn="base"/>
            <a:r>
              <a:rPr lang="en-US" sz="1600" dirty="0"/>
              <a:t>It cannot process very long sequences if </a:t>
            </a:r>
            <a:r>
              <a:rPr lang="en-US" sz="1600"/>
              <a:t>using </a:t>
            </a:r>
            <a:r>
              <a:rPr lang="en-US" sz="1600" smtClean="0"/>
              <a:t> tanh</a:t>
            </a:r>
            <a:r>
              <a:rPr lang="en-US" sz="1600" dirty="0" smtClean="0"/>
              <a:t> </a:t>
            </a:r>
            <a:r>
              <a:rPr lang="en-US" sz="1600" dirty="0"/>
              <a:t>or </a:t>
            </a:r>
            <a:r>
              <a:rPr lang="en-US" sz="1600" dirty="0" err="1"/>
              <a:t>relu</a:t>
            </a:r>
            <a:r>
              <a:rPr lang="en-US" sz="1600" dirty="0"/>
              <a:t> as an activation function.</a:t>
            </a:r>
          </a:p>
          <a:p>
            <a:pPr>
              <a:buNone/>
            </a:pPr>
            <a:endParaRPr lang="en-US" dirty="0" smtClean="0"/>
          </a:p>
          <a:p>
            <a:pPr lvl="1" fontAlgn="base">
              <a:buNone/>
            </a:pPr>
            <a:endParaRPr lang="en-US" sz="1600" dirty="0"/>
          </a:p>
        </p:txBody>
      </p:sp>
      <p:sp>
        <p:nvSpPr>
          <p:cNvPr id="4" name="Slide Number Placeholder 3"/>
          <p:cNvSpPr>
            <a:spLocks noGrp="1"/>
          </p:cNvSpPr>
          <p:nvPr>
            <p:ph type="sldNum" sz="quarter" idx="12"/>
          </p:nvPr>
        </p:nvSpPr>
        <p:spPr/>
        <p:txBody>
          <a:bodyPr/>
          <a:lstStyle/>
          <a:p>
            <a:fld id="{F8FA483C-5470-46CE-9A84-155B918122E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sz="3600" dirty="0" smtClean="0"/>
              <a:t/>
            </a:r>
            <a:br>
              <a:rPr lang="en-US" sz="3600" dirty="0" smtClean="0"/>
            </a:br>
            <a:r>
              <a:rPr lang="en-US" sz="3600" dirty="0" smtClean="0"/>
              <a:t>Issues With Recurrent Neural Network(RNN) ?</a:t>
            </a:r>
            <a:r>
              <a:rPr lang="en-US" dirty="0" smtClean="0"/>
              <a:t/>
            </a:r>
            <a:br>
              <a:rPr lang="en-US" dirty="0" smtClean="0"/>
            </a:br>
            <a:endParaRPr lang="en-US" dirty="0"/>
          </a:p>
        </p:txBody>
      </p:sp>
      <p:sp>
        <p:nvSpPr>
          <p:cNvPr id="3" name="Content Placeholder 2"/>
          <p:cNvSpPr>
            <a:spLocks noGrp="1"/>
          </p:cNvSpPr>
          <p:nvPr>
            <p:ph idx="1"/>
          </p:nvPr>
        </p:nvSpPr>
        <p:spPr>
          <a:xfrm>
            <a:off x="457200" y="1600201"/>
            <a:ext cx="8229600" cy="4472006"/>
          </a:xfrm>
        </p:spPr>
        <p:txBody>
          <a:bodyPr>
            <a:normAutofit/>
          </a:bodyPr>
          <a:lstStyle/>
          <a:p>
            <a:pPr fontAlgn="base"/>
            <a:r>
              <a:rPr lang="en-US" sz="2800" b="1" dirty="0"/>
              <a:t>Vanishing </a:t>
            </a:r>
            <a:r>
              <a:rPr lang="en-US" sz="2800" b="1" dirty="0" smtClean="0"/>
              <a:t>Gradients</a:t>
            </a:r>
            <a:endParaRPr lang="en-US" sz="2800" dirty="0" smtClean="0"/>
          </a:p>
          <a:p>
            <a:pPr lvl="1" fontAlgn="base"/>
            <a:r>
              <a:rPr lang="en-US" sz="2400" dirty="0" smtClean="0"/>
              <a:t>This </a:t>
            </a:r>
            <a:r>
              <a:rPr lang="en-US" sz="2400" dirty="0"/>
              <a:t>occurs when the gradients become very small and tend towards zero.</a:t>
            </a:r>
          </a:p>
          <a:p>
            <a:pPr fontAlgn="base"/>
            <a:r>
              <a:rPr lang="en-US" sz="2800" b="1" dirty="0"/>
              <a:t>Exploding </a:t>
            </a:r>
            <a:r>
              <a:rPr lang="en-US" sz="2800" b="1" dirty="0" smtClean="0"/>
              <a:t>Gradients</a:t>
            </a:r>
            <a:endParaRPr lang="en-US" dirty="0" smtClean="0"/>
          </a:p>
          <a:p>
            <a:pPr lvl="1" fontAlgn="base"/>
            <a:r>
              <a:rPr lang="en-US" sz="2400" dirty="0" smtClean="0"/>
              <a:t>This </a:t>
            </a:r>
            <a:r>
              <a:rPr lang="en-US" sz="2400" dirty="0"/>
              <a:t>occurs when the gradients become too large due to back-propagation</a:t>
            </a:r>
          </a:p>
          <a:p>
            <a:pPr>
              <a:buNone/>
            </a:pPr>
            <a:r>
              <a:rPr lang="en-US" dirty="0" smtClean="0"/>
              <a:t>			</a:t>
            </a:r>
            <a:r>
              <a:rPr lang="en-US" sz="2000" dirty="0" smtClean="0"/>
              <a:t>To </a:t>
            </a:r>
            <a:r>
              <a:rPr lang="en-US" sz="2000" dirty="0"/>
              <a:t>deal with such problems, two main variants of Recurrent Neural Networks were developed – </a:t>
            </a:r>
            <a:r>
              <a:rPr lang="en-US" sz="2000" b="1" dirty="0"/>
              <a:t>Long Short Term Memory Networks</a:t>
            </a:r>
            <a:r>
              <a:rPr lang="en-US" sz="2000" dirty="0"/>
              <a:t> and </a:t>
            </a:r>
            <a:r>
              <a:rPr lang="en-US" sz="2000" b="1" dirty="0"/>
              <a:t>Gated Recurrent Unit Networks</a:t>
            </a:r>
            <a:r>
              <a:rPr lang="en-US" sz="2000" dirty="0"/>
              <a:t>.</a:t>
            </a:r>
          </a:p>
        </p:txBody>
      </p:sp>
      <p:sp>
        <p:nvSpPr>
          <p:cNvPr id="4" name="Slide Number Placeholder 3"/>
          <p:cNvSpPr>
            <a:spLocks noGrp="1"/>
          </p:cNvSpPr>
          <p:nvPr>
            <p:ph type="sldNum" sz="quarter" idx="12"/>
          </p:nvPr>
        </p:nvSpPr>
        <p:spPr/>
        <p:txBody>
          <a:bodyPr/>
          <a:lstStyle/>
          <a:p>
            <a:fld id="{F8FA483C-5470-46CE-9A84-155B918122E5}" type="slidenum">
              <a:rPr lang="en-US" smtClean="0"/>
              <a:pPr/>
              <a:t>11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What is Recurrent Neural Network(RNN) ?</a:t>
            </a:r>
          </a:p>
          <a:p>
            <a:r>
              <a:rPr lang="en-US" dirty="0" smtClean="0"/>
              <a:t>Why it is?</a:t>
            </a:r>
          </a:p>
          <a:p>
            <a:r>
              <a:rPr lang="en-US" dirty="0" smtClean="0"/>
              <a:t>RNN Architecture</a:t>
            </a:r>
          </a:p>
          <a:p>
            <a:r>
              <a:rPr lang="en-US" dirty="0" smtClean="0"/>
              <a:t>Data sets</a:t>
            </a:r>
          </a:p>
          <a:p>
            <a:r>
              <a:rPr lang="en-US" dirty="0" smtClean="0"/>
              <a:t>Applications</a:t>
            </a:r>
          </a:p>
          <a:p>
            <a:r>
              <a:rPr lang="en-US" dirty="0" smtClean="0"/>
              <a:t>Advantages and Disadvantages of RNN</a:t>
            </a:r>
          </a:p>
          <a:p>
            <a:r>
              <a:rPr lang="en-US" dirty="0" smtClean="0"/>
              <a:t>Issues With Recurrent Neural Network(RNN) </a:t>
            </a:r>
          </a:p>
          <a:p>
            <a:endParaRPr lang="en-US" dirty="0"/>
          </a:p>
        </p:txBody>
      </p:sp>
      <p:sp>
        <p:nvSpPr>
          <p:cNvPr id="4" name="Slide Number Placeholder 3"/>
          <p:cNvSpPr>
            <a:spLocks noGrp="1"/>
          </p:cNvSpPr>
          <p:nvPr>
            <p:ph type="sldNum" sz="quarter" idx="12"/>
          </p:nvPr>
        </p:nvSpPr>
        <p:spPr/>
        <p:txBody>
          <a:bodyPr/>
          <a:lstStyle/>
          <a:p>
            <a:fld id="{F8FA483C-5470-46CE-9A84-155B918122E5}"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725470"/>
          </a:xfrm>
        </p:spPr>
        <p:txBody>
          <a:bodyPr>
            <a:normAutofit fontScale="90000"/>
          </a:bodyPr>
          <a:lstStyle/>
          <a:p>
            <a:r>
              <a:rPr lang="en-US" sz="4000" dirty="0" smtClean="0"/>
              <a:t/>
            </a:r>
            <a:br>
              <a:rPr lang="en-US" sz="4000" dirty="0" smtClean="0"/>
            </a:br>
            <a:r>
              <a:rPr lang="en-US" sz="4000" dirty="0" smtClean="0"/>
              <a:t>What is Recurrent Neural Network(RNN) ?</a:t>
            </a:r>
            <a:r>
              <a:rPr lang="en-US" dirty="0" smtClean="0"/>
              <a:t/>
            </a:r>
            <a:br>
              <a:rPr lang="en-US" dirty="0" smtClean="0"/>
            </a:br>
            <a:endParaRPr lang="en-US" dirty="0"/>
          </a:p>
        </p:txBody>
      </p:sp>
      <p:sp>
        <p:nvSpPr>
          <p:cNvPr id="3" name="Content Placeholder 2"/>
          <p:cNvSpPr>
            <a:spLocks noGrp="1"/>
          </p:cNvSpPr>
          <p:nvPr>
            <p:ph idx="1"/>
          </p:nvPr>
        </p:nvSpPr>
        <p:spPr>
          <a:xfrm>
            <a:off x="500034" y="1714488"/>
            <a:ext cx="8229600" cy="3786214"/>
          </a:xfrm>
        </p:spPr>
        <p:txBody>
          <a:bodyPr>
            <a:normAutofit/>
          </a:bodyPr>
          <a:lstStyle/>
          <a:p>
            <a:r>
              <a:rPr lang="en-US" sz="2800" dirty="0"/>
              <a:t>Recurrent Neural Network(RNN) are a type of Neural </a:t>
            </a:r>
            <a:r>
              <a:rPr lang="en-US" sz="2800" dirty="0" smtClean="0"/>
              <a:t>Network</a:t>
            </a:r>
            <a:r>
              <a:rPr lang="en-US" sz="2800" dirty="0"/>
              <a:t> where the output from previous step are fed as input to the </a:t>
            </a:r>
            <a:r>
              <a:rPr lang="en-US" sz="2800" dirty="0" smtClean="0"/>
              <a:t>current </a:t>
            </a:r>
            <a:r>
              <a:rPr lang="en-US" sz="2800" dirty="0"/>
              <a:t>step</a:t>
            </a:r>
            <a:r>
              <a:rPr lang="en-US" sz="2800" dirty="0" smtClean="0"/>
              <a:t>.</a:t>
            </a:r>
          </a:p>
          <a:p>
            <a:pPr>
              <a:buNone/>
            </a:pPr>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F8FA483C-5470-46CE-9A84-155B918122E5}" type="slidenum">
              <a:rPr lang="en-US" smtClean="0"/>
              <a:pPr/>
              <a:t>3</a:t>
            </a:fld>
            <a:endParaRPr lang="en-US"/>
          </a:p>
        </p:txBody>
      </p:sp>
      <p:pic>
        <p:nvPicPr>
          <p:cNvPr id="5" name="Picture 4" descr="b rnn.JPG"/>
          <p:cNvPicPr>
            <a:picLocks noChangeAspect="1"/>
          </p:cNvPicPr>
          <p:nvPr/>
        </p:nvPicPr>
        <p:blipFill>
          <a:blip r:embed="rId2"/>
          <a:stretch>
            <a:fillRect/>
          </a:stretch>
        </p:blipFill>
        <p:spPr>
          <a:xfrm>
            <a:off x="3571868" y="3500438"/>
            <a:ext cx="1857388" cy="17859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sz="3600" dirty="0" smtClean="0"/>
              <a:t>Why It is?</a:t>
            </a:r>
            <a:endParaRPr lang="en-US" sz="3600" dirty="0"/>
          </a:p>
        </p:txBody>
      </p:sp>
      <p:sp>
        <p:nvSpPr>
          <p:cNvPr id="3" name="Content Placeholder 2"/>
          <p:cNvSpPr>
            <a:spLocks noGrp="1"/>
          </p:cNvSpPr>
          <p:nvPr>
            <p:ph idx="1"/>
          </p:nvPr>
        </p:nvSpPr>
        <p:spPr>
          <a:xfrm>
            <a:off x="642910" y="2143116"/>
            <a:ext cx="8229600" cy="2757494"/>
          </a:xfrm>
        </p:spPr>
        <p:txBody>
          <a:bodyPr>
            <a:normAutofit/>
          </a:bodyPr>
          <a:lstStyle/>
          <a:p>
            <a:r>
              <a:rPr lang="en-US" sz="2000" dirty="0"/>
              <a:t>In traditional neural networks, all the inputs and outputs are independent of each other, but in cases like when it is required to predict the next word of a sentence, the previous words are required and hence there is a need to remember the previous words</a:t>
            </a:r>
            <a:r>
              <a:rPr lang="en-US" sz="2000" dirty="0" smtClean="0"/>
              <a:t>.</a:t>
            </a:r>
          </a:p>
          <a:p>
            <a:r>
              <a:rPr lang="en-US" sz="2000" dirty="0"/>
              <a:t>Thus RNN came into existence, which solved this issue with the help of a Hidden Layer. The main and most important feature of RNN is </a:t>
            </a:r>
            <a:r>
              <a:rPr lang="en-US" sz="2000" b="1" dirty="0"/>
              <a:t>Hidden state</a:t>
            </a:r>
            <a:r>
              <a:rPr lang="en-US" sz="2000" dirty="0"/>
              <a:t>, which remembers some information about a sequence</a:t>
            </a:r>
          </a:p>
        </p:txBody>
      </p:sp>
      <p:sp>
        <p:nvSpPr>
          <p:cNvPr id="4" name="Slide Number Placeholder 3"/>
          <p:cNvSpPr>
            <a:spLocks noGrp="1"/>
          </p:cNvSpPr>
          <p:nvPr>
            <p:ph type="sldNum" sz="quarter" idx="12"/>
          </p:nvPr>
        </p:nvSpPr>
        <p:spPr/>
        <p:txBody>
          <a:bodyPr/>
          <a:lstStyle/>
          <a:p>
            <a:fld id="{F8FA483C-5470-46CE-9A84-155B918122E5}"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dirty="0" smtClean="0"/>
              <a:t>Training through RNN</a:t>
            </a:r>
            <a:endParaRPr lang="en-US" sz="3600"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A single time step of the input is provided to the network.</a:t>
            </a:r>
          </a:p>
          <a:p>
            <a:pPr fontAlgn="base"/>
            <a:r>
              <a:rPr lang="en-US" dirty="0" smtClean="0"/>
              <a:t>Then calculate its current state using set of current input and the previous state.</a:t>
            </a:r>
          </a:p>
          <a:p>
            <a:pPr fontAlgn="base"/>
            <a:r>
              <a:rPr lang="en-US" dirty="0" smtClean="0"/>
              <a:t>The current ht becomes ht-1 for the next time step.</a:t>
            </a:r>
          </a:p>
          <a:p>
            <a:pPr fontAlgn="base"/>
            <a:r>
              <a:rPr lang="en-US" dirty="0" smtClean="0"/>
              <a:t>One can go as many time steps according to the problem and join the information from all the previous states.</a:t>
            </a:r>
          </a:p>
          <a:p>
            <a:pPr fontAlgn="base"/>
            <a:r>
              <a:rPr lang="en-US" dirty="0" smtClean="0"/>
              <a:t>Once all the time steps are completed the final current state is used to calculate the output.</a:t>
            </a:r>
          </a:p>
          <a:p>
            <a:pPr fontAlgn="base"/>
            <a:r>
              <a:rPr lang="en-US" dirty="0" smtClean="0"/>
              <a:t>The output is then compared to the actual output (the target output) and the error is generated.</a:t>
            </a:r>
          </a:p>
          <a:p>
            <a:pPr fontAlgn="base"/>
            <a:r>
              <a:rPr lang="en-US" dirty="0" smtClean="0"/>
              <a:t>The error is then back-propagated to the network to update the weights and hence the network (RNN) is trained.</a:t>
            </a:r>
          </a:p>
          <a:p>
            <a:endParaRPr lang="en-US" dirty="0"/>
          </a:p>
        </p:txBody>
      </p:sp>
      <p:sp>
        <p:nvSpPr>
          <p:cNvPr id="4" name="Slide Number Placeholder 3"/>
          <p:cNvSpPr>
            <a:spLocks noGrp="1"/>
          </p:cNvSpPr>
          <p:nvPr>
            <p:ph type="sldNum" sz="quarter" idx="12"/>
          </p:nvPr>
        </p:nvSpPr>
        <p:spPr/>
        <p:txBody>
          <a:bodyPr/>
          <a:lstStyle/>
          <a:p>
            <a:fld id="{F8FA483C-5470-46CE-9A84-155B918122E5}"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RNN Architecture</a:t>
            </a:r>
            <a:endParaRPr lang="en-US" sz="4000" dirty="0"/>
          </a:p>
        </p:txBody>
      </p:sp>
      <p:pic>
        <p:nvPicPr>
          <p:cNvPr id="11" name="Content Placeholder 10" descr="RNN Ar.JPG"/>
          <p:cNvPicPr>
            <a:picLocks noGrp="1" noChangeAspect="1"/>
          </p:cNvPicPr>
          <p:nvPr>
            <p:ph idx="1"/>
          </p:nvPr>
        </p:nvPicPr>
        <p:blipFill>
          <a:blip r:embed="rId2"/>
          <a:stretch>
            <a:fillRect/>
          </a:stretch>
        </p:blipFill>
        <p:spPr>
          <a:xfrm>
            <a:off x="1285852" y="1428736"/>
            <a:ext cx="6486525" cy="1714512"/>
          </a:xfrm>
        </p:spPr>
      </p:pic>
      <p:sp>
        <p:nvSpPr>
          <p:cNvPr id="4" name="Slide Number Placeholder 3"/>
          <p:cNvSpPr>
            <a:spLocks noGrp="1"/>
          </p:cNvSpPr>
          <p:nvPr>
            <p:ph type="sldNum" sz="quarter" idx="12"/>
          </p:nvPr>
        </p:nvSpPr>
        <p:spPr/>
        <p:txBody>
          <a:bodyPr/>
          <a:lstStyle/>
          <a:p>
            <a:fld id="{F8FA483C-5470-46CE-9A84-155B918122E5}" type="slidenum">
              <a:rPr lang="en-US" smtClean="0"/>
              <a:pPr/>
              <a:t>6</a:t>
            </a:fld>
            <a:endParaRPr lang="en-US"/>
          </a:p>
        </p:txBody>
      </p:sp>
      <p:sp>
        <p:nvSpPr>
          <p:cNvPr id="7" name="TextBox 6"/>
          <p:cNvSpPr txBox="1"/>
          <p:nvPr/>
        </p:nvSpPr>
        <p:spPr>
          <a:xfrm>
            <a:off x="642910" y="3071810"/>
            <a:ext cx="3786214" cy="369332"/>
          </a:xfrm>
          <a:prstGeom prst="rect">
            <a:avLst/>
          </a:prstGeom>
          <a:noFill/>
        </p:spPr>
        <p:txBody>
          <a:bodyPr wrap="square" rtlCol="0">
            <a:spAutoFit/>
          </a:bodyPr>
          <a:lstStyle/>
          <a:p>
            <a:r>
              <a:rPr lang="en-US" dirty="0" smtClean="0"/>
              <a:t>Forward Propagation</a:t>
            </a:r>
            <a:endParaRPr lang="en-US" dirty="0"/>
          </a:p>
        </p:txBody>
      </p:sp>
      <p:pic>
        <p:nvPicPr>
          <p:cNvPr id="9" name="Picture 8" descr="20210806_105120.jpg"/>
          <p:cNvPicPr>
            <a:picLocks noChangeAspect="1"/>
          </p:cNvPicPr>
          <p:nvPr/>
        </p:nvPicPr>
        <p:blipFill>
          <a:blip r:embed="rId3" cstate="print"/>
          <a:stretch>
            <a:fillRect/>
          </a:stretch>
        </p:blipFill>
        <p:spPr>
          <a:xfrm>
            <a:off x="785786" y="3714752"/>
            <a:ext cx="7572396" cy="257176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Backward Propagation</a:t>
            </a:r>
            <a:endParaRPr lang="en-US" sz="3600" dirty="0"/>
          </a:p>
        </p:txBody>
      </p:sp>
      <p:sp>
        <p:nvSpPr>
          <p:cNvPr id="4" name="Slide Number Placeholder 3"/>
          <p:cNvSpPr>
            <a:spLocks noGrp="1"/>
          </p:cNvSpPr>
          <p:nvPr>
            <p:ph type="sldNum" sz="quarter" idx="12"/>
          </p:nvPr>
        </p:nvSpPr>
        <p:spPr/>
        <p:txBody>
          <a:bodyPr/>
          <a:lstStyle/>
          <a:p>
            <a:fld id="{F8FA483C-5470-46CE-9A84-155B918122E5}" type="slidenum">
              <a:rPr lang="en-US" smtClean="0"/>
              <a:pPr/>
              <a:t>7</a:t>
            </a:fld>
            <a:endParaRPr lang="en-US"/>
          </a:p>
        </p:txBody>
      </p:sp>
      <p:pic>
        <p:nvPicPr>
          <p:cNvPr id="7" name="Content Placeholder 6" descr="bk.jpg"/>
          <p:cNvPicPr>
            <a:picLocks noGrp="1" noChangeAspect="1"/>
          </p:cNvPicPr>
          <p:nvPr>
            <p:ph idx="1"/>
          </p:nvPr>
        </p:nvPicPr>
        <p:blipFill>
          <a:blip r:embed="rId2"/>
          <a:stretch>
            <a:fillRect/>
          </a:stretch>
        </p:blipFill>
        <p:spPr>
          <a:xfrm>
            <a:off x="1000100" y="1928802"/>
            <a:ext cx="6643734" cy="35719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3" name="Content Placeholder 2"/>
          <p:cNvSpPr>
            <a:spLocks noGrp="1"/>
          </p:cNvSpPr>
          <p:nvPr>
            <p:ph idx="1"/>
          </p:nvPr>
        </p:nvSpPr>
        <p:spPr>
          <a:xfrm>
            <a:off x="2357422" y="2071678"/>
            <a:ext cx="5900750" cy="2328866"/>
          </a:xfrm>
        </p:spPr>
        <p:txBody>
          <a:bodyPr/>
          <a:lstStyle/>
          <a:p>
            <a:r>
              <a:rPr lang="en-US" dirty="0" smtClean="0"/>
              <a:t>Time series Datasets</a:t>
            </a:r>
          </a:p>
          <a:p>
            <a:r>
              <a:rPr lang="en-US" dirty="0" smtClean="0"/>
              <a:t>Sequential Datasets</a:t>
            </a:r>
          </a:p>
          <a:p>
            <a:r>
              <a:rPr lang="en-US" dirty="0" smtClean="0"/>
              <a:t>Forecasting data sets</a:t>
            </a:r>
          </a:p>
          <a:p>
            <a:endParaRPr lang="en-US" dirty="0"/>
          </a:p>
        </p:txBody>
      </p:sp>
      <p:sp>
        <p:nvSpPr>
          <p:cNvPr id="4" name="Slide Number Placeholder 3"/>
          <p:cNvSpPr>
            <a:spLocks noGrp="1"/>
          </p:cNvSpPr>
          <p:nvPr>
            <p:ph type="sldNum" sz="quarter" idx="12"/>
          </p:nvPr>
        </p:nvSpPr>
        <p:spPr/>
        <p:txBody>
          <a:bodyPr/>
          <a:lstStyle/>
          <a:p>
            <a:fld id="{F8FA483C-5470-46CE-9A84-155B918122E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Applications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Sentimental analysis</a:t>
            </a:r>
          </a:p>
          <a:p>
            <a:r>
              <a:rPr lang="en-US" dirty="0" smtClean="0"/>
              <a:t>Time </a:t>
            </a:r>
            <a:r>
              <a:rPr lang="en-US" dirty="0"/>
              <a:t>series stocks </a:t>
            </a:r>
            <a:r>
              <a:rPr lang="en-US" dirty="0" smtClean="0"/>
              <a:t>forecasting</a:t>
            </a:r>
          </a:p>
          <a:p>
            <a:r>
              <a:rPr lang="en-US" dirty="0" smtClean="0"/>
              <a:t>Speech </a:t>
            </a:r>
            <a:r>
              <a:rPr lang="en-US" dirty="0"/>
              <a:t>to text </a:t>
            </a:r>
            <a:r>
              <a:rPr lang="en-US" dirty="0" smtClean="0"/>
              <a:t>conversion</a:t>
            </a:r>
          </a:p>
          <a:p>
            <a:r>
              <a:rPr lang="en-US" dirty="0" smtClean="0"/>
              <a:t>language modeling</a:t>
            </a:r>
          </a:p>
          <a:p>
            <a:r>
              <a:rPr lang="en-US" dirty="0" smtClean="0"/>
              <a:t>Building </a:t>
            </a:r>
            <a:r>
              <a:rPr lang="en-US" dirty="0"/>
              <a:t>virtual </a:t>
            </a:r>
            <a:r>
              <a:rPr lang="en-US" dirty="0" smtClean="0"/>
              <a:t>assistance</a:t>
            </a:r>
          </a:p>
          <a:p>
            <a:r>
              <a:rPr lang="en-US" dirty="0" smtClean="0"/>
              <a:t>Call center analysis</a:t>
            </a:r>
          </a:p>
          <a:p>
            <a:r>
              <a:rPr lang="en-US" dirty="0" smtClean="0"/>
              <a:t>Prediction problems</a:t>
            </a:r>
          </a:p>
          <a:p>
            <a:r>
              <a:rPr lang="en-US" dirty="0" smtClean="0"/>
              <a:t>Speech reorganization</a:t>
            </a:r>
          </a:p>
          <a:p>
            <a:endParaRPr lang="en-US" dirty="0"/>
          </a:p>
        </p:txBody>
      </p:sp>
      <p:sp>
        <p:nvSpPr>
          <p:cNvPr id="4" name="Slide Number Placeholder 3"/>
          <p:cNvSpPr>
            <a:spLocks noGrp="1"/>
          </p:cNvSpPr>
          <p:nvPr>
            <p:ph type="sldNum" sz="quarter" idx="12"/>
          </p:nvPr>
        </p:nvSpPr>
        <p:spPr/>
        <p:txBody>
          <a:bodyPr/>
          <a:lstStyle/>
          <a:p>
            <a:fld id="{F8FA483C-5470-46CE-9A84-155B918122E5}"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TotalTime>
  <Words>405</Words>
  <Application>Microsoft Office PowerPoint</Application>
  <PresentationFormat>On-screen Show (4:3)</PresentationFormat>
  <Paragraphs>64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Recurrent Neural Network(RNN) Nangi Ramesh Junior Research Fellow CR.Rao AIMSCS</vt:lpstr>
      <vt:lpstr>Agenda</vt:lpstr>
      <vt:lpstr> What is Recurrent Neural Network(RNN) ? </vt:lpstr>
      <vt:lpstr>Why It is?</vt:lpstr>
      <vt:lpstr>Training through RNN</vt:lpstr>
      <vt:lpstr>RNN Architecture</vt:lpstr>
      <vt:lpstr>Backward Propagation</vt:lpstr>
      <vt:lpstr>Data Sets</vt:lpstr>
      <vt:lpstr>Applications</vt:lpstr>
      <vt:lpstr> Advantages and Disadvantages of RNN </vt:lpstr>
      <vt:lpstr> Issues With Recurrent Neural Network(RNN) ?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Network(RNN) Nangi Ramesh JRF CR.Rao AIMSCS</dc:title>
  <dc:creator>AIMSCS4</dc:creator>
  <cp:lastModifiedBy>AIMSCS4</cp:lastModifiedBy>
  <cp:revision>28</cp:revision>
  <dcterms:created xsi:type="dcterms:W3CDTF">2021-08-04T22:34:33Z</dcterms:created>
  <dcterms:modified xsi:type="dcterms:W3CDTF">2021-08-06T05:24:41Z</dcterms:modified>
</cp:coreProperties>
</file>