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84" y="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03030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03030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03030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190" y="1871472"/>
            <a:ext cx="7814095" cy="270052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3905" y="1188719"/>
            <a:ext cx="463238" cy="4846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03030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427" y="184969"/>
            <a:ext cx="7225164" cy="953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03030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911" y="313266"/>
            <a:ext cx="7493000" cy="39341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04" y="3249167"/>
            <a:ext cx="652190" cy="54864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36761" y="2691383"/>
            <a:ext cx="0" cy="1594485"/>
          </a:xfrm>
          <a:custGeom>
            <a:avLst/>
            <a:gdLst/>
            <a:ahLst/>
            <a:cxnLst/>
            <a:rect l="l" t="t" r="r" b="b"/>
            <a:pathLst>
              <a:path h="1594485">
                <a:moveTo>
                  <a:pt x="0" y="1594104"/>
                </a:moveTo>
                <a:lnTo>
                  <a:pt x="0" y="0"/>
                </a:lnTo>
              </a:path>
            </a:pathLst>
          </a:custGeom>
          <a:ln w="9142">
            <a:solidFill>
              <a:srgbClr val="2F44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86095" y="2691383"/>
            <a:ext cx="0" cy="1594485"/>
          </a:xfrm>
          <a:custGeom>
            <a:avLst/>
            <a:gdLst/>
            <a:ahLst/>
            <a:cxnLst/>
            <a:rect l="l" t="t" r="r" b="b"/>
            <a:pathLst>
              <a:path h="1594485">
                <a:moveTo>
                  <a:pt x="0" y="1594104"/>
                </a:moveTo>
                <a:lnTo>
                  <a:pt x="0" y="0"/>
                </a:lnTo>
              </a:path>
            </a:pathLst>
          </a:custGeom>
          <a:ln w="9142">
            <a:solidFill>
              <a:srgbClr val="2F44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190" y="2695955"/>
            <a:ext cx="4120515" cy="0"/>
          </a:xfrm>
          <a:custGeom>
            <a:avLst/>
            <a:gdLst/>
            <a:ahLst/>
            <a:cxnLst/>
            <a:rect l="l" t="t" r="r" b="b"/>
            <a:pathLst>
              <a:path w="4120515">
                <a:moveTo>
                  <a:pt x="0" y="0"/>
                </a:moveTo>
                <a:lnTo>
                  <a:pt x="4120380" y="0"/>
                </a:lnTo>
              </a:path>
            </a:pathLst>
          </a:custGeom>
          <a:ln w="9144">
            <a:solidFill>
              <a:srgbClr val="2F44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190" y="4280915"/>
            <a:ext cx="4958715" cy="0"/>
          </a:xfrm>
          <a:custGeom>
            <a:avLst/>
            <a:gdLst/>
            <a:ahLst/>
            <a:cxnLst/>
            <a:rect l="l" t="t" r="r" b="b"/>
            <a:pathLst>
              <a:path w="4958715">
                <a:moveTo>
                  <a:pt x="0" y="0"/>
                </a:moveTo>
                <a:lnTo>
                  <a:pt x="4958476" y="0"/>
                </a:lnTo>
              </a:path>
            </a:pathLst>
          </a:custGeom>
          <a:ln w="9144">
            <a:solidFill>
              <a:srgbClr val="2F44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904" y="1499616"/>
            <a:ext cx="652190" cy="64922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8427" y="263144"/>
            <a:ext cx="33108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A0A0A"/>
                </a:solidFill>
              </a:rPr>
              <a:t>Implementation</a:t>
            </a:r>
            <a:r>
              <a:rPr spc="-190" dirty="0">
                <a:solidFill>
                  <a:srgbClr val="0A0A0A"/>
                </a:solidFill>
              </a:rPr>
              <a:t> </a:t>
            </a:r>
            <a:r>
              <a:rPr spc="-20" dirty="0">
                <a:solidFill>
                  <a:srgbClr val="0A0A0A"/>
                </a:solidFill>
              </a:rPr>
              <a:t>Requirements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0703" y="664717"/>
            <a:ext cx="232283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30" dirty="0">
                <a:solidFill>
                  <a:srgbClr val="6D6D6D"/>
                </a:solidFill>
                <a:latin typeface="Calibri"/>
                <a:cs typeface="Calibri"/>
              </a:rPr>
              <a:t>Technologies</a:t>
            </a:r>
            <a:r>
              <a:rPr sz="1050" spc="10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1050" spc="-35" dirty="0">
                <a:solidFill>
                  <a:srgbClr val="6D6D6D"/>
                </a:solidFill>
                <a:latin typeface="Calibri"/>
                <a:cs typeface="Calibri"/>
              </a:rPr>
              <a:t>and</a:t>
            </a:r>
            <a:r>
              <a:rPr sz="105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1050" spc="-50" dirty="0">
                <a:solidFill>
                  <a:srgbClr val="6D6D6D"/>
                </a:solidFill>
                <a:latin typeface="Calibri"/>
                <a:cs typeface="Calibri"/>
              </a:rPr>
              <a:t>Development</a:t>
            </a:r>
            <a:r>
              <a:rPr sz="1050" spc="7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6D6D6D"/>
                </a:solidFill>
                <a:latin typeface="Calibri"/>
                <a:cs typeface="Calibri"/>
              </a:rPr>
              <a:t>Environment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8574" y="1478914"/>
            <a:ext cx="3155950" cy="59626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050" dirty="0">
                <a:solidFill>
                  <a:srgbClr val="0A0A0A"/>
                </a:solidFill>
                <a:latin typeface="Calibri"/>
                <a:cs typeface="Calibri"/>
              </a:rPr>
              <a:t>Technologies</a:t>
            </a:r>
            <a:r>
              <a:rPr sz="1050" spc="330" dirty="0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0A0A0A"/>
                </a:solidFill>
                <a:latin typeface="Calibri"/>
                <a:cs typeface="Calibri"/>
              </a:rPr>
              <a:t>Needed</a:t>
            </a:r>
            <a:endParaRPr sz="1050">
              <a:latin typeface="Calibri"/>
              <a:cs typeface="Calibri"/>
            </a:endParaRPr>
          </a:p>
          <a:p>
            <a:pPr marL="14604" marR="5080" indent="-2540">
              <a:lnSpc>
                <a:spcPct val="108900"/>
              </a:lnSpc>
              <a:spcBef>
                <a:spcPts val="350"/>
              </a:spcBef>
            </a:pPr>
            <a:r>
              <a:rPr sz="900" spc="-35" dirty="0">
                <a:solidFill>
                  <a:srgbClr val="080808"/>
                </a:solidFill>
                <a:latin typeface="Calibri"/>
                <a:cs typeface="Calibri"/>
              </a:rPr>
              <a:t>Utilize</a:t>
            </a:r>
            <a:r>
              <a:rPr sz="900" spc="-1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030303"/>
                </a:solidFill>
                <a:latin typeface="Calibri"/>
                <a:cs typeface="Calibri"/>
              </a:rPr>
              <a:t>Langchain</a:t>
            </a:r>
            <a:r>
              <a:rPr sz="900" spc="10" dirty="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080808"/>
                </a:solidFill>
                <a:latin typeface="Calibri"/>
                <a:cs typeface="Calibri"/>
              </a:rPr>
              <a:t>for</a:t>
            </a:r>
            <a:r>
              <a:rPr sz="900" spc="-20" dirty="0">
                <a:solidFill>
                  <a:srgbClr val="080808"/>
                </a:solidFill>
                <a:latin typeface="Calibri"/>
                <a:cs typeface="Calibri"/>
              </a:rPr>
              <a:t> language</a:t>
            </a:r>
            <a:r>
              <a:rPr sz="900" spc="5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080808"/>
                </a:solidFill>
                <a:latin typeface="Calibri"/>
                <a:cs typeface="Calibri"/>
              </a:rPr>
              <a:t>processing,</a:t>
            </a:r>
            <a:r>
              <a:rPr sz="900" spc="1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0A0A0A"/>
                </a:solidFill>
                <a:latin typeface="Calibri"/>
                <a:cs typeface="Calibri"/>
              </a:rPr>
              <a:t>Streamlit</a:t>
            </a:r>
            <a:r>
              <a:rPr sz="900" spc="100" dirty="0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0A0A0A"/>
                </a:solidFill>
                <a:latin typeface="Calibri"/>
                <a:cs typeface="Calibri"/>
              </a:rPr>
              <a:t>for</a:t>
            </a:r>
            <a:r>
              <a:rPr sz="900" spc="5" dirty="0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0A0A0A"/>
                </a:solidFill>
                <a:latin typeface="Calibri"/>
                <a:cs typeface="Calibri"/>
              </a:rPr>
              <a:t>the</a:t>
            </a:r>
            <a:r>
              <a:rPr sz="900" dirty="0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080808"/>
                </a:solidFill>
                <a:latin typeface="Calibri"/>
                <a:cs typeface="Calibri"/>
              </a:rPr>
              <a:t>application</a:t>
            </a:r>
            <a:r>
              <a:rPr sz="900" spc="50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070707"/>
                </a:solidFill>
                <a:latin typeface="Calibri"/>
                <a:cs typeface="Calibri"/>
              </a:rPr>
              <a:t>interface,</a:t>
            </a:r>
            <a:r>
              <a:rPr sz="900" spc="-15" dirty="0">
                <a:solidFill>
                  <a:srgbClr val="070707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0A0A0A"/>
                </a:solidFill>
                <a:latin typeface="Calibri"/>
                <a:cs typeface="Calibri"/>
              </a:rPr>
              <a:t>and</a:t>
            </a:r>
            <a:r>
              <a:rPr sz="900" spc="10" dirty="0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0A0A0A"/>
                </a:solidFill>
                <a:latin typeface="Calibri"/>
                <a:cs typeface="Calibri"/>
              </a:rPr>
              <a:t>Google</a:t>
            </a:r>
            <a:r>
              <a:rPr sz="900" spc="15" dirty="0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080808"/>
                </a:solidFill>
                <a:latin typeface="Calibri"/>
                <a:cs typeface="Calibri"/>
              </a:rPr>
              <a:t>Generative</a:t>
            </a:r>
            <a:r>
              <a:rPr sz="900" spc="2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070707"/>
                </a:solidFill>
                <a:latin typeface="Calibri"/>
                <a:cs typeface="Calibri"/>
              </a:rPr>
              <a:t>AI</a:t>
            </a:r>
            <a:r>
              <a:rPr sz="900" spc="-20" dirty="0">
                <a:solidFill>
                  <a:srgbClr val="070707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0A0A0A"/>
                </a:solidFill>
                <a:latin typeface="Calibri"/>
                <a:cs typeface="Calibri"/>
              </a:rPr>
              <a:t>for</a:t>
            </a:r>
            <a:r>
              <a:rPr sz="900" dirty="0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080808"/>
                </a:solidFill>
                <a:latin typeface="Calibri"/>
                <a:cs typeface="Calibri"/>
              </a:rPr>
              <a:t>enhanced</a:t>
            </a:r>
            <a:r>
              <a:rPr sz="900" spc="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070707"/>
                </a:solidFill>
                <a:latin typeface="Calibri"/>
                <a:cs typeface="Calibri"/>
              </a:rPr>
              <a:t>AI</a:t>
            </a:r>
            <a:r>
              <a:rPr sz="900" spc="-25" dirty="0">
                <a:solidFill>
                  <a:srgbClr val="070707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050505"/>
                </a:solidFill>
                <a:latin typeface="Calibri"/>
                <a:cs typeface="Calibri"/>
              </a:rPr>
              <a:t>capabilities.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6330" y="3095053"/>
            <a:ext cx="2907030" cy="62039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100" dirty="0">
                <a:solidFill>
                  <a:srgbClr val="030303"/>
                </a:solidFill>
                <a:latin typeface="Calibri"/>
                <a:cs typeface="Calibri"/>
              </a:rPr>
              <a:t>Development</a:t>
            </a:r>
            <a:r>
              <a:rPr sz="1100" spc="65" dirty="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30303"/>
                </a:solidFill>
                <a:latin typeface="Calibri"/>
                <a:cs typeface="Calibri"/>
              </a:rPr>
              <a:t>Environment</a:t>
            </a:r>
            <a:endParaRPr sz="1100">
              <a:latin typeface="Calibri"/>
              <a:cs typeface="Calibri"/>
            </a:endParaRPr>
          </a:p>
          <a:p>
            <a:pPr marL="17780" marR="5080" indent="-1270">
              <a:lnSpc>
                <a:spcPct val="122500"/>
              </a:lnSpc>
              <a:spcBef>
                <a:spcPts val="300"/>
              </a:spcBef>
            </a:pPr>
            <a:r>
              <a:rPr sz="800" spc="-20" dirty="0">
                <a:solidFill>
                  <a:srgbClr val="050505"/>
                </a:solidFill>
                <a:latin typeface="Arial MT"/>
                <a:cs typeface="Arial MT"/>
              </a:rPr>
              <a:t>Set</a:t>
            </a:r>
            <a:r>
              <a:rPr sz="800" spc="-4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050505"/>
                </a:solidFill>
                <a:latin typeface="Arial MT"/>
                <a:cs typeface="Arial MT"/>
              </a:rPr>
              <a:t>up</a:t>
            </a:r>
            <a:r>
              <a:rPr sz="800" spc="-2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30303"/>
                </a:solidFill>
                <a:latin typeface="Arial MT"/>
                <a:cs typeface="Arial MT"/>
              </a:rPr>
              <a:t>necessary</a:t>
            </a:r>
            <a:r>
              <a:rPr sz="800" spc="1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10101"/>
                </a:solidFill>
                <a:latin typeface="Arial MT"/>
                <a:cs typeface="Arial MT"/>
              </a:rPr>
              <a:t>libraries</a:t>
            </a:r>
            <a:r>
              <a:rPr sz="800" spc="-10" dirty="0">
                <a:solidFill>
                  <a:srgbClr val="010101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050505"/>
                </a:solidFill>
                <a:latin typeface="Arial MT"/>
                <a:cs typeface="Arial MT"/>
              </a:rPr>
              <a:t>and</a:t>
            </a:r>
            <a:r>
              <a:rPr sz="800" spc="-3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50505"/>
                </a:solidFill>
                <a:latin typeface="Arial MT"/>
                <a:cs typeface="Arial MT"/>
              </a:rPr>
              <a:t>frameworks</a:t>
            </a:r>
            <a:r>
              <a:rPr sz="800" spc="3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50505"/>
                </a:solidFill>
                <a:latin typeface="Arial MT"/>
                <a:cs typeface="Arial MT"/>
              </a:rPr>
              <a:t>to</a:t>
            </a:r>
            <a:r>
              <a:rPr sz="800" spc="-1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50505"/>
                </a:solidFill>
                <a:latin typeface="Arial MT"/>
                <a:cs typeface="Arial MT"/>
              </a:rPr>
              <a:t>support</a:t>
            </a:r>
            <a:r>
              <a:rPr sz="800" spc="2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50505"/>
                </a:solidFill>
                <a:latin typeface="Arial MT"/>
                <a:cs typeface="Arial MT"/>
              </a:rPr>
              <a:t>application </a:t>
            </a:r>
            <a:r>
              <a:rPr sz="800" spc="-10" dirty="0">
                <a:solidFill>
                  <a:srgbClr val="030303"/>
                </a:solidFill>
                <a:latin typeface="Arial MT"/>
                <a:cs typeface="Arial MT"/>
              </a:rPr>
              <a:t>development.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022" y="0"/>
            <a:ext cx="7794977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333" y="1709927"/>
            <a:ext cx="1161142" cy="12405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5333" y="1597152"/>
            <a:ext cx="2203428" cy="13533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2381" y="1709927"/>
            <a:ext cx="2200380" cy="12405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3659" y="3029966"/>
            <a:ext cx="2183765" cy="55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050505"/>
                </a:solidFill>
                <a:latin typeface="Calibri"/>
                <a:cs typeface="Calibri"/>
              </a:rPr>
              <a:t>User</a:t>
            </a:r>
            <a:r>
              <a:rPr sz="1050" spc="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010101"/>
                </a:solidFill>
                <a:latin typeface="Calibri"/>
                <a:cs typeface="Calibri"/>
              </a:rPr>
              <a:t>Empowerment</a:t>
            </a:r>
            <a:endParaRPr sz="1050">
              <a:latin typeface="Calibri"/>
              <a:cs typeface="Calibri"/>
            </a:endParaRPr>
          </a:p>
          <a:p>
            <a:pPr marL="18415" marR="5080" indent="-4445">
              <a:lnSpc>
                <a:spcPct val="115300"/>
              </a:lnSpc>
              <a:spcBef>
                <a:spcPts val="535"/>
              </a:spcBef>
            </a:pPr>
            <a:r>
              <a:rPr sz="850" dirty="0">
                <a:solidFill>
                  <a:srgbClr val="050505"/>
                </a:solidFill>
                <a:latin typeface="Calibri"/>
                <a:cs typeface="Calibri"/>
              </a:rPr>
              <a:t>Enhanced</a:t>
            </a:r>
            <a:r>
              <a:rPr sz="850" spc="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030303"/>
                </a:solidFill>
                <a:latin typeface="Calibri"/>
                <a:cs typeface="Calibri"/>
              </a:rPr>
              <a:t>independence</a:t>
            </a:r>
            <a:r>
              <a:rPr sz="850" spc="60" dirty="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050505"/>
                </a:solidFill>
                <a:latin typeface="Calibri"/>
                <a:cs typeface="Calibri"/>
              </a:rPr>
              <a:t>and</a:t>
            </a:r>
            <a:r>
              <a:rPr sz="850" spc="-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010101"/>
                </a:solidFill>
                <a:latin typeface="Calibri"/>
                <a:cs typeface="Calibri"/>
              </a:rPr>
              <a:t>interaction</a:t>
            </a:r>
            <a:r>
              <a:rPr sz="850" spc="20" dirty="0">
                <a:solidFill>
                  <a:srgbClr val="010101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030303"/>
                </a:solidFill>
                <a:latin typeface="Calibri"/>
                <a:cs typeface="Calibri"/>
              </a:rPr>
              <a:t>with</a:t>
            </a:r>
            <a:r>
              <a:rPr sz="850" spc="-20" dirty="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050505"/>
                </a:solidFill>
                <a:latin typeface="Calibri"/>
                <a:cs typeface="Calibri"/>
              </a:rPr>
              <a:t>the</a:t>
            </a:r>
            <a:r>
              <a:rPr sz="850" spc="500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030303"/>
                </a:solidFill>
                <a:latin typeface="Calibri"/>
                <a:cs typeface="Calibri"/>
              </a:rPr>
              <a:t>environment</a:t>
            </a:r>
            <a:r>
              <a:rPr sz="850" spc="35" dirty="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050505"/>
                </a:solidFill>
                <a:latin typeface="Calibri"/>
                <a:cs typeface="Calibri"/>
              </a:rPr>
              <a:t>for</a:t>
            </a:r>
            <a:r>
              <a:rPr sz="850" spc="-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030303"/>
                </a:solidFill>
                <a:latin typeface="Calibri"/>
                <a:cs typeface="Calibri"/>
              </a:rPr>
              <a:t>visually</a:t>
            </a:r>
            <a:r>
              <a:rPr sz="850" spc="20" dirty="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impaired</a:t>
            </a:r>
            <a:r>
              <a:rPr sz="850" spc="10" dirty="0"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050505"/>
                </a:solidFill>
                <a:latin typeface="Calibri"/>
                <a:cs typeface="Calibri"/>
              </a:rPr>
              <a:t>individuals.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50825" algn="ctr">
              <a:lnSpc>
                <a:spcPct val="100000"/>
              </a:lnSpc>
              <a:spcBef>
                <a:spcPts val="725"/>
              </a:spcBef>
            </a:pPr>
            <a:r>
              <a:rPr spc="50" dirty="0"/>
              <a:t>Expected</a:t>
            </a:r>
            <a:r>
              <a:rPr spc="-40" dirty="0"/>
              <a:t> </a:t>
            </a:r>
            <a:r>
              <a:rPr spc="70" dirty="0"/>
              <a:t>Outcomes</a:t>
            </a:r>
            <a:r>
              <a:rPr spc="95" dirty="0"/>
              <a:t> </a:t>
            </a:r>
            <a:r>
              <a:rPr spc="85" dirty="0">
                <a:solidFill>
                  <a:srgbClr val="080808"/>
                </a:solidFill>
              </a:rPr>
              <a:t>ond</a:t>
            </a:r>
            <a:r>
              <a:rPr spc="15" dirty="0">
                <a:solidFill>
                  <a:srgbClr val="080808"/>
                </a:solidFill>
              </a:rPr>
              <a:t> </a:t>
            </a:r>
            <a:r>
              <a:rPr dirty="0">
                <a:solidFill>
                  <a:srgbClr val="050505"/>
                </a:solidFill>
              </a:rPr>
              <a:t>Future</a:t>
            </a:r>
            <a:r>
              <a:rPr spc="-30" dirty="0">
                <a:solidFill>
                  <a:srgbClr val="050505"/>
                </a:solidFill>
              </a:rPr>
              <a:t> </a:t>
            </a:r>
            <a:r>
              <a:rPr spc="-10" dirty="0">
                <a:solidFill>
                  <a:srgbClr val="050505"/>
                </a:solidFill>
              </a:rPr>
              <a:t>Directions</a:t>
            </a:r>
          </a:p>
          <a:p>
            <a:pPr marL="250825" algn="ctr">
              <a:lnSpc>
                <a:spcPct val="100000"/>
              </a:lnSpc>
              <a:spcBef>
                <a:spcPts val="330"/>
              </a:spcBef>
            </a:pPr>
            <a:r>
              <a:rPr sz="1100" spc="-45" dirty="0">
                <a:solidFill>
                  <a:srgbClr val="696969"/>
                </a:solidFill>
              </a:rPr>
              <a:t>Enhancing</a:t>
            </a:r>
            <a:r>
              <a:rPr sz="1100" spc="50" dirty="0">
                <a:solidFill>
                  <a:srgbClr val="696969"/>
                </a:solidFill>
              </a:rPr>
              <a:t> </a:t>
            </a:r>
            <a:r>
              <a:rPr sz="1100" spc="-65" dirty="0">
                <a:solidFill>
                  <a:srgbClr val="696969"/>
                </a:solidFill>
              </a:rPr>
              <a:t>Independence</a:t>
            </a:r>
            <a:r>
              <a:rPr sz="1100" spc="90" dirty="0">
                <a:solidFill>
                  <a:srgbClr val="696969"/>
                </a:solidFill>
              </a:rPr>
              <a:t> </a:t>
            </a:r>
            <a:r>
              <a:rPr sz="1100" spc="-70" dirty="0">
                <a:solidFill>
                  <a:srgbClr val="696969"/>
                </a:solidFill>
              </a:rPr>
              <a:t>and</a:t>
            </a:r>
            <a:r>
              <a:rPr sz="1100" spc="-5" dirty="0">
                <a:solidFill>
                  <a:srgbClr val="696969"/>
                </a:solidFill>
              </a:rPr>
              <a:t> </a:t>
            </a:r>
            <a:r>
              <a:rPr sz="1100" spc="-45" dirty="0">
                <a:solidFill>
                  <a:srgbClr val="696969"/>
                </a:solidFill>
              </a:rPr>
              <a:t>Technological</a:t>
            </a:r>
            <a:r>
              <a:rPr sz="1100" spc="65" dirty="0">
                <a:solidFill>
                  <a:srgbClr val="696969"/>
                </a:solidFill>
              </a:rPr>
              <a:t> </a:t>
            </a:r>
            <a:r>
              <a:rPr sz="1100" spc="-10" dirty="0">
                <a:solidFill>
                  <a:srgbClr val="696969"/>
                </a:solidFill>
              </a:rPr>
              <a:t>Advancements</a:t>
            </a:r>
            <a:endParaRPr sz="1100"/>
          </a:p>
        </p:txBody>
      </p:sp>
      <p:sp>
        <p:nvSpPr>
          <p:cNvPr id="8" name="object 8"/>
          <p:cNvSpPr txBox="1"/>
          <p:nvPr/>
        </p:nvSpPr>
        <p:spPr>
          <a:xfrm>
            <a:off x="2950044" y="3023616"/>
            <a:ext cx="2165985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30303"/>
                </a:solidFill>
                <a:latin typeface="Calibri"/>
                <a:cs typeface="Calibri"/>
              </a:rPr>
              <a:t>Future</a:t>
            </a:r>
            <a:r>
              <a:rPr sz="1100" spc="-30" dirty="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Calibri"/>
                <a:cs typeface="Calibri"/>
              </a:rPr>
              <a:t>Enhancements</a:t>
            </a:r>
            <a:endParaRPr sz="1100">
              <a:latin typeface="Calibri"/>
              <a:cs typeface="Calibri"/>
            </a:endParaRPr>
          </a:p>
          <a:p>
            <a:pPr marL="14604" marR="5080" indent="1270">
              <a:lnSpc>
                <a:spcPct val="121200"/>
              </a:lnSpc>
              <a:spcBef>
                <a:spcPts val="525"/>
              </a:spcBef>
            </a:pPr>
            <a:r>
              <a:rPr sz="800" spc="-10" dirty="0">
                <a:solidFill>
                  <a:srgbClr val="050505"/>
                </a:solidFill>
                <a:latin typeface="Arial MT"/>
                <a:cs typeface="Arial MT"/>
              </a:rPr>
              <a:t>Continuous</a:t>
            </a:r>
            <a:r>
              <a:rPr sz="800" spc="2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050505"/>
                </a:solidFill>
                <a:latin typeface="Arial MT"/>
                <a:cs typeface="Arial MT"/>
              </a:rPr>
              <a:t>improvement</a:t>
            </a:r>
            <a:r>
              <a:rPr sz="800" spc="10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50505"/>
                </a:solidFill>
                <a:latin typeface="Arial MT"/>
                <a:cs typeface="Arial MT"/>
              </a:rPr>
              <a:t>of</a:t>
            </a:r>
            <a:r>
              <a:rPr sz="800" spc="-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050505"/>
                </a:solidFill>
                <a:latin typeface="Arial MT"/>
                <a:cs typeface="Arial MT"/>
              </a:rPr>
              <a:t>AI </a:t>
            </a:r>
            <a:r>
              <a:rPr sz="800" dirty="0">
                <a:solidFill>
                  <a:srgbClr val="050505"/>
                </a:solidFill>
                <a:latin typeface="Arial MT"/>
                <a:cs typeface="Arial MT"/>
              </a:rPr>
              <a:t>models</a:t>
            </a:r>
            <a:r>
              <a:rPr sz="800" spc="1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50505"/>
                </a:solidFill>
                <a:latin typeface="Arial MT"/>
                <a:cs typeface="Arial MT"/>
              </a:rPr>
              <a:t>for</a:t>
            </a:r>
            <a:r>
              <a:rPr sz="800" spc="-3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30303"/>
                </a:solidFill>
                <a:latin typeface="Arial MT"/>
                <a:cs typeface="Arial MT"/>
              </a:rPr>
              <a:t>better accuracy</a:t>
            </a:r>
            <a:r>
              <a:rPr sz="800" spc="-2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050505"/>
                </a:solidFill>
                <a:latin typeface="Arial MT"/>
                <a:cs typeface="Arial MT"/>
              </a:rPr>
              <a:t>and</a:t>
            </a:r>
            <a:r>
              <a:rPr sz="800" spc="-20" dirty="0">
                <a:solidFill>
                  <a:srgbClr val="050505"/>
                </a:solidFill>
                <a:latin typeface="Arial MT"/>
                <a:cs typeface="Arial MT"/>
              </a:rPr>
              <a:t> expansion</a:t>
            </a:r>
            <a:r>
              <a:rPr sz="800" spc="4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70707"/>
                </a:solidFill>
                <a:latin typeface="Arial MT"/>
                <a:cs typeface="Arial MT"/>
              </a:rPr>
              <a:t>of</a:t>
            </a:r>
            <a:r>
              <a:rPr sz="800" spc="-15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50505"/>
                </a:solidFill>
                <a:latin typeface="Arial MT"/>
                <a:cs typeface="Arial MT"/>
              </a:rPr>
              <a:t>features</a:t>
            </a:r>
            <a:r>
              <a:rPr sz="800" spc="-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50505"/>
                </a:solidFill>
                <a:latin typeface="Arial MT"/>
                <a:cs typeface="Arial MT"/>
              </a:rPr>
              <a:t>based </a:t>
            </a:r>
            <a:r>
              <a:rPr sz="800" spc="-25" dirty="0">
                <a:solidFill>
                  <a:srgbClr val="070707"/>
                </a:solidFill>
                <a:latin typeface="Arial MT"/>
                <a:cs typeface="Arial MT"/>
              </a:rPr>
              <a:t>on</a:t>
            </a:r>
            <a:r>
              <a:rPr sz="800" spc="-1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30303"/>
                </a:solidFill>
                <a:latin typeface="Arial MT"/>
                <a:cs typeface="Arial MT"/>
              </a:rPr>
              <a:t>user</a:t>
            </a:r>
            <a:r>
              <a:rPr sz="800" spc="5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30303"/>
                </a:solidFill>
                <a:latin typeface="Arial MT"/>
                <a:cs typeface="Arial MT"/>
              </a:rPr>
              <a:t>feedback</a:t>
            </a:r>
            <a:r>
              <a:rPr sz="800" spc="4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070707"/>
                </a:solidFill>
                <a:latin typeface="Arial MT"/>
                <a:cs typeface="Arial MT"/>
              </a:rPr>
              <a:t>and</a:t>
            </a:r>
            <a:r>
              <a:rPr sz="800" spc="-25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technological</a:t>
            </a:r>
            <a:r>
              <a:rPr sz="800" spc="50" dirty="0"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030303"/>
                </a:solidFill>
                <a:latin typeface="Arial MT"/>
                <a:cs typeface="Arial MT"/>
              </a:rPr>
              <a:t>advancements.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8158" y="3036316"/>
            <a:ext cx="9334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0" dirty="0">
                <a:solidFill>
                  <a:srgbClr val="050505"/>
                </a:solidFill>
                <a:latin typeface="Calibri"/>
                <a:cs typeface="Calibri"/>
              </a:rPr>
              <a:t>Broader</a:t>
            </a:r>
            <a:r>
              <a:rPr sz="1000" spc="23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050505"/>
                </a:solidFill>
                <a:latin typeface="Calibri"/>
                <a:cs typeface="Calibri"/>
              </a:rPr>
              <a:t>Impact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8187" y="3256788"/>
            <a:ext cx="2054860" cy="4705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905">
              <a:lnSpc>
                <a:spcPct val="121200"/>
              </a:lnSpc>
              <a:spcBef>
                <a:spcPts val="110"/>
              </a:spcBef>
            </a:pPr>
            <a:r>
              <a:rPr sz="800" dirty="0">
                <a:solidFill>
                  <a:srgbClr val="030303"/>
                </a:solidFill>
                <a:latin typeface="Calibri"/>
                <a:cs typeface="Calibri"/>
              </a:rPr>
              <a:t>Potential</a:t>
            </a:r>
            <a:r>
              <a:rPr sz="800" spc="135" dirty="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030303"/>
                </a:solidFill>
                <a:latin typeface="Calibri"/>
                <a:cs typeface="Calibri"/>
              </a:rPr>
              <a:t>applications</a:t>
            </a:r>
            <a:r>
              <a:rPr sz="800" spc="190" dirty="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070707"/>
                </a:solidFill>
                <a:latin typeface="Calibri"/>
                <a:cs typeface="Calibri"/>
              </a:rPr>
              <a:t>in</a:t>
            </a:r>
            <a:r>
              <a:rPr sz="800" spc="95" dirty="0">
                <a:solidFill>
                  <a:srgbClr val="070707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050505"/>
                </a:solidFill>
                <a:latin typeface="Calibri"/>
                <a:cs typeface="Calibri"/>
              </a:rPr>
              <a:t>various</a:t>
            </a:r>
            <a:r>
              <a:rPr sz="800" spc="140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050505"/>
                </a:solidFill>
                <a:latin typeface="Calibri"/>
                <a:cs typeface="Calibri"/>
              </a:rPr>
              <a:t>fields</a:t>
            </a:r>
            <a:r>
              <a:rPr sz="800" spc="10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030303"/>
                </a:solidFill>
                <a:latin typeface="Calibri"/>
                <a:cs typeface="Calibri"/>
              </a:rPr>
              <a:t>beyond</a:t>
            </a:r>
            <a:r>
              <a:rPr sz="800" spc="500" dirty="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50505"/>
                </a:solidFill>
                <a:latin typeface="Calibri"/>
                <a:cs typeface="Calibri"/>
              </a:rPr>
              <a:t>personal</a:t>
            </a:r>
            <a:r>
              <a:rPr sz="800" spc="8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50505"/>
                </a:solidFill>
                <a:latin typeface="Calibri"/>
                <a:cs typeface="Calibri"/>
              </a:rPr>
              <a:t>assistance,</a:t>
            </a:r>
            <a:r>
              <a:rPr sz="800" spc="60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50505"/>
                </a:solidFill>
                <a:latin typeface="Calibri"/>
                <a:cs typeface="Calibri"/>
              </a:rPr>
              <a:t>such</a:t>
            </a:r>
            <a:r>
              <a:rPr sz="800" spc="6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050505"/>
                </a:solidFill>
                <a:latin typeface="Calibri"/>
                <a:cs typeface="Calibri"/>
              </a:rPr>
              <a:t>as</a:t>
            </a:r>
            <a:r>
              <a:rPr sz="800" spc="110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030303"/>
                </a:solidFill>
                <a:latin typeface="Calibri"/>
                <a:cs typeface="Calibri"/>
              </a:rPr>
              <a:t>education</a:t>
            </a:r>
            <a:r>
              <a:rPr sz="800" spc="95" dirty="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050505"/>
                </a:solidFill>
                <a:latin typeface="Calibri"/>
                <a:cs typeface="Calibri"/>
              </a:rPr>
              <a:t>and</a:t>
            </a:r>
            <a:r>
              <a:rPr sz="800" spc="500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050505"/>
                </a:solidFill>
                <a:latin typeface="Calibri"/>
                <a:cs typeface="Calibri"/>
              </a:rPr>
              <a:t>public</a:t>
            </a:r>
            <a:r>
              <a:rPr sz="800" spc="9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050505"/>
                </a:solidFill>
                <a:latin typeface="Calibri"/>
                <a:cs typeface="Calibri"/>
              </a:rPr>
              <a:t>services.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333" y="1380744"/>
            <a:ext cx="152380" cy="152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333" y="2923032"/>
            <a:ext cx="152380" cy="1493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1238" y="1380744"/>
            <a:ext cx="149333" cy="152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98095" y="2923032"/>
            <a:ext cx="152380" cy="1493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21904" y="1380744"/>
            <a:ext cx="152380" cy="152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51809" y="1380744"/>
            <a:ext cx="149333" cy="1524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527" rIns="0" bIns="0" rtlCol="0">
            <a:spAutoFit/>
          </a:bodyPr>
          <a:lstStyle/>
          <a:p>
            <a:pPr marL="274320" marR="5080" algn="ctr">
              <a:lnSpc>
                <a:spcPct val="106000"/>
              </a:lnSpc>
              <a:spcBef>
                <a:spcPts val="100"/>
              </a:spcBef>
            </a:pPr>
            <a:r>
              <a:rPr sz="2000" dirty="0">
                <a:solidFill>
                  <a:srgbClr val="0C0C0C"/>
                </a:solidFill>
                <a:latin typeface="Arial MT"/>
                <a:cs typeface="Arial MT"/>
              </a:rPr>
              <a:t>Building</a:t>
            </a:r>
            <a:r>
              <a:rPr sz="2000" spc="5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0A0A0A"/>
                </a:solidFill>
                <a:latin typeface="Arial MT"/>
                <a:cs typeface="Arial MT"/>
              </a:rPr>
              <a:t>Al</a:t>
            </a:r>
            <a:r>
              <a:rPr sz="2000" spc="-21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A0A0A"/>
                </a:solidFill>
                <a:latin typeface="Arial MT"/>
                <a:cs typeface="Arial MT"/>
              </a:rPr>
              <a:t>Powered</a:t>
            </a:r>
            <a:r>
              <a:rPr sz="2000" spc="1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80808"/>
                </a:solidFill>
                <a:latin typeface="Arial MT"/>
                <a:cs typeface="Arial MT"/>
              </a:rPr>
              <a:t>Solution</a:t>
            </a:r>
            <a:r>
              <a:rPr sz="2000" spc="-1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A0A0A"/>
                </a:solidFill>
                <a:latin typeface="Arial MT"/>
                <a:cs typeface="Arial MT"/>
              </a:rPr>
              <a:t>for</a:t>
            </a:r>
            <a:r>
              <a:rPr sz="2000" spc="-2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A0A0A"/>
                </a:solidFill>
                <a:latin typeface="Arial MT"/>
                <a:cs typeface="Arial MT"/>
              </a:rPr>
              <a:t>Assisting</a:t>
            </a:r>
            <a:r>
              <a:rPr sz="2000" spc="1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A0A0A"/>
                </a:solidFill>
                <a:latin typeface="Arial MT"/>
                <a:cs typeface="Arial MT"/>
              </a:rPr>
              <a:t>Visually</a:t>
            </a:r>
            <a:r>
              <a:rPr sz="2000" spc="-5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0C0C0C"/>
                </a:solidFill>
                <a:latin typeface="Arial MT"/>
                <a:cs typeface="Arial MT"/>
              </a:rPr>
              <a:t>lmpoired </a:t>
            </a:r>
            <a:r>
              <a:rPr sz="2000" spc="-10" dirty="0">
                <a:solidFill>
                  <a:srgbClr val="0A0A0A"/>
                </a:solidFill>
                <a:latin typeface="Arial MT"/>
                <a:cs typeface="Arial MT"/>
              </a:rPr>
              <a:t>Individuols</a:t>
            </a:r>
            <a:endParaRPr sz="2000">
              <a:latin typeface="Arial MT"/>
              <a:cs typeface="Arial MT"/>
            </a:endParaRPr>
          </a:p>
          <a:p>
            <a:pPr marL="262890" algn="ctr">
              <a:lnSpc>
                <a:spcPct val="100000"/>
              </a:lnSpc>
              <a:spcBef>
                <a:spcPts val="325"/>
              </a:spcBef>
            </a:pPr>
            <a:r>
              <a:rPr sz="1000" spc="-70" dirty="0">
                <a:solidFill>
                  <a:srgbClr val="6E6E6E"/>
                </a:solidFill>
                <a:latin typeface="Arial MT"/>
                <a:cs typeface="Arial MT"/>
              </a:rPr>
              <a:t>Table</a:t>
            </a:r>
            <a:r>
              <a:rPr sz="100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07070"/>
                </a:solidFill>
                <a:latin typeface="Arial MT"/>
                <a:cs typeface="Arial MT"/>
              </a:rPr>
              <a:t>of</a:t>
            </a:r>
            <a:r>
              <a:rPr sz="1000" spc="-15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6D6D6D"/>
                </a:solidFill>
                <a:latin typeface="Arial MT"/>
                <a:cs typeface="Arial MT"/>
              </a:rPr>
              <a:t>Contents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917" y="1342897"/>
            <a:ext cx="107188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442595" indent="-1270">
              <a:lnSpc>
                <a:spcPct val="110500"/>
              </a:lnSpc>
              <a:spcBef>
                <a:spcPts val="100"/>
              </a:spcBef>
            </a:pPr>
            <a:r>
              <a:rPr sz="1050" spc="-10" dirty="0">
                <a:solidFill>
                  <a:srgbClr val="0A0A0A"/>
                </a:solidFill>
                <a:latin typeface="Arial MT"/>
                <a:cs typeface="Arial MT"/>
              </a:rPr>
              <a:t>Problem </a:t>
            </a:r>
            <a:r>
              <a:rPr sz="1050" spc="-10" dirty="0">
                <a:solidFill>
                  <a:srgbClr val="080808"/>
                </a:solidFill>
                <a:latin typeface="Arial MT"/>
                <a:cs typeface="Arial MT"/>
              </a:rPr>
              <a:t>Statement</a:t>
            </a:r>
            <a:endParaRPr sz="1050">
              <a:latin typeface="Arial MT"/>
              <a:cs typeface="Arial MT"/>
            </a:endParaRPr>
          </a:p>
          <a:p>
            <a:pPr marL="12700" marR="5080" indent="1905">
              <a:lnSpc>
                <a:spcPct val="110800"/>
              </a:lnSpc>
              <a:spcBef>
                <a:spcPts val="395"/>
              </a:spcBef>
            </a:pPr>
            <a:r>
              <a:rPr sz="800" spc="-50" dirty="0">
                <a:solidFill>
                  <a:srgbClr val="080808"/>
                </a:solidFill>
                <a:latin typeface="Arial MT"/>
                <a:cs typeface="Arial MT"/>
              </a:rPr>
              <a:t>Discusses</a:t>
            </a:r>
            <a:r>
              <a:rPr sz="800" spc="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55" dirty="0">
                <a:solidFill>
                  <a:srgbClr val="080808"/>
                </a:solidFill>
                <a:latin typeface="Arial MT"/>
                <a:cs typeface="Arial MT"/>
              </a:rPr>
              <a:t>the</a:t>
            </a:r>
            <a:r>
              <a:rPr sz="800" spc="-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080808"/>
                </a:solidFill>
                <a:latin typeface="Arial MT"/>
                <a:cs typeface="Arial MT"/>
              </a:rPr>
              <a:t>challenges</a:t>
            </a:r>
            <a:r>
              <a:rPr sz="800" spc="5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080808"/>
                </a:solidFill>
                <a:latin typeface="Arial MT"/>
                <a:cs typeface="Arial MT"/>
              </a:rPr>
              <a:t>faced</a:t>
            </a:r>
            <a:r>
              <a:rPr sz="800" spc="-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65" dirty="0">
                <a:solidFill>
                  <a:srgbClr val="070707"/>
                </a:solidFill>
                <a:latin typeface="Arial MT"/>
                <a:cs typeface="Arial MT"/>
              </a:rPr>
              <a:t>by</a:t>
            </a:r>
            <a:r>
              <a:rPr sz="800" spc="-3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080808"/>
                </a:solidFill>
                <a:latin typeface="Arial MT"/>
                <a:cs typeface="Arial MT"/>
              </a:rPr>
              <a:t>visually</a:t>
            </a:r>
            <a:r>
              <a:rPr sz="800" spc="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080808"/>
                </a:solidFill>
                <a:latin typeface="Arial MT"/>
                <a:cs typeface="Arial MT"/>
              </a:rPr>
              <a:t>impaired</a:t>
            </a:r>
            <a:r>
              <a:rPr sz="800" spc="5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0A0A0A"/>
                </a:solidFill>
                <a:latin typeface="Arial MT"/>
                <a:cs typeface="Arial MT"/>
              </a:rPr>
              <a:t>individuals</a:t>
            </a:r>
            <a:r>
              <a:rPr sz="800" spc="3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00" spc="-75" dirty="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sz="800" spc="-3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080808"/>
                </a:solidFill>
                <a:latin typeface="Arial MT"/>
                <a:cs typeface="Arial MT"/>
              </a:rPr>
              <a:t>the</a:t>
            </a:r>
            <a:r>
              <a:rPr sz="800" spc="-5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0A0A0A"/>
                </a:solidFill>
                <a:latin typeface="Arial MT"/>
                <a:cs typeface="Arial MT"/>
              </a:rPr>
              <a:t>need </a:t>
            </a:r>
            <a:r>
              <a:rPr sz="800" spc="-25" dirty="0">
                <a:solidFill>
                  <a:srgbClr val="080808"/>
                </a:solidFill>
                <a:latin typeface="Arial MT"/>
                <a:cs typeface="Arial MT"/>
              </a:rPr>
              <a:t>for</a:t>
            </a:r>
            <a:r>
              <a:rPr sz="800" spc="-45" dirty="0">
                <a:solidFill>
                  <a:srgbClr val="080808"/>
                </a:solidFill>
                <a:latin typeface="Arial MT"/>
                <a:cs typeface="Arial MT"/>
              </a:rPr>
              <a:t> innovative</a:t>
            </a:r>
            <a:r>
              <a:rPr sz="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80808"/>
                </a:solidFill>
                <a:latin typeface="Arial MT"/>
                <a:cs typeface="Arial MT"/>
              </a:rPr>
              <a:t>solutions.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267" y="2885186"/>
            <a:ext cx="1100455" cy="1327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3975" indent="-635">
              <a:lnSpc>
                <a:spcPct val="111100"/>
              </a:lnSpc>
              <a:spcBef>
                <a:spcPts val="90"/>
              </a:spcBef>
            </a:pPr>
            <a:r>
              <a:rPr sz="1050" spc="-35" dirty="0">
                <a:solidFill>
                  <a:srgbClr val="0A0A0A"/>
                </a:solidFill>
                <a:latin typeface="Arial MT"/>
                <a:cs typeface="Arial MT"/>
              </a:rPr>
              <a:t>Feoture</a:t>
            </a:r>
            <a:r>
              <a:rPr sz="1050" spc="-2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1050" spc="-45" dirty="0">
                <a:solidFill>
                  <a:srgbClr val="0A0A0A"/>
                </a:solidFill>
                <a:latin typeface="Arial MT"/>
                <a:cs typeface="Arial MT"/>
              </a:rPr>
              <a:t>3:</a:t>
            </a:r>
            <a:r>
              <a:rPr sz="1050" spc="-13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080808"/>
                </a:solidFill>
                <a:latin typeface="Arial MT"/>
                <a:cs typeface="Arial MT"/>
              </a:rPr>
              <a:t>Object </a:t>
            </a:r>
            <a:r>
              <a:rPr sz="1050" dirty="0">
                <a:solidFill>
                  <a:srgbClr val="030303"/>
                </a:solidFill>
                <a:latin typeface="Arial MT"/>
                <a:cs typeface="Arial MT"/>
              </a:rPr>
              <a:t>and</a:t>
            </a:r>
            <a:r>
              <a:rPr sz="1050" spc="-45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050505"/>
                </a:solidFill>
                <a:latin typeface="Arial MT"/>
                <a:cs typeface="Arial MT"/>
              </a:rPr>
              <a:t>Obstacle </a:t>
            </a:r>
            <a:r>
              <a:rPr sz="1050" spc="-20" dirty="0">
                <a:solidFill>
                  <a:srgbClr val="050505"/>
                </a:solidFill>
                <a:latin typeface="Arial MT"/>
                <a:cs typeface="Arial MT"/>
              </a:rPr>
              <a:t>Detection</a:t>
            </a:r>
            <a:r>
              <a:rPr sz="1050" spc="2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1050" spc="-20" dirty="0">
                <a:solidFill>
                  <a:srgbClr val="030303"/>
                </a:solidFill>
                <a:latin typeface="Arial MT"/>
                <a:cs typeface="Arial MT"/>
              </a:rPr>
              <a:t>for</a:t>
            </a:r>
            <a:r>
              <a:rPr sz="1050" spc="-35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1050" spc="-30" dirty="0">
                <a:solidFill>
                  <a:srgbClr val="030303"/>
                </a:solidFill>
                <a:latin typeface="Arial MT"/>
                <a:cs typeface="Arial MT"/>
              </a:rPr>
              <a:t>Safe </a:t>
            </a:r>
            <a:r>
              <a:rPr sz="1050" spc="-10" dirty="0">
                <a:solidFill>
                  <a:srgbClr val="030303"/>
                </a:solidFill>
                <a:latin typeface="Arial MT"/>
                <a:cs typeface="Arial MT"/>
              </a:rPr>
              <a:t>Novigotion</a:t>
            </a:r>
            <a:endParaRPr sz="1050">
              <a:latin typeface="Arial MT"/>
              <a:cs typeface="Arial MT"/>
            </a:endParaRPr>
          </a:p>
          <a:p>
            <a:pPr marL="13335" marR="5080" indent="1905">
              <a:lnSpc>
                <a:spcPct val="111700"/>
              </a:lnSpc>
              <a:spcBef>
                <a:spcPts val="365"/>
              </a:spcBef>
            </a:pPr>
            <a:r>
              <a:rPr sz="800" spc="-55" dirty="0">
                <a:solidFill>
                  <a:srgbClr val="030303"/>
                </a:solidFill>
                <a:latin typeface="Arial MT"/>
                <a:cs typeface="Arial MT"/>
              </a:rPr>
              <a:t>Describes</a:t>
            </a:r>
            <a:r>
              <a:rPr sz="800" spc="5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00" spc="-65" dirty="0">
                <a:solidFill>
                  <a:srgbClr val="070707"/>
                </a:solidFill>
                <a:latin typeface="Arial MT"/>
                <a:cs typeface="Arial MT"/>
              </a:rPr>
              <a:t>the</a:t>
            </a:r>
            <a:r>
              <a:rPr sz="800" spc="-15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30303"/>
                </a:solidFill>
                <a:latin typeface="Arial MT"/>
                <a:cs typeface="Arial MT"/>
              </a:rPr>
              <a:t>technology </a:t>
            </a:r>
            <a:r>
              <a:rPr sz="800" spc="-65" dirty="0">
                <a:solidFill>
                  <a:srgbClr val="050505"/>
                </a:solidFill>
                <a:latin typeface="Arial MT"/>
                <a:cs typeface="Arial MT"/>
              </a:rPr>
              <a:t>used</a:t>
            </a:r>
            <a:r>
              <a:rPr sz="800" spc="-3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080808"/>
                </a:solidFill>
                <a:latin typeface="Arial MT"/>
                <a:cs typeface="Arial MT"/>
              </a:rPr>
              <a:t>to</a:t>
            </a:r>
            <a:r>
              <a:rPr sz="800" spc="-4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030303"/>
                </a:solidFill>
                <a:latin typeface="Arial MT"/>
                <a:cs typeface="Arial MT"/>
              </a:rPr>
              <a:t>detect</a:t>
            </a:r>
            <a:r>
              <a:rPr sz="800" spc="15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50505"/>
                </a:solidFill>
                <a:latin typeface="Arial MT"/>
                <a:cs typeface="Arial MT"/>
              </a:rPr>
              <a:t>obstacles </a:t>
            </a:r>
            <a:r>
              <a:rPr sz="800" spc="-80" dirty="0">
                <a:solidFill>
                  <a:srgbClr val="030303"/>
                </a:solidFill>
                <a:latin typeface="Arial MT"/>
                <a:cs typeface="Arial MT"/>
              </a:rPr>
              <a:t>and</a:t>
            </a:r>
            <a:r>
              <a:rPr sz="80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030303"/>
                </a:solidFill>
                <a:latin typeface="Arial MT"/>
                <a:cs typeface="Arial MT"/>
              </a:rPr>
              <a:t>objects</a:t>
            </a:r>
            <a:r>
              <a:rPr sz="80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050505"/>
                </a:solidFill>
                <a:latin typeface="Arial MT"/>
                <a:cs typeface="Arial MT"/>
              </a:rPr>
              <a:t>to</a:t>
            </a:r>
            <a:r>
              <a:rPr sz="800" spc="-3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65" dirty="0">
                <a:solidFill>
                  <a:srgbClr val="050505"/>
                </a:solidFill>
                <a:latin typeface="Arial MT"/>
                <a:cs typeface="Arial MT"/>
              </a:rPr>
              <a:t>ensure</a:t>
            </a:r>
            <a:r>
              <a:rPr sz="800" spc="3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050505"/>
                </a:solidFill>
                <a:latin typeface="Arial MT"/>
                <a:cs typeface="Arial MT"/>
              </a:rPr>
              <a:t>safe</a:t>
            </a:r>
            <a:r>
              <a:rPr sz="800" spc="50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55" dirty="0">
                <a:solidFill>
                  <a:srgbClr val="050505"/>
                </a:solidFill>
                <a:latin typeface="Arial MT"/>
                <a:cs typeface="Arial MT"/>
              </a:rPr>
              <a:t>movement</a:t>
            </a:r>
            <a:r>
              <a:rPr sz="800" spc="3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070707"/>
                </a:solidFill>
                <a:latin typeface="Arial MT"/>
                <a:cs typeface="Arial MT"/>
              </a:rPr>
              <a:t>for</a:t>
            </a:r>
            <a:r>
              <a:rPr sz="800" spc="-35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50505"/>
                </a:solidFill>
                <a:latin typeface="Arial MT"/>
                <a:cs typeface="Arial MT"/>
              </a:rPr>
              <a:t>users.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51310" y="2869384"/>
            <a:ext cx="1338580" cy="13430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35585" marR="275590" indent="-223520">
              <a:lnSpc>
                <a:spcPct val="121600"/>
              </a:lnSpc>
              <a:spcBef>
                <a:spcPts val="85"/>
              </a:spcBef>
            </a:pPr>
            <a:r>
              <a:rPr sz="1050" dirty="0">
                <a:solidFill>
                  <a:srgbClr val="214DCF"/>
                </a:solidFill>
                <a:latin typeface="Arial MT"/>
                <a:cs typeface="Arial MT"/>
              </a:rPr>
              <a:t>@</a:t>
            </a:r>
            <a:r>
              <a:rPr sz="1050" spc="125" dirty="0">
                <a:solidFill>
                  <a:srgbClr val="214DCF"/>
                </a:solidFill>
                <a:latin typeface="Arial MT"/>
                <a:cs typeface="Arial MT"/>
              </a:rPr>
              <a:t>  </a:t>
            </a:r>
            <a:r>
              <a:rPr sz="950" dirty="0">
                <a:solidFill>
                  <a:srgbClr val="080808"/>
                </a:solidFill>
                <a:latin typeface="Arial MT"/>
                <a:cs typeface="Arial MT"/>
              </a:rPr>
              <a:t>Feoture</a:t>
            </a:r>
            <a:r>
              <a:rPr sz="950" spc="4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950" spc="-25" dirty="0">
                <a:solidFill>
                  <a:srgbClr val="080808"/>
                </a:solidFill>
                <a:latin typeface="Arial MT"/>
                <a:cs typeface="Arial MT"/>
              </a:rPr>
              <a:t>4: </a:t>
            </a:r>
            <a:r>
              <a:rPr sz="950" spc="-10" dirty="0">
                <a:solidFill>
                  <a:srgbClr val="030303"/>
                </a:solidFill>
                <a:latin typeface="Arial MT"/>
                <a:cs typeface="Arial MT"/>
              </a:rPr>
              <a:t>Personolized </a:t>
            </a:r>
            <a:r>
              <a:rPr sz="950" dirty="0">
                <a:solidFill>
                  <a:srgbClr val="050505"/>
                </a:solidFill>
                <a:latin typeface="Arial MT"/>
                <a:cs typeface="Arial MT"/>
              </a:rPr>
              <a:t>Assistance</a:t>
            </a:r>
            <a:r>
              <a:rPr sz="950" spc="29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950" spc="-25" dirty="0">
                <a:solidFill>
                  <a:srgbClr val="030303"/>
                </a:solidFill>
                <a:latin typeface="Arial MT"/>
                <a:cs typeface="Arial MT"/>
              </a:rPr>
              <a:t>for </a:t>
            </a:r>
            <a:r>
              <a:rPr sz="950" dirty="0">
                <a:solidFill>
                  <a:srgbClr val="030303"/>
                </a:solidFill>
                <a:latin typeface="Arial MT"/>
                <a:cs typeface="Arial MT"/>
              </a:rPr>
              <a:t>Doily</a:t>
            </a:r>
            <a:r>
              <a:rPr sz="950" spc="12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030303"/>
                </a:solidFill>
                <a:latin typeface="Arial MT"/>
                <a:cs typeface="Arial MT"/>
              </a:rPr>
              <a:t>Tosks</a:t>
            </a:r>
            <a:endParaRPr sz="950">
              <a:latin typeface="Arial MT"/>
              <a:cs typeface="Arial MT"/>
            </a:endParaRPr>
          </a:p>
          <a:p>
            <a:pPr marL="238125" marR="5080" indent="-1905">
              <a:lnSpc>
                <a:spcPct val="111700"/>
              </a:lnSpc>
              <a:spcBef>
                <a:spcPts val="384"/>
              </a:spcBef>
            </a:pPr>
            <a:r>
              <a:rPr sz="800" spc="-55" dirty="0">
                <a:solidFill>
                  <a:srgbClr val="050505"/>
                </a:solidFill>
                <a:latin typeface="Arial MT"/>
                <a:cs typeface="Arial MT"/>
              </a:rPr>
              <a:t>Focuses</a:t>
            </a:r>
            <a:r>
              <a:rPr sz="800" spc="2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60" dirty="0">
                <a:solidFill>
                  <a:srgbClr val="050505"/>
                </a:solidFill>
                <a:latin typeface="Arial MT"/>
                <a:cs typeface="Arial MT"/>
              </a:rPr>
              <a:t>on</a:t>
            </a:r>
            <a:r>
              <a:rPr sz="800" spc="-4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65" dirty="0">
                <a:solidFill>
                  <a:srgbClr val="030303"/>
                </a:solidFill>
                <a:latin typeface="Arial MT"/>
                <a:cs typeface="Arial MT"/>
              </a:rPr>
              <a:t>how</a:t>
            </a:r>
            <a:r>
              <a:rPr sz="800" spc="-9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050505"/>
                </a:solidFill>
                <a:latin typeface="Arial MT"/>
                <a:cs typeface="Arial MT"/>
              </a:rPr>
              <a:t>1he</a:t>
            </a:r>
            <a:r>
              <a:rPr sz="800" spc="50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070707"/>
                </a:solidFill>
                <a:latin typeface="Arial MT"/>
                <a:cs typeface="Arial MT"/>
              </a:rPr>
              <a:t>solution</a:t>
            </a:r>
            <a:r>
              <a:rPr sz="800" spc="2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050505"/>
                </a:solidFill>
                <a:latin typeface="Arial MT"/>
                <a:cs typeface="Arial MT"/>
              </a:rPr>
              <a:t>provides</a:t>
            </a:r>
            <a:r>
              <a:rPr sz="80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30303"/>
                </a:solidFill>
                <a:latin typeface="Arial MT"/>
                <a:cs typeface="Arial MT"/>
              </a:rPr>
              <a:t>tailored </a:t>
            </a:r>
            <a:r>
              <a:rPr sz="800" spc="-55" dirty="0">
                <a:solidFill>
                  <a:srgbClr val="050505"/>
                </a:solidFill>
                <a:latin typeface="Arial MT"/>
                <a:cs typeface="Arial MT"/>
              </a:rPr>
              <a:t>assistance</a:t>
            </a:r>
            <a:r>
              <a:rPr sz="800" spc="-4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114" dirty="0">
                <a:solidFill>
                  <a:srgbClr val="050505"/>
                </a:solidFill>
                <a:latin typeface="Arial MT"/>
                <a:cs typeface="Arial MT"/>
              </a:rPr>
              <a:t>1o</a:t>
            </a:r>
            <a:r>
              <a:rPr sz="80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050505"/>
                </a:solidFill>
                <a:latin typeface="Arial MT"/>
                <a:cs typeface="Arial MT"/>
              </a:rPr>
              <a:t>users</a:t>
            </a:r>
            <a:r>
              <a:rPr sz="800" spc="2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080808"/>
                </a:solidFill>
                <a:latin typeface="Arial MT"/>
                <a:cs typeface="Arial MT"/>
              </a:rPr>
              <a:t>in</a:t>
            </a:r>
            <a:r>
              <a:rPr sz="800" spc="-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050505"/>
                </a:solidFill>
                <a:latin typeface="Arial MT"/>
                <a:cs typeface="Arial MT"/>
              </a:rPr>
              <a:t>their</a:t>
            </a:r>
            <a:r>
              <a:rPr sz="800" spc="50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070707"/>
                </a:solidFill>
                <a:latin typeface="Arial MT"/>
                <a:cs typeface="Arial MT"/>
              </a:rPr>
              <a:t>daily</a:t>
            </a:r>
            <a:r>
              <a:rPr sz="800" spc="15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activities.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4264" y="1288541"/>
            <a:ext cx="1107440" cy="98171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3970" indent="-1905">
              <a:lnSpc>
                <a:spcPct val="100000"/>
              </a:lnSpc>
              <a:spcBef>
                <a:spcPts val="710"/>
              </a:spcBef>
            </a:pPr>
            <a:r>
              <a:rPr sz="1000" dirty="0">
                <a:solidFill>
                  <a:srgbClr val="0A0A0A"/>
                </a:solidFill>
                <a:latin typeface="Arial MT"/>
                <a:cs typeface="Arial MT"/>
              </a:rPr>
              <a:t>Project</a:t>
            </a:r>
            <a:r>
              <a:rPr sz="1000" spc="-5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080808"/>
                </a:solidFill>
                <a:latin typeface="Arial MT"/>
                <a:cs typeface="Arial MT"/>
              </a:rPr>
              <a:t>Objectives</a:t>
            </a:r>
            <a:endParaRPr sz="1000">
              <a:latin typeface="Arial MT"/>
              <a:cs typeface="Arial MT"/>
            </a:endParaRPr>
          </a:p>
          <a:p>
            <a:pPr marL="12700" marR="5080" indent="1270">
              <a:lnSpc>
                <a:spcPct val="111300"/>
              </a:lnSpc>
              <a:spcBef>
                <a:spcPts val="380"/>
              </a:spcBef>
            </a:pPr>
            <a:r>
              <a:rPr sz="800" spc="-45" dirty="0">
                <a:solidFill>
                  <a:srgbClr val="080808"/>
                </a:solidFill>
                <a:latin typeface="Arial MT"/>
                <a:cs typeface="Arial MT"/>
              </a:rPr>
              <a:t>Oullines</a:t>
            </a:r>
            <a:r>
              <a:rPr sz="800" spc="4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the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5" dirty="0">
                <a:latin typeface="Arial MT"/>
                <a:cs typeface="Arial MT"/>
              </a:rPr>
              <a:t>goals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080808"/>
                </a:solidFill>
                <a:latin typeface="Arial MT"/>
                <a:cs typeface="Arial MT"/>
              </a:rPr>
              <a:t>of</a:t>
            </a:r>
            <a:r>
              <a:rPr sz="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sz="800" spc="50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080808"/>
                </a:solidFill>
                <a:latin typeface="Arial MT"/>
                <a:cs typeface="Arial MT"/>
              </a:rPr>
              <a:t>project</a:t>
            </a:r>
            <a:r>
              <a:rPr sz="800" spc="2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60" dirty="0">
                <a:solidFill>
                  <a:srgbClr val="080808"/>
                </a:solidFill>
                <a:latin typeface="Arial MT"/>
                <a:cs typeface="Arial MT"/>
              </a:rPr>
              <a:t>aimed</a:t>
            </a:r>
            <a:r>
              <a:rPr sz="8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080808"/>
                </a:solidFill>
                <a:latin typeface="Arial MT"/>
                <a:cs typeface="Arial MT"/>
              </a:rPr>
              <a:t>at</a:t>
            </a:r>
            <a:r>
              <a:rPr sz="800" spc="5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55" dirty="0">
                <a:solidFill>
                  <a:srgbClr val="070707"/>
                </a:solidFill>
                <a:latin typeface="Arial MT"/>
                <a:cs typeface="Arial MT"/>
              </a:rPr>
              <a:t>developing</a:t>
            </a:r>
            <a:r>
              <a:rPr sz="800" spc="45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80" dirty="0">
                <a:solidFill>
                  <a:srgbClr val="080808"/>
                </a:solidFill>
                <a:latin typeface="Arial MT"/>
                <a:cs typeface="Arial MT"/>
              </a:rPr>
              <a:t>AI</a:t>
            </a:r>
            <a:r>
              <a:rPr sz="800" spc="-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latin typeface="Arial MT"/>
                <a:cs typeface="Arial MT"/>
              </a:rPr>
              <a:t>solutions</a:t>
            </a:r>
            <a:r>
              <a:rPr sz="800" spc="45" dirty="0"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080808"/>
                </a:solidFill>
                <a:latin typeface="Arial MT"/>
                <a:cs typeface="Arial MT"/>
              </a:rPr>
              <a:t>for</a:t>
            </a:r>
            <a:r>
              <a:rPr sz="800" spc="5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070707"/>
                </a:solidFill>
                <a:latin typeface="Arial MT"/>
                <a:cs typeface="Arial MT"/>
              </a:rPr>
              <a:t>assisting</a:t>
            </a:r>
            <a:r>
              <a:rPr sz="80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latin typeface="Arial MT"/>
                <a:cs typeface="Arial MT"/>
              </a:rPr>
              <a:t>visually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080808"/>
                </a:solidFill>
                <a:latin typeface="Arial MT"/>
                <a:cs typeface="Arial MT"/>
              </a:rPr>
              <a:t>impaired</a:t>
            </a:r>
            <a:r>
              <a:rPr sz="8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50505"/>
                </a:solidFill>
                <a:latin typeface="Arial MT"/>
                <a:cs typeface="Arial MT"/>
              </a:rPr>
              <a:t>individuals.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3038" y="1288541"/>
            <a:ext cx="1144270" cy="8477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710"/>
              </a:spcBef>
            </a:pPr>
            <a:r>
              <a:rPr sz="1000" spc="-20" dirty="0">
                <a:solidFill>
                  <a:srgbClr val="0A0A0A"/>
                </a:solidFill>
                <a:latin typeface="Arial MT"/>
                <a:cs typeface="Arial MT"/>
              </a:rPr>
              <a:t>Task</a:t>
            </a:r>
            <a:r>
              <a:rPr sz="1000" spc="-4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080808"/>
                </a:solidFill>
                <a:latin typeface="Arial MT"/>
                <a:cs typeface="Arial MT"/>
              </a:rPr>
              <a:t>Overview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11700"/>
              </a:lnSpc>
              <a:spcBef>
                <a:spcPts val="375"/>
              </a:spcBef>
            </a:pPr>
            <a:r>
              <a:rPr sz="800" spc="-50" dirty="0">
                <a:solidFill>
                  <a:srgbClr val="070707"/>
                </a:solidFill>
                <a:latin typeface="Arial MT"/>
                <a:cs typeface="Arial MT"/>
              </a:rPr>
              <a:t>Provides</a:t>
            </a:r>
            <a:r>
              <a:rPr sz="800" spc="1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75" dirty="0">
                <a:solidFill>
                  <a:srgbClr val="0A0A0A"/>
                </a:solidFill>
                <a:latin typeface="Arial MT"/>
                <a:cs typeface="Arial MT"/>
              </a:rPr>
              <a:t>an</a:t>
            </a:r>
            <a:r>
              <a:rPr sz="800" spc="-3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00" spc="-55" dirty="0">
                <a:solidFill>
                  <a:srgbClr val="080808"/>
                </a:solidFill>
                <a:latin typeface="Arial MT"/>
                <a:cs typeface="Arial MT"/>
              </a:rPr>
              <a:t>overview</a:t>
            </a:r>
            <a:r>
              <a:rPr sz="800" spc="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080808"/>
                </a:solidFill>
                <a:latin typeface="Arial MT"/>
                <a:cs typeface="Arial MT"/>
              </a:rPr>
              <a:t>of</a:t>
            </a:r>
            <a:r>
              <a:rPr sz="800" spc="-25" dirty="0">
                <a:solidFill>
                  <a:srgbClr val="080808"/>
                </a:solidFill>
                <a:latin typeface="Arial MT"/>
                <a:cs typeface="Arial MT"/>
              </a:rPr>
              <a:t> the</a:t>
            </a:r>
            <a:r>
              <a:rPr sz="800" spc="5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070707"/>
                </a:solidFill>
                <a:latin typeface="Arial MT"/>
                <a:cs typeface="Arial MT"/>
              </a:rPr>
              <a:t>tasks</a:t>
            </a:r>
            <a:r>
              <a:rPr sz="800" spc="-15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55" dirty="0">
                <a:solidFill>
                  <a:srgbClr val="080808"/>
                </a:solidFill>
                <a:latin typeface="Arial MT"/>
                <a:cs typeface="Arial MT"/>
              </a:rPr>
              <a:t>involved</a:t>
            </a:r>
            <a:r>
              <a:rPr sz="800" spc="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080808"/>
                </a:solidFill>
                <a:latin typeface="Arial MT"/>
                <a:cs typeface="Arial MT"/>
              </a:rPr>
              <a:t>in</a:t>
            </a:r>
            <a:r>
              <a:rPr sz="800" spc="-5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sz="800" spc="50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080808"/>
                </a:solidFill>
                <a:latin typeface="Arial MT"/>
                <a:cs typeface="Arial MT"/>
              </a:rPr>
              <a:t>project</a:t>
            </a:r>
            <a:r>
              <a:rPr sz="800" spc="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0A0A0A"/>
                </a:solidFill>
                <a:latin typeface="Arial MT"/>
                <a:cs typeface="Arial MT"/>
              </a:rPr>
              <a:t>from</a:t>
            </a:r>
            <a:r>
              <a:rPr sz="800" spc="-4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080808"/>
                </a:solidFill>
                <a:latin typeface="Arial MT"/>
                <a:cs typeface="Arial MT"/>
              </a:rPr>
              <a:t>inception</a:t>
            </a:r>
            <a:r>
              <a:rPr sz="800" spc="-1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070707"/>
                </a:solidFill>
                <a:latin typeface="Arial MT"/>
                <a:cs typeface="Arial MT"/>
              </a:rPr>
              <a:t>to</a:t>
            </a:r>
            <a:r>
              <a:rPr sz="800" spc="-1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80808"/>
                </a:solidFill>
                <a:latin typeface="Arial MT"/>
                <a:cs typeface="Arial MT"/>
              </a:rPr>
              <a:t>completion.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98484" y="2885186"/>
            <a:ext cx="106235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84455" indent="-2540">
              <a:lnSpc>
                <a:spcPct val="110500"/>
              </a:lnSpc>
              <a:spcBef>
                <a:spcPts val="100"/>
              </a:spcBef>
            </a:pPr>
            <a:r>
              <a:rPr sz="1050" spc="-10" dirty="0">
                <a:solidFill>
                  <a:srgbClr val="080808"/>
                </a:solidFill>
                <a:latin typeface="Arial MT"/>
                <a:cs typeface="Arial MT"/>
              </a:rPr>
              <a:t>Implementation </a:t>
            </a:r>
            <a:r>
              <a:rPr sz="1050" spc="-10" dirty="0">
                <a:solidFill>
                  <a:srgbClr val="030303"/>
                </a:solidFill>
                <a:latin typeface="Arial MT"/>
                <a:cs typeface="Arial MT"/>
              </a:rPr>
              <a:t>Requirements</a:t>
            </a:r>
            <a:endParaRPr sz="1050">
              <a:latin typeface="Arial MT"/>
              <a:cs typeface="Arial MT"/>
            </a:endParaRPr>
          </a:p>
          <a:p>
            <a:pPr marL="17780" marR="5080" indent="-1270">
              <a:lnSpc>
                <a:spcPct val="111700"/>
              </a:lnSpc>
              <a:spcBef>
                <a:spcPts val="365"/>
              </a:spcBef>
            </a:pPr>
            <a:r>
              <a:rPr sz="800" spc="-30" dirty="0">
                <a:solidFill>
                  <a:srgbClr val="050505"/>
                </a:solidFill>
                <a:latin typeface="Arial MT"/>
                <a:cs typeface="Arial MT"/>
              </a:rPr>
              <a:t>Lists</a:t>
            </a:r>
            <a:r>
              <a:rPr sz="800" spc="-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070707"/>
                </a:solidFill>
                <a:latin typeface="Arial MT"/>
                <a:cs typeface="Arial MT"/>
              </a:rPr>
              <a:t>the</a:t>
            </a:r>
            <a:r>
              <a:rPr sz="800" spc="-4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necessary </a:t>
            </a:r>
            <a:r>
              <a:rPr sz="800" spc="-50" dirty="0">
                <a:solidFill>
                  <a:srgbClr val="030303"/>
                </a:solidFill>
                <a:latin typeface="Arial MT"/>
                <a:cs typeface="Arial MT"/>
              </a:rPr>
              <a:t>resources</a:t>
            </a:r>
            <a:r>
              <a:rPr sz="800" spc="35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070707"/>
                </a:solidFill>
                <a:latin typeface="Arial MT"/>
                <a:cs typeface="Arial MT"/>
              </a:rPr>
              <a:t>and</a:t>
            </a:r>
            <a:r>
              <a:rPr sz="800" spc="50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latin typeface="Arial MT"/>
                <a:cs typeface="Arial MT"/>
              </a:rPr>
              <a:t>prerequisites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050505"/>
                </a:solidFill>
                <a:latin typeface="Arial MT"/>
                <a:cs typeface="Arial MT"/>
              </a:rPr>
              <a:t>for</a:t>
            </a:r>
            <a:r>
              <a:rPr sz="800" spc="50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050505"/>
                </a:solidFill>
                <a:latin typeface="Arial MT"/>
                <a:cs typeface="Arial MT"/>
              </a:rPr>
              <a:t>implementing</a:t>
            </a:r>
            <a:r>
              <a:rPr sz="800" spc="-1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110" dirty="0">
                <a:solidFill>
                  <a:srgbClr val="030303"/>
                </a:solidFill>
                <a:latin typeface="Arial MT"/>
                <a:cs typeface="Arial MT"/>
              </a:rPr>
              <a:t>1he</a:t>
            </a:r>
            <a:r>
              <a:rPr sz="800" spc="3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050505"/>
                </a:solidFill>
                <a:latin typeface="Arial MT"/>
                <a:cs typeface="Arial MT"/>
              </a:rPr>
              <a:t>project.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27359" y="1355390"/>
            <a:ext cx="1127760" cy="11347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227329" indent="-635">
              <a:lnSpc>
                <a:spcPct val="111300"/>
              </a:lnSpc>
              <a:spcBef>
                <a:spcPts val="45"/>
              </a:spcBef>
            </a:pPr>
            <a:r>
              <a:rPr sz="1000" dirty="0">
                <a:solidFill>
                  <a:srgbClr val="080808"/>
                </a:solidFill>
                <a:latin typeface="Arial MT"/>
                <a:cs typeface="Arial MT"/>
              </a:rPr>
              <a:t>Feature</a:t>
            </a:r>
            <a:r>
              <a:rPr sz="1000" spc="-10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000" spc="-120" dirty="0">
                <a:solidFill>
                  <a:srgbClr val="0A0A0A"/>
                </a:solidFill>
                <a:latin typeface="Arial MT"/>
                <a:cs typeface="Arial MT"/>
              </a:rPr>
              <a:t>1:</a:t>
            </a:r>
            <a:r>
              <a:rPr sz="1000" spc="-6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080808"/>
                </a:solidFill>
                <a:latin typeface="Arial MT"/>
                <a:cs typeface="Arial MT"/>
              </a:rPr>
              <a:t>Reol- </a:t>
            </a:r>
            <a:r>
              <a:rPr sz="1100" spc="-65" dirty="0">
                <a:solidFill>
                  <a:srgbClr val="070707"/>
                </a:solidFill>
                <a:latin typeface="Arial MT"/>
                <a:cs typeface="Arial MT"/>
              </a:rPr>
              <a:t>Time </a:t>
            </a:r>
            <a:r>
              <a:rPr sz="1100" spc="-10" dirty="0">
                <a:solidFill>
                  <a:srgbClr val="0A0A0A"/>
                </a:solidFill>
                <a:latin typeface="Arial MT"/>
                <a:cs typeface="Arial MT"/>
              </a:rPr>
              <a:t>Scene </a:t>
            </a:r>
            <a:r>
              <a:rPr sz="1000" spc="-10" dirty="0">
                <a:solidFill>
                  <a:srgbClr val="080808"/>
                </a:solidFill>
                <a:latin typeface="Arial MT"/>
                <a:cs typeface="Arial MT"/>
              </a:rPr>
              <a:t>Understonding</a:t>
            </a:r>
            <a:endParaRPr sz="1000">
              <a:latin typeface="Arial MT"/>
              <a:cs typeface="Arial MT"/>
            </a:endParaRPr>
          </a:p>
          <a:p>
            <a:pPr marL="15875" marR="5080" indent="-1270">
              <a:lnSpc>
                <a:spcPct val="110800"/>
              </a:lnSpc>
              <a:spcBef>
                <a:spcPts val="385"/>
              </a:spcBef>
            </a:pPr>
            <a:r>
              <a:rPr sz="800" spc="-40" dirty="0">
                <a:solidFill>
                  <a:srgbClr val="070707"/>
                </a:solidFill>
                <a:latin typeface="Arial MT"/>
                <a:cs typeface="Arial MT"/>
              </a:rPr>
              <a:t>Details</a:t>
            </a:r>
            <a:r>
              <a:rPr sz="80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080808"/>
                </a:solidFill>
                <a:latin typeface="Arial MT"/>
                <a:cs typeface="Arial MT"/>
              </a:rPr>
              <a:t>the</a:t>
            </a:r>
            <a:r>
              <a:rPr sz="800" spc="-4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080808"/>
                </a:solidFill>
                <a:latin typeface="Arial MT"/>
                <a:cs typeface="Arial MT"/>
              </a:rPr>
              <a:t>capability</a:t>
            </a:r>
            <a:r>
              <a:rPr sz="800" spc="3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0A0A0A"/>
                </a:solidFill>
                <a:latin typeface="Arial MT"/>
                <a:cs typeface="Arial MT"/>
              </a:rPr>
              <a:t>of</a:t>
            </a:r>
            <a:r>
              <a:rPr sz="800" spc="-10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00" spc="-95" dirty="0">
                <a:solidFill>
                  <a:srgbClr val="080808"/>
                </a:solidFill>
                <a:latin typeface="Arial MT"/>
                <a:cs typeface="Arial MT"/>
              </a:rPr>
              <a:t>1he</a:t>
            </a:r>
            <a:r>
              <a:rPr sz="800" spc="5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080808"/>
                </a:solidFill>
                <a:latin typeface="Arial MT"/>
                <a:cs typeface="Arial MT"/>
              </a:rPr>
              <a:t>solution</a:t>
            </a:r>
            <a:r>
              <a:rPr sz="800" spc="-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0A0A0A"/>
                </a:solidFill>
                <a:latin typeface="Arial MT"/>
                <a:cs typeface="Arial MT"/>
              </a:rPr>
              <a:t>to</a:t>
            </a:r>
            <a:r>
              <a:rPr sz="800" spc="-2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080808"/>
                </a:solidFill>
                <a:latin typeface="Arial MT"/>
                <a:cs typeface="Arial MT"/>
              </a:rPr>
              <a:t>interpret</a:t>
            </a:r>
            <a:r>
              <a:rPr sz="800" spc="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080808"/>
                </a:solidFill>
                <a:latin typeface="Arial MT"/>
                <a:cs typeface="Arial MT"/>
              </a:rPr>
              <a:t>and</a:t>
            </a:r>
            <a:r>
              <a:rPr sz="800" spc="5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70" dirty="0">
                <a:solidFill>
                  <a:srgbClr val="080808"/>
                </a:solidFill>
                <a:latin typeface="Arial MT"/>
                <a:cs typeface="Arial MT"/>
              </a:rPr>
              <a:t>analyze</a:t>
            </a:r>
            <a:r>
              <a:rPr sz="800" spc="2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latin typeface="Arial MT"/>
                <a:cs typeface="Arial MT"/>
              </a:rPr>
              <a:t>the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80808"/>
                </a:solidFill>
                <a:latin typeface="Arial MT"/>
                <a:cs typeface="Arial MT"/>
              </a:rPr>
              <a:t>surrounding </a:t>
            </a:r>
            <a:r>
              <a:rPr sz="800" spc="-50" dirty="0">
                <a:solidFill>
                  <a:srgbClr val="080808"/>
                </a:solidFill>
                <a:latin typeface="Arial MT"/>
                <a:cs typeface="Arial MT"/>
              </a:rPr>
              <a:t>environment</a:t>
            </a:r>
            <a:r>
              <a:rPr sz="800" spc="4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0A0A0A"/>
                </a:solidFill>
                <a:latin typeface="Arial MT"/>
                <a:cs typeface="Arial MT"/>
              </a:rPr>
              <a:t>in</a:t>
            </a:r>
            <a:r>
              <a:rPr sz="800" spc="-5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00" spc="-60" dirty="0">
                <a:solidFill>
                  <a:srgbClr val="0A0A0A"/>
                </a:solidFill>
                <a:latin typeface="Arial MT"/>
                <a:cs typeface="Arial MT"/>
              </a:rPr>
              <a:t>real</a:t>
            </a:r>
            <a:r>
              <a:rPr sz="800" spc="-1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50505"/>
                </a:solidFill>
                <a:latin typeface="Arial MT"/>
                <a:cs typeface="Arial MT"/>
              </a:rPr>
              <a:t>time.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29817" y="2830830"/>
            <a:ext cx="1101725" cy="8477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 indent="1905">
              <a:lnSpc>
                <a:spcPct val="100000"/>
              </a:lnSpc>
              <a:spcBef>
                <a:spcPts val="710"/>
              </a:spcBef>
            </a:pPr>
            <a:r>
              <a:rPr sz="1000" dirty="0">
                <a:solidFill>
                  <a:srgbClr val="080808"/>
                </a:solidFill>
                <a:latin typeface="Arial MT"/>
                <a:cs typeface="Arial MT"/>
              </a:rPr>
              <a:t>Technology</a:t>
            </a:r>
            <a:r>
              <a:rPr sz="1000" spc="14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0A0A0A"/>
                </a:solidFill>
                <a:latin typeface="Arial MT"/>
                <a:cs typeface="Arial MT"/>
              </a:rPr>
              <a:t>Stock</a:t>
            </a:r>
            <a:endParaRPr sz="1000">
              <a:latin typeface="Arial MT"/>
              <a:cs typeface="Arial MT"/>
            </a:endParaRPr>
          </a:p>
          <a:p>
            <a:pPr marL="13335" marR="5080" indent="-1270">
              <a:lnSpc>
                <a:spcPct val="111700"/>
              </a:lnSpc>
              <a:spcBef>
                <a:spcPts val="375"/>
              </a:spcBef>
            </a:pPr>
            <a:r>
              <a:rPr sz="800" spc="-50" dirty="0">
                <a:solidFill>
                  <a:srgbClr val="050505"/>
                </a:solidFill>
                <a:latin typeface="Arial MT"/>
                <a:cs typeface="Arial MT"/>
              </a:rPr>
              <a:t>Outlines</a:t>
            </a:r>
            <a:r>
              <a:rPr sz="800" spc="1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050505"/>
                </a:solidFill>
                <a:latin typeface="Arial MT"/>
                <a:cs typeface="Arial MT"/>
              </a:rPr>
              <a:t>the</a:t>
            </a:r>
            <a:r>
              <a:rPr sz="800" spc="-7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30303"/>
                </a:solidFill>
                <a:latin typeface="Arial MT"/>
                <a:cs typeface="Arial MT"/>
              </a:rPr>
              <a:t>lechnologies </a:t>
            </a:r>
            <a:r>
              <a:rPr sz="800" spc="-60" dirty="0">
                <a:solidFill>
                  <a:srgbClr val="070707"/>
                </a:solidFill>
                <a:latin typeface="Arial MT"/>
                <a:cs typeface="Arial MT"/>
              </a:rPr>
              <a:t>and</a:t>
            </a:r>
            <a:r>
              <a:rPr sz="800" spc="-4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050505"/>
                </a:solidFill>
                <a:latin typeface="Arial MT"/>
                <a:cs typeface="Arial MT"/>
              </a:rPr>
              <a:t>tools</a:t>
            </a:r>
            <a:r>
              <a:rPr sz="800" spc="-1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050505"/>
                </a:solidFill>
                <a:latin typeface="Arial MT"/>
                <a:cs typeface="Arial MT"/>
              </a:rPr>
              <a:t>that</a:t>
            </a:r>
            <a:r>
              <a:rPr sz="800" spc="2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050505"/>
                </a:solidFill>
                <a:latin typeface="Arial MT"/>
                <a:cs typeface="Arial MT"/>
              </a:rPr>
              <a:t>will</a:t>
            </a:r>
            <a:r>
              <a:rPr sz="800" spc="-3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050505"/>
                </a:solidFill>
                <a:latin typeface="Arial MT"/>
                <a:cs typeface="Arial MT"/>
              </a:rPr>
              <a:t>be</a:t>
            </a:r>
            <a:r>
              <a:rPr sz="800" spc="50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latin typeface="Arial MT"/>
                <a:cs typeface="Arial MT"/>
              </a:rPr>
              <a:t>ulilized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030303"/>
                </a:solidFill>
                <a:latin typeface="Arial MT"/>
                <a:cs typeface="Arial MT"/>
              </a:rPr>
              <a:t>in</a:t>
            </a:r>
            <a:r>
              <a:rPr sz="800" spc="-1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050505"/>
                </a:solidFill>
                <a:latin typeface="Arial MT"/>
                <a:cs typeface="Arial MT"/>
              </a:rPr>
              <a:t>the</a:t>
            </a:r>
            <a:r>
              <a:rPr sz="800" spc="1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55" dirty="0">
                <a:solidFill>
                  <a:srgbClr val="050505"/>
                </a:solidFill>
                <a:latin typeface="Arial MT"/>
                <a:cs typeface="Arial MT"/>
              </a:rPr>
              <a:t>development</a:t>
            </a:r>
            <a:r>
              <a:rPr sz="800" spc="50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080808"/>
                </a:solidFill>
                <a:latin typeface="Arial MT"/>
                <a:cs typeface="Arial MT"/>
              </a:rPr>
              <a:t>of </a:t>
            </a:r>
            <a:r>
              <a:rPr sz="800" spc="-45" dirty="0">
                <a:solidFill>
                  <a:srgbClr val="080808"/>
                </a:solidFill>
                <a:latin typeface="Arial MT"/>
                <a:cs typeface="Arial MT"/>
              </a:rPr>
              <a:t>the</a:t>
            </a:r>
            <a:r>
              <a:rPr sz="8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50505"/>
                </a:solidFill>
                <a:latin typeface="Arial MT"/>
                <a:cs typeface="Arial MT"/>
              </a:rPr>
              <a:t>solution.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32225" y="2883916"/>
            <a:ext cx="1290955" cy="11480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35585" marR="69215" indent="-223520">
              <a:lnSpc>
                <a:spcPct val="117000"/>
              </a:lnSpc>
              <a:spcBef>
                <a:spcPts val="85"/>
              </a:spcBef>
            </a:pPr>
            <a:r>
              <a:rPr sz="1000" dirty="0">
                <a:solidFill>
                  <a:srgbClr val="214DCF"/>
                </a:solidFill>
                <a:latin typeface="Arial MT"/>
                <a:cs typeface="Arial MT"/>
              </a:rPr>
              <a:t>@</a:t>
            </a:r>
            <a:r>
              <a:rPr sz="1000" spc="475" dirty="0">
                <a:solidFill>
                  <a:srgbClr val="214DC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0A0A0A"/>
                </a:solidFill>
                <a:latin typeface="Arial MT"/>
                <a:cs typeface="Arial MT"/>
              </a:rPr>
              <a:t>Expected </a:t>
            </a:r>
            <a:r>
              <a:rPr sz="1000" dirty="0">
                <a:solidFill>
                  <a:srgbClr val="030303"/>
                </a:solidFill>
                <a:latin typeface="Arial MT"/>
                <a:cs typeface="Arial MT"/>
              </a:rPr>
              <a:t>Outcomes</a:t>
            </a:r>
            <a:r>
              <a:rPr sz="1000" spc="165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1000" spc="30" dirty="0">
                <a:solidFill>
                  <a:srgbClr val="070707"/>
                </a:solidFill>
                <a:latin typeface="Arial MT"/>
                <a:cs typeface="Arial MT"/>
              </a:rPr>
              <a:t>and </a:t>
            </a:r>
            <a:r>
              <a:rPr sz="1000" dirty="0">
                <a:solidFill>
                  <a:srgbClr val="050505"/>
                </a:solidFill>
                <a:latin typeface="Arial MT"/>
                <a:cs typeface="Arial MT"/>
              </a:rPr>
              <a:t>Future</a:t>
            </a:r>
            <a:r>
              <a:rPr sz="1000" spc="-5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030303"/>
                </a:solidFill>
                <a:latin typeface="Arial MT"/>
                <a:cs typeface="Arial MT"/>
              </a:rPr>
              <a:t>Directions</a:t>
            </a:r>
            <a:endParaRPr sz="1000">
              <a:latin typeface="Arial MT"/>
              <a:cs typeface="Arial MT"/>
            </a:endParaRPr>
          </a:p>
          <a:p>
            <a:pPr marL="238125" marR="5080" indent="-1270">
              <a:lnSpc>
                <a:spcPct val="110800"/>
              </a:lnSpc>
              <a:spcBef>
                <a:spcPts val="385"/>
              </a:spcBef>
            </a:pPr>
            <a:r>
              <a:rPr sz="800" spc="-50" dirty="0">
                <a:solidFill>
                  <a:srgbClr val="050505"/>
                </a:solidFill>
                <a:latin typeface="Arial MT"/>
                <a:cs typeface="Arial MT"/>
              </a:rPr>
              <a:t>Discusses</a:t>
            </a:r>
            <a:r>
              <a:rPr sz="800" spc="2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070707"/>
                </a:solidFill>
                <a:latin typeface="Arial MT"/>
                <a:cs typeface="Arial MT"/>
              </a:rPr>
              <a:t>the</a:t>
            </a:r>
            <a:r>
              <a:rPr sz="800" spc="-5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latin typeface="Arial MT"/>
                <a:cs typeface="Arial MT"/>
              </a:rPr>
              <a:t>anticipated</a:t>
            </a:r>
            <a:r>
              <a:rPr sz="800" spc="500" dirty="0"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050505"/>
                </a:solidFill>
                <a:latin typeface="Arial MT"/>
                <a:cs typeface="Arial MT"/>
              </a:rPr>
              <a:t>results</a:t>
            </a:r>
            <a:r>
              <a:rPr sz="800" spc="-2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070707"/>
                </a:solidFill>
                <a:latin typeface="Arial MT"/>
                <a:cs typeface="Arial MT"/>
              </a:rPr>
              <a:t>of</a:t>
            </a:r>
            <a:r>
              <a:rPr sz="800" spc="-65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50505"/>
                </a:solidFill>
                <a:latin typeface="Arial MT"/>
                <a:cs typeface="Arial MT"/>
              </a:rPr>
              <a:t>lhe</a:t>
            </a:r>
            <a:r>
              <a:rPr sz="800" spc="-5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050505"/>
                </a:solidFill>
                <a:latin typeface="Arial MT"/>
                <a:cs typeface="Arial MT"/>
              </a:rPr>
              <a:t>project</a:t>
            </a:r>
            <a:r>
              <a:rPr sz="800" spc="2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050505"/>
                </a:solidFill>
                <a:latin typeface="Arial MT"/>
                <a:cs typeface="Arial MT"/>
              </a:rPr>
              <a:t>and</a:t>
            </a:r>
            <a:r>
              <a:rPr sz="800" spc="50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050505"/>
                </a:solidFill>
                <a:latin typeface="Arial MT"/>
                <a:cs typeface="Arial MT"/>
              </a:rPr>
              <a:t>potential</a:t>
            </a:r>
            <a:r>
              <a:rPr sz="800" spc="1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30303"/>
                </a:solidFill>
                <a:latin typeface="Arial MT"/>
                <a:cs typeface="Arial MT"/>
              </a:rPr>
              <a:t>future </a:t>
            </a:r>
            <a:r>
              <a:rPr sz="800" spc="-10" dirty="0">
                <a:solidFill>
                  <a:srgbClr val="050505"/>
                </a:solidFill>
                <a:latin typeface="Arial MT"/>
                <a:cs typeface="Arial MT"/>
              </a:rPr>
              <a:t>enhancements.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55261" y="1341627"/>
            <a:ext cx="1104265" cy="1328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905">
              <a:lnSpc>
                <a:spcPct val="116700"/>
              </a:lnSpc>
              <a:spcBef>
                <a:spcPts val="90"/>
              </a:spcBef>
            </a:pPr>
            <a:r>
              <a:rPr sz="1000" dirty="0">
                <a:solidFill>
                  <a:srgbClr val="0A0A0A"/>
                </a:solidFill>
                <a:latin typeface="Arial MT"/>
                <a:cs typeface="Arial MT"/>
              </a:rPr>
              <a:t>Feoture</a:t>
            </a:r>
            <a:r>
              <a:rPr sz="1000" spc="14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0A0A0A"/>
                </a:solidFill>
                <a:latin typeface="Arial MT"/>
                <a:cs typeface="Arial MT"/>
              </a:rPr>
              <a:t>2:</a:t>
            </a:r>
            <a:r>
              <a:rPr sz="1000" spc="-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0A0A0A"/>
                </a:solidFill>
                <a:latin typeface="Arial MT"/>
                <a:cs typeface="Arial MT"/>
              </a:rPr>
              <a:t>Text-</a:t>
            </a:r>
            <a:r>
              <a:rPr sz="1000" spc="-25" dirty="0">
                <a:solidFill>
                  <a:srgbClr val="0A0A0A"/>
                </a:solidFill>
                <a:latin typeface="Arial MT"/>
                <a:cs typeface="Arial MT"/>
              </a:rPr>
              <a:t>to- </a:t>
            </a:r>
            <a:r>
              <a:rPr sz="1000" spc="-10" dirty="0">
                <a:solidFill>
                  <a:srgbClr val="080808"/>
                </a:solidFill>
                <a:latin typeface="Arial MT"/>
                <a:cs typeface="Arial MT"/>
              </a:rPr>
              <a:t>Speech</a:t>
            </a:r>
            <a:r>
              <a:rPr sz="1000" spc="5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080808"/>
                </a:solidFill>
                <a:latin typeface="Arial MT"/>
                <a:cs typeface="Arial MT"/>
              </a:rPr>
              <a:t>Conversion</a:t>
            </a:r>
            <a:r>
              <a:rPr sz="1000" spc="10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0A0A0A"/>
                </a:solidFill>
                <a:latin typeface="Arial MT"/>
                <a:cs typeface="Arial MT"/>
              </a:rPr>
              <a:t>for </a:t>
            </a:r>
            <a:r>
              <a:rPr sz="1000" dirty="0">
                <a:solidFill>
                  <a:srgbClr val="0A0A0A"/>
                </a:solidFill>
                <a:latin typeface="Arial MT"/>
                <a:cs typeface="Arial MT"/>
              </a:rPr>
              <a:t>Visual</a:t>
            </a:r>
            <a:r>
              <a:rPr sz="1000" spc="-3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080808"/>
                </a:solidFill>
                <a:latin typeface="Arial MT"/>
                <a:cs typeface="Arial MT"/>
              </a:rPr>
              <a:t>Content</a:t>
            </a:r>
            <a:endParaRPr sz="1000">
              <a:latin typeface="Arial MT"/>
              <a:cs typeface="Arial MT"/>
            </a:endParaRPr>
          </a:p>
          <a:p>
            <a:pPr marL="14604" marR="77470" indent="-1270">
              <a:lnSpc>
                <a:spcPct val="111700"/>
              </a:lnSpc>
              <a:spcBef>
                <a:spcPts val="375"/>
              </a:spcBef>
            </a:pPr>
            <a:r>
              <a:rPr sz="800" spc="-50" dirty="0">
                <a:solidFill>
                  <a:srgbClr val="080808"/>
                </a:solidFill>
                <a:latin typeface="Arial MT"/>
                <a:cs typeface="Arial MT"/>
              </a:rPr>
              <a:t>Explains</a:t>
            </a:r>
            <a:r>
              <a:rPr sz="800" spc="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65" dirty="0">
                <a:solidFill>
                  <a:srgbClr val="080808"/>
                </a:solidFill>
                <a:latin typeface="Arial MT"/>
                <a:cs typeface="Arial MT"/>
              </a:rPr>
              <a:t>how</a:t>
            </a:r>
            <a:r>
              <a:rPr sz="800" spc="-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0A0A0A"/>
                </a:solidFill>
                <a:latin typeface="Arial MT"/>
                <a:cs typeface="Arial MT"/>
              </a:rPr>
              <a:t>the </a:t>
            </a:r>
            <a:r>
              <a:rPr sz="800" spc="-45" dirty="0">
                <a:solidFill>
                  <a:srgbClr val="080808"/>
                </a:solidFill>
                <a:latin typeface="Arial MT"/>
                <a:cs typeface="Arial MT"/>
              </a:rPr>
              <a:t>system</a:t>
            </a:r>
            <a:r>
              <a:rPr sz="800" spc="5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070707"/>
                </a:solidFill>
                <a:latin typeface="Arial MT"/>
                <a:cs typeface="Arial MT"/>
              </a:rPr>
              <a:t>converts</a:t>
            </a:r>
            <a:r>
              <a:rPr sz="800" spc="2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080808"/>
                </a:solidFill>
                <a:latin typeface="Arial MT"/>
                <a:cs typeface="Arial MT"/>
              </a:rPr>
              <a:t>visual</a:t>
            </a:r>
            <a:r>
              <a:rPr sz="800" spc="-2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80808"/>
                </a:solidFill>
                <a:latin typeface="Arial MT"/>
                <a:cs typeface="Arial MT"/>
              </a:rPr>
              <a:t>content </a:t>
            </a:r>
            <a:r>
              <a:rPr sz="800" spc="-25" dirty="0">
                <a:solidFill>
                  <a:srgbClr val="0A0A0A"/>
                </a:solidFill>
                <a:latin typeface="Arial MT"/>
                <a:cs typeface="Arial MT"/>
              </a:rPr>
              <a:t>into</a:t>
            </a:r>
            <a:r>
              <a:rPr sz="800" spc="-3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080808"/>
                </a:solidFill>
                <a:latin typeface="Arial MT"/>
                <a:cs typeface="Arial MT"/>
              </a:rPr>
              <a:t>audible</a:t>
            </a:r>
            <a:r>
              <a:rPr sz="800" spc="-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070707"/>
                </a:solidFill>
                <a:latin typeface="Arial MT"/>
                <a:cs typeface="Arial MT"/>
              </a:rPr>
              <a:t>formats</a:t>
            </a:r>
            <a:r>
              <a:rPr sz="800" spc="1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080808"/>
                </a:solidFill>
                <a:latin typeface="Arial MT"/>
                <a:cs typeface="Arial MT"/>
              </a:rPr>
              <a:t>to</a:t>
            </a:r>
            <a:r>
              <a:rPr sz="800" spc="5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40" dirty="0">
                <a:solidFill>
                  <a:srgbClr val="080808"/>
                </a:solidFill>
                <a:latin typeface="Arial MT"/>
                <a:cs typeface="Arial MT"/>
              </a:rPr>
              <a:t>assist</a:t>
            </a:r>
            <a:r>
              <a:rPr sz="800" spc="-10" dirty="0">
                <a:solidFill>
                  <a:srgbClr val="080808"/>
                </a:solidFill>
                <a:latin typeface="Arial MT"/>
                <a:cs typeface="Arial MT"/>
              </a:rPr>
              <a:t> users.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333" y="1453896"/>
            <a:ext cx="2200380" cy="20574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2381" y="1453896"/>
            <a:ext cx="2200380" cy="20574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956190" y="1024127"/>
            <a:ext cx="2218690" cy="2070100"/>
            <a:chOff x="2956190" y="1024127"/>
            <a:chExt cx="2218690" cy="20701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7523" y="2548127"/>
              <a:ext cx="597333" cy="1584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56190" y="1024127"/>
              <a:ext cx="2216150" cy="2070100"/>
            </a:xfrm>
            <a:custGeom>
              <a:avLst/>
              <a:gdLst/>
              <a:ahLst/>
              <a:cxnLst/>
              <a:rect l="l" t="t" r="r" b="b"/>
              <a:pathLst>
                <a:path w="2216150" h="2070100">
                  <a:moveTo>
                    <a:pt x="2215896" y="2069592"/>
                  </a:moveTo>
                  <a:lnTo>
                    <a:pt x="0" y="2069592"/>
                  </a:lnTo>
                  <a:lnTo>
                    <a:pt x="0" y="0"/>
                  </a:lnTo>
                  <a:lnTo>
                    <a:pt x="2215896" y="0"/>
                  </a:lnTo>
                  <a:lnTo>
                    <a:pt x="2215896" y="2069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5426" y="3691635"/>
            <a:ext cx="197294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30303"/>
                </a:solidFill>
                <a:latin typeface="Arial MT"/>
                <a:cs typeface="Arial MT"/>
              </a:rPr>
              <a:t>Leverage</a:t>
            </a:r>
            <a:r>
              <a:rPr sz="1000" spc="3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030303"/>
                </a:solidFill>
                <a:latin typeface="Arial MT"/>
                <a:cs typeface="Arial MT"/>
              </a:rPr>
              <a:t>Generative</a:t>
            </a:r>
            <a:r>
              <a:rPr sz="1000" spc="75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030303"/>
                </a:solidFill>
                <a:latin typeface="Arial MT"/>
                <a:cs typeface="Arial MT"/>
              </a:rPr>
              <a:t>AI</a:t>
            </a:r>
            <a:endParaRPr sz="1000">
              <a:latin typeface="Arial MT"/>
              <a:cs typeface="Arial MT"/>
            </a:endParaRPr>
          </a:p>
          <a:p>
            <a:pPr marL="13970" marR="5080" indent="4445">
              <a:lnSpc>
                <a:spcPct val="106700"/>
              </a:lnSpc>
              <a:spcBef>
                <a:spcPts val="600"/>
              </a:spcBef>
            </a:pPr>
            <a:r>
              <a:rPr sz="900" spc="-80" dirty="0">
                <a:solidFill>
                  <a:srgbClr val="050505"/>
                </a:solidFill>
                <a:latin typeface="Arial MT"/>
                <a:cs typeface="Arial MT"/>
              </a:rPr>
              <a:t>Aim</a:t>
            </a:r>
            <a:r>
              <a:rPr sz="900" spc="-4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050505"/>
                </a:solidFill>
                <a:latin typeface="Arial MT"/>
                <a:cs typeface="Arial MT"/>
              </a:rPr>
              <a:t>to</a:t>
            </a:r>
            <a:r>
              <a:rPr sz="900" spc="-65" dirty="0">
                <a:solidFill>
                  <a:srgbClr val="050505"/>
                </a:solidFill>
                <a:latin typeface="Arial MT"/>
                <a:cs typeface="Arial MT"/>
              </a:rPr>
              <a:t> improve</a:t>
            </a:r>
            <a:r>
              <a:rPr sz="900" spc="-1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solidFill>
                  <a:srgbClr val="050505"/>
                </a:solidFill>
                <a:latin typeface="Arial MT"/>
                <a:cs typeface="Arial MT"/>
              </a:rPr>
              <a:t>the</a:t>
            </a:r>
            <a:r>
              <a:rPr sz="900" spc="-5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solidFill>
                  <a:srgbClr val="030303"/>
                </a:solidFill>
                <a:latin typeface="Arial MT"/>
                <a:cs typeface="Arial MT"/>
              </a:rPr>
              <a:t>interaction</a:t>
            </a:r>
            <a:r>
              <a:rPr sz="900" spc="1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070707"/>
                </a:solidFill>
                <a:latin typeface="Arial MT"/>
                <a:cs typeface="Arial MT"/>
              </a:rPr>
              <a:t>of</a:t>
            </a:r>
            <a:r>
              <a:rPr sz="900" spc="-5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030303"/>
                </a:solidFill>
                <a:latin typeface="Arial MT"/>
                <a:cs typeface="Arial MT"/>
              </a:rPr>
              <a:t>visually </a:t>
            </a:r>
            <a:r>
              <a:rPr sz="900" spc="-60" dirty="0">
                <a:solidFill>
                  <a:srgbClr val="030303"/>
                </a:solidFill>
                <a:latin typeface="Arial MT"/>
                <a:cs typeface="Arial MT"/>
              </a:rPr>
              <a:t>impaired</a:t>
            </a:r>
            <a:r>
              <a:rPr sz="900" spc="5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solidFill>
                  <a:srgbClr val="050505"/>
                </a:solidFill>
                <a:latin typeface="Arial MT"/>
                <a:cs typeface="Arial MT"/>
              </a:rPr>
              <a:t>individuals</a:t>
            </a:r>
            <a:r>
              <a:rPr sz="900" spc="3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solidFill>
                  <a:srgbClr val="070707"/>
                </a:solidFill>
                <a:latin typeface="Arial MT"/>
                <a:cs typeface="Arial MT"/>
              </a:rPr>
              <a:t>with </a:t>
            </a:r>
            <a:r>
              <a:rPr sz="900" spc="-40" dirty="0">
                <a:solidFill>
                  <a:srgbClr val="050505"/>
                </a:solidFill>
                <a:latin typeface="Arial MT"/>
                <a:cs typeface="Arial MT"/>
              </a:rPr>
              <a:t>their</a:t>
            </a:r>
            <a:r>
              <a:rPr sz="900" spc="1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900" spc="-65" dirty="0">
                <a:solidFill>
                  <a:srgbClr val="030303"/>
                </a:solidFill>
                <a:latin typeface="Arial MT"/>
                <a:cs typeface="Arial MT"/>
              </a:rPr>
              <a:t>surroundings.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68605" marR="24765" algn="ctr">
              <a:lnSpc>
                <a:spcPct val="100000"/>
              </a:lnSpc>
              <a:spcBef>
                <a:spcPts val="710"/>
              </a:spcBef>
            </a:pPr>
            <a:r>
              <a:rPr sz="2250" spc="-120" dirty="0">
                <a:solidFill>
                  <a:srgbClr val="050505"/>
                </a:solidFill>
                <a:latin typeface="Arial MT"/>
                <a:cs typeface="Arial MT"/>
              </a:rPr>
              <a:t>Project</a:t>
            </a:r>
            <a:r>
              <a:rPr sz="2250" spc="-10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latin typeface="Arial MT"/>
                <a:cs typeface="Arial MT"/>
              </a:rPr>
              <a:t>Objectives</a:t>
            </a:r>
            <a:endParaRPr sz="2250">
              <a:latin typeface="Arial MT"/>
              <a:cs typeface="Arial MT"/>
            </a:endParaRPr>
          </a:p>
          <a:p>
            <a:pPr marL="268605" algn="ctr">
              <a:lnSpc>
                <a:spcPct val="100000"/>
              </a:lnSpc>
              <a:spcBef>
                <a:spcPts val="295"/>
              </a:spcBef>
            </a:pPr>
            <a:r>
              <a:rPr sz="1100" spc="-130" dirty="0">
                <a:solidFill>
                  <a:srgbClr val="696969"/>
                </a:solidFill>
                <a:latin typeface="Arial MT"/>
                <a:cs typeface="Arial MT"/>
              </a:rPr>
              <a:t>Enhancing</a:t>
            </a:r>
            <a:r>
              <a:rPr sz="1100" spc="12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696969"/>
                </a:solidFill>
                <a:latin typeface="Arial MT"/>
                <a:cs typeface="Arial MT"/>
              </a:rPr>
              <a:t>Accessibility</a:t>
            </a:r>
            <a:r>
              <a:rPr sz="1100" spc="10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100" spc="-125" dirty="0">
                <a:solidFill>
                  <a:srgbClr val="696969"/>
                </a:solidFill>
                <a:latin typeface="Arial MT"/>
                <a:cs typeface="Arial MT"/>
              </a:rPr>
              <a:t>Through</a:t>
            </a:r>
            <a:r>
              <a:rPr sz="1100" spc="1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100" spc="-120" dirty="0">
                <a:solidFill>
                  <a:srgbClr val="696969"/>
                </a:solidFill>
                <a:latin typeface="Arial MT"/>
                <a:cs typeface="Arial MT"/>
              </a:rPr>
              <a:t>Generative</a:t>
            </a:r>
            <a:r>
              <a:rPr sz="1100" spc="12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6B6B6B"/>
                </a:solidFill>
                <a:latin typeface="Arial MT"/>
                <a:cs typeface="Arial MT"/>
              </a:rPr>
              <a:t>AI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317" y="3255264"/>
            <a:ext cx="161734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solidFill>
                  <a:srgbClr val="030303"/>
                </a:solidFill>
                <a:latin typeface="Arial MT"/>
                <a:cs typeface="Arial MT"/>
              </a:rPr>
              <a:t>Focus</a:t>
            </a:r>
            <a:r>
              <a:rPr sz="1100" spc="-4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50505"/>
                </a:solidFill>
                <a:latin typeface="Arial MT"/>
                <a:cs typeface="Arial MT"/>
              </a:rPr>
              <a:t>on</a:t>
            </a:r>
            <a:r>
              <a:rPr sz="1100" spc="-6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30303"/>
                </a:solidFill>
                <a:latin typeface="Arial MT"/>
                <a:cs typeface="Arial MT"/>
              </a:rPr>
              <a:t>Accessibility</a:t>
            </a:r>
            <a:endParaRPr sz="1100">
              <a:latin typeface="Arial MT"/>
              <a:cs typeface="Arial MT"/>
            </a:endParaRPr>
          </a:p>
          <a:p>
            <a:pPr marL="17145" marR="5080" indent="-1270">
              <a:lnSpc>
                <a:spcPct val="112900"/>
              </a:lnSpc>
              <a:spcBef>
                <a:spcPts val="575"/>
              </a:spcBef>
            </a:pPr>
            <a:r>
              <a:rPr sz="850" dirty="0">
                <a:solidFill>
                  <a:srgbClr val="050505"/>
                </a:solidFill>
                <a:latin typeface="Calibri"/>
                <a:cs typeface="Calibri"/>
              </a:rPr>
              <a:t>Create</a:t>
            </a:r>
            <a:r>
              <a:rPr sz="850" spc="-1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050505"/>
                </a:solidFill>
                <a:latin typeface="Calibri"/>
                <a:cs typeface="Calibri"/>
              </a:rPr>
              <a:t>an</a:t>
            </a:r>
            <a:r>
              <a:rPr sz="850" spc="-50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application </a:t>
            </a:r>
            <a:r>
              <a:rPr sz="850" dirty="0">
                <a:solidFill>
                  <a:srgbClr val="050505"/>
                </a:solidFill>
                <a:latin typeface="Calibri"/>
                <a:cs typeface="Calibri"/>
              </a:rPr>
              <a:t>that</a:t>
            </a:r>
            <a:r>
              <a:rPr sz="850" spc="-1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050505"/>
                </a:solidFill>
                <a:latin typeface="Calibri"/>
                <a:cs typeface="Calibri"/>
              </a:rPr>
              <a:t>enhances</a:t>
            </a:r>
            <a:r>
              <a:rPr sz="850" spc="500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030303"/>
                </a:solidFill>
                <a:latin typeface="Calibri"/>
                <a:cs typeface="Calibri"/>
              </a:rPr>
              <a:t>independence</a:t>
            </a:r>
            <a:r>
              <a:rPr sz="850" spc="25" dirty="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030303"/>
                </a:solidFill>
                <a:latin typeface="Calibri"/>
                <a:cs typeface="Calibri"/>
              </a:rPr>
              <a:t>and</a:t>
            </a:r>
            <a:r>
              <a:rPr sz="850" spc="-45" dirty="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safety.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0787" y="3678935"/>
            <a:ext cx="1927860" cy="55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80808"/>
                </a:solidFill>
                <a:latin typeface="Arial MT"/>
                <a:cs typeface="Arial MT"/>
              </a:rPr>
              <a:t>Adaptability</a:t>
            </a:r>
            <a:endParaRPr sz="1100">
              <a:latin typeface="Arial MT"/>
              <a:cs typeface="Arial MT"/>
            </a:endParaRPr>
          </a:p>
          <a:p>
            <a:pPr marL="13970" marR="5080" indent="-1905">
              <a:lnSpc>
                <a:spcPct val="120000"/>
              </a:lnSpc>
              <a:spcBef>
                <a:spcPts val="560"/>
              </a:spcBef>
            </a:pPr>
            <a:r>
              <a:rPr sz="800" spc="-40" dirty="0">
                <a:solidFill>
                  <a:srgbClr val="080808"/>
                </a:solidFill>
                <a:latin typeface="Arial MT"/>
                <a:cs typeface="Arial MT"/>
              </a:rPr>
              <a:t>Ensure</a:t>
            </a:r>
            <a:r>
              <a:rPr sz="800" spc="-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70707"/>
                </a:solidFill>
                <a:latin typeface="Arial MT"/>
                <a:cs typeface="Arial MT"/>
              </a:rPr>
              <a:t>the</a:t>
            </a:r>
            <a:r>
              <a:rPr sz="800" spc="-3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70707"/>
                </a:solidFill>
                <a:latin typeface="Arial MT"/>
                <a:cs typeface="Arial MT"/>
              </a:rPr>
              <a:t>solution</a:t>
            </a:r>
            <a:r>
              <a:rPr sz="800" spc="1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A0A0A"/>
                </a:solidFill>
                <a:latin typeface="Arial MT"/>
                <a:cs typeface="Arial MT"/>
              </a:rPr>
              <a:t>is</a:t>
            </a:r>
            <a:r>
              <a:rPr sz="800" spc="-1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080808"/>
                </a:solidFill>
                <a:latin typeface="Arial MT"/>
                <a:cs typeface="Arial MT"/>
              </a:rPr>
              <a:t>personalized</a:t>
            </a:r>
            <a:r>
              <a:rPr sz="800" spc="1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A0A0A"/>
                </a:solidFill>
                <a:latin typeface="Arial MT"/>
                <a:cs typeface="Arial MT"/>
              </a:rPr>
              <a:t>to</a:t>
            </a:r>
            <a:r>
              <a:rPr sz="800" spc="-1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080808"/>
                </a:solidFill>
                <a:latin typeface="Arial MT"/>
                <a:cs typeface="Arial MT"/>
              </a:rPr>
              <a:t>meet </a:t>
            </a:r>
            <a:r>
              <a:rPr sz="800" spc="-10" dirty="0">
                <a:solidFill>
                  <a:srgbClr val="080808"/>
                </a:solidFill>
                <a:latin typeface="Arial MT"/>
                <a:cs typeface="Arial MT"/>
              </a:rPr>
              <a:t>individual</a:t>
            </a:r>
            <a:r>
              <a:rPr sz="800" spc="-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080808"/>
                </a:solidFill>
                <a:latin typeface="Arial MT"/>
                <a:cs typeface="Arial MT"/>
              </a:rPr>
              <a:t>user</a:t>
            </a:r>
            <a:r>
              <a:rPr sz="800" spc="-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80808"/>
                </a:solidFill>
                <a:latin typeface="Arial MT"/>
                <a:cs typeface="Arial MT"/>
              </a:rPr>
              <a:t>needs</a:t>
            </a:r>
            <a:r>
              <a:rPr sz="800" spc="-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0A0A0A"/>
                </a:solidFill>
                <a:latin typeface="Arial MT"/>
                <a:cs typeface="Arial MT"/>
              </a:rPr>
              <a:t>a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088" y="0"/>
            <a:ext cx="7811911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7047" y="859536"/>
            <a:ext cx="1548190" cy="22037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8857" y="1005839"/>
            <a:ext cx="1548190" cy="13776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7619" y="859536"/>
            <a:ext cx="1545142" cy="21640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4923" y="2441955"/>
            <a:ext cx="136588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4815">
              <a:lnSpc>
                <a:spcPct val="118000"/>
              </a:lnSpc>
              <a:spcBef>
                <a:spcPts val="100"/>
              </a:spcBef>
            </a:pPr>
            <a:r>
              <a:rPr sz="1000" dirty="0">
                <a:solidFill>
                  <a:srgbClr val="080808"/>
                </a:solidFill>
                <a:latin typeface="Arial MT"/>
                <a:cs typeface="Arial MT"/>
              </a:rPr>
              <a:t>Descriptive</a:t>
            </a:r>
            <a:r>
              <a:rPr sz="1000" spc="10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0A0A0A"/>
                </a:solidFill>
                <a:latin typeface="Arial MT"/>
                <a:cs typeface="Arial MT"/>
              </a:rPr>
              <a:t>Text </a:t>
            </a:r>
            <a:r>
              <a:rPr sz="1000" spc="-10" dirty="0">
                <a:solidFill>
                  <a:srgbClr val="0A0A0A"/>
                </a:solidFill>
                <a:latin typeface="Arial MT"/>
                <a:cs typeface="Arial MT"/>
              </a:rPr>
              <a:t>Generation</a:t>
            </a:r>
            <a:endParaRPr sz="1000">
              <a:latin typeface="Arial MT"/>
              <a:cs typeface="Arial MT"/>
            </a:endParaRPr>
          </a:p>
          <a:p>
            <a:pPr marL="18415" marR="5080" indent="-2540">
              <a:lnSpc>
                <a:spcPct val="112900"/>
              </a:lnSpc>
              <a:spcBef>
                <a:spcPts val="595"/>
              </a:spcBef>
            </a:pPr>
            <a:r>
              <a:rPr sz="850" spc="-65" dirty="0">
                <a:solidFill>
                  <a:srgbClr val="080808"/>
                </a:solidFill>
                <a:latin typeface="Arial MT"/>
                <a:cs typeface="Arial MT"/>
              </a:rPr>
              <a:t>Generate</a:t>
            </a:r>
            <a:r>
              <a:rPr sz="850" spc="3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spc="-40" dirty="0">
                <a:solidFill>
                  <a:srgbClr val="050505"/>
                </a:solidFill>
                <a:latin typeface="Arial MT"/>
                <a:cs typeface="Arial MT"/>
              </a:rPr>
              <a:t>descriptive</a:t>
            </a:r>
            <a:r>
              <a:rPr sz="850" spc="3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080808"/>
                </a:solidFill>
                <a:latin typeface="Arial MT"/>
                <a:cs typeface="Arial MT"/>
              </a:rPr>
              <a:t>textual </a:t>
            </a:r>
            <a:r>
              <a:rPr sz="850" spc="-30" dirty="0">
                <a:solidFill>
                  <a:srgbClr val="0A0A0A"/>
                </a:solidFill>
                <a:latin typeface="Arial MT"/>
                <a:cs typeface="Arial MT"/>
              </a:rPr>
              <a:t>output</a:t>
            </a:r>
            <a:r>
              <a:rPr sz="850" spc="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080808"/>
                </a:solidFill>
                <a:latin typeface="Arial MT"/>
                <a:cs typeface="Arial MT"/>
              </a:rPr>
              <a:t>from</a:t>
            </a:r>
            <a:r>
              <a:rPr sz="850" spc="-5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spc="-45" dirty="0">
                <a:solidFill>
                  <a:srgbClr val="080808"/>
                </a:solidFill>
                <a:latin typeface="Arial MT"/>
                <a:cs typeface="Arial MT"/>
              </a:rPr>
              <a:t>uploaded</a:t>
            </a:r>
            <a:r>
              <a:rPr sz="850" spc="-1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spc="-35" dirty="0">
                <a:solidFill>
                  <a:srgbClr val="080808"/>
                </a:solidFill>
                <a:latin typeface="Arial MT"/>
                <a:cs typeface="Arial MT"/>
              </a:rPr>
              <a:t>images.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862" rIns="0" bIns="0" rtlCol="0">
            <a:spAutoFit/>
          </a:bodyPr>
          <a:lstStyle/>
          <a:p>
            <a:pPr marL="130302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A0A0A"/>
                </a:solidFill>
                <a:latin typeface="Arial MT"/>
                <a:cs typeface="Arial MT"/>
              </a:rPr>
              <a:t>Feoture</a:t>
            </a:r>
            <a:r>
              <a:rPr sz="2000" spc="-24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2000" spc="-235" dirty="0">
                <a:solidFill>
                  <a:srgbClr val="0C0C0C"/>
                </a:solidFill>
                <a:latin typeface="Arial MT"/>
                <a:cs typeface="Arial MT"/>
              </a:rPr>
              <a:t>1:</a:t>
            </a:r>
            <a:r>
              <a:rPr sz="2000" spc="-135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A0A0A"/>
                </a:solidFill>
                <a:latin typeface="Arial MT"/>
                <a:cs typeface="Arial MT"/>
              </a:rPr>
              <a:t>Reol-Time</a:t>
            </a:r>
            <a:r>
              <a:rPr sz="2000" spc="1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0A0A0A"/>
                </a:solidFill>
                <a:latin typeface="Arial MT"/>
                <a:cs typeface="Arial MT"/>
              </a:rPr>
              <a:t>Scene</a:t>
            </a:r>
            <a:r>
              <a:rPr sz="2000" spc="-4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A0A0A"/>
                </a:solidFill>
                <a:latin typeface="Arial MT"/>
                <a:cs typeface="Arial MT"/>
              </a:rPr>
              <a:t>Understonding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3009" y="3125977"/>
            <a:ext cx="1399540" cy="89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11809" indent="-5080">
              <a:lnSpc>
                <a:spcPct val="110500"/>
              </a:lnSpc>
              <a:spcBef>
                <a:spcPts val="100"/>
              </a:spcBef>
            </a:pPr>
            <a:r>
              <a:rPr sz="1050" spc="-10" dirty="0">
                <a:solidFill>
                  <a:srgbClr val="030303"/>
                </a:solidFill>
                <a:latin typeface="Arial MT"/>
                <a:cs typeface="Arial MT"/>
              </a:rPr>
              <a:t>Understanding Surroundings</a:t>
            </a:r>
            <a:endParaRPr sz="1050">
              <a:latin typeface="Arial MT"/>
              <a:cs typeface="Arial MT"/>
            </a:endParaRPr>
          </a:p>
          <a:p>
            <a:pPr marL="15875" marR="5080" indent="-1905">
              <a:lnSpc>
                <a:spcPct val="115300"/>
              </a:lnSpc>
              <a:spcBef>
                <a:spcPts val="560"/>
              </a:spcBef>
            </a:pPr>
            <a:r>
              <a:rPr sz="850" spc="-65" dirty="0">
                <a:solidFill>
                  <a:srgbClr val="050505"/>
                </a:solidFill>
                <a:latin typeface="Arial MT"/>
                <a:cs typeface="Arial MT"/>
              </a:rPr>
              <a:t>Enable</a:t>
            </a:r>
            <a:r>
              <a:rPr sz="850" spc="1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50" spc="-50" dirty="0">
                <a:solidFill>
                  <a:srgbClr val="030303"/>
                </a:solidFill>
                <a:latin typeface="Arial MT"/>
                <a:cs typeface="Arial MT"/>
              </a:rPr>
              <a:t>users</a:t>
            </a:r>
            <a:r>
              <a:rPr sz="85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50" dirty="0">
                <a:latin typeface="Arial MT"/>
                <a:cs typeface="Arial MT"/>
              </a:rPr>
              <a:t>to</a:t>
            </a:r>
            <a:r>
              <a:rPr sz="850" spc="-5" dirty="0"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030303"/>
                </a:solidFill>
                <a:latin typeface="Arial MT"/>
                <a:cs typeface="Arial MT"/>
              </a:rPr>
              <a:t>effectively </a:t>
            </a:r>
            <a:r>
              <a:rPr sz="850" spc="-45" dirty="0">
                <a:solidFill>
                  <a:srgbClr val="050505"/>
                </a:solidFill>
                <a:latin typeface="Arial MT"/>
                <a:cs typeface="Arial MT"/>
              </a:rPr>
              <a:t>understand</a:t>
            </a:r>
            <a:r>
              <a:rPr sz="85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50" spc="-35" dirty="0">
                <a:solidFill>
                  <a:srgbClr val="050505"/>
                </a:solidFill>
                <a:latin typeface="Arial MT"/>
                <a:cs typeface="Arial MT"/>
              </a:rPr>
              <a:t>the</a:t>
            </a:r>
            <a:r>
              <a:rPr sz="850" spc="-4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50" spc="-30" dirty="0">
                <a:solidFill>
                  <a:srgbClr val="050505"/>
                </a:solidFill>
                <a:latin typeface="Arial MT"/>
                <a:cs typeface="Arial MT"/>
              </a:rPr>
              <a:t>content</a:t>
            </a:r>
            <a:r>
              <a:rPr sz="850" spc="2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030303"/>
                </a:solidFill>
                <a:latin typeface="Arial MT"/>
                <a:cs typeface="Arial MT"/>
              </a:rPr>
              <a:t>of</a:t>
            </a:r>
            <a:r>
              <a:rPr sz="850" spc="-25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080808"/>
                </a:solidFill>
                <a:latin typeface="Arial MT"/>
                <a:cs typeface="Arial MT"/>
              </a:rPr>
              <a:t>their </a:t>
            </a:r>
            <a:r>
              <a:rPr sz="850" spc="-10" dirty="0">
                <a:latin typeface="Arial MT"/>
                <a:cs typeface="Arial MT"/>
              </a:rPr>
              <a:t>surroundings.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3457" y="2441955"/>
            <a:ext cx="1490980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76580" indent="-3175">
              <a:lnSpc>
                <a:spcPct val="118000"/>
              </a:lnSpc>
              <a:spcBef>
                <a:spcPts val="100"/>
              </a:spcBef>
            </a:pPr>
            <a:r>
              <a:rPr sz="1000" dirty="0">
                <a:solidFill>
                  <a:srgbClr val="0A0A0A"/>
                </a:solidFill>
                <a:latin typeface="Arial MT"/>
                <a:cs typeface="Arial MT"/>
              </a:rPr>
              <a:t>Image</a:t>
            </a:r>
            <a:r>
              <a:rPr sz="1000" spc="15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070707"/>
                </a:solidFill>
                <a:latin typeface="Arial MT"/>
                <a:cs typeface="Arial MT"/>
              </a:rPr>
              <a:t>Analysis Techniques</a:t>
            </a:r>
            <a:endParaRPr sz="1000">
              <a:latin typeface="Arial MT"/>
              <a:cs typeface="Arial MT"/>
            </a:endParaRPr>
          </a:p>
          <a:p>
            <a:pPr marL="17780" marR="5080" indent="-5715">
              <a:lnSpc>
                <a:spcPct val="112900"/>
              </a:lnSpc>
              <a:spcBef>
                <a:spcPts val="595"/>
              </a:spcBef>
            </a:pPr>
            <a:r>
              <a:rPr sz="850" spc="-30" dirty="0">
                <a:latin typeface="Arial MT"/>
                <a:cs typeface="Arial MT"/>
              </a:rPr>
              <a:t>Utilize</a:t>
            </a:r>
            <a:r>
              <a:rPr sz="850" spc="25" dirty="0">
                <a:latin typeface="Arial MT"/>
                <a:cs typeface="Arial MT"/>
              </a:rPr>
              <a:t> </a:t>
            </a:r>
            <a:r>
              <a:rPr sz="850" spc="-55" dirty="0">
                <a:solidFill>
                  <a:srgbClr val="0A0A0A"/>
                </a:solidFill>
                <a:latin typeface="Arial MT"/>
                <a:cs typeface="Arial MT"/>
              </a:rPr>
              <a:t>image</a:t>
            </a:r>
            <a:r>
              <a:rPr sz="850" spc="-1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50" spc="-40" dirty="0">
                <a:solidFill>
                  <a:srgbClr val="080808"/>
                </a:solidFill>
                <a:latin typeface="Arial MT"/>
                <a:cs typeface="Arial MT"/>
              </a:rPr>
              <a:t>analysis</a:t>
            </a:r>
            <a:r>
              <a:rPr sz="850" spc="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070707"/>
                </a:solidFill>
                <a:latin typeface="Arial MT"/>
                <a:cs typeface="Arial MT"/>
              </a:rPr>
              <a:t>to</a:t>
            </a:r>
            <a:r>
              <a:rPr sz="850" spc="-25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50" spc="-30" dirty="0">
                <a:latin typeface="Arial MT"/>
                <a:cs typeface="Arial MT"/>
              </a:rPr>
              <a:t>interpret </a:t>
            </a:r>
            <a:r>
              <a:rPr sz="850" spc="-10" dirty="0">
                <a:solidFill>
                  <a:srgbClr val="0A0A0A"/>
                </a:solidFill>
                <a:latin typeface="Arial MT"/>
                <a:cs typeface="Arial MT"/>
              </a:rPr>
              <a:t>scenes.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1341" y="3124708"/>
            <a:ext cx="1536700" cy="74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470534" indent="-3175">
              <a:lnSpc>
                <a:spcPct val="115999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Natural</a:t>
            </a:r>
            <a:r>
              <a:rPr sz="1000" spc="114" dirty="0"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030303"/>
                </a:solidFill>
                <a:latin typeface="Arial MT"/>
                <a:cs typeface="Arial MT"/>
              </a:rPr>
              <a:t>Language Generation</a:t>
            </a:r>
            <a:endParaRPr sz="1000">
              <a:latin typeface="Arial MT"/>
              <a:cs typeface="Arial MT"/>
            </a:endParaRPr>
          </a:p>
          <a:p>
            <a:pPr marL="17145" marR="5080" indent="1905">
              <a:lnSpc>
                <a:spcPct val="120000"/>
              </a:lnSpc>
              <a:spcBef>
                <a:spcPts val="585"/>
              </a:spcBef>
            </a:pPr>
            <a:r>
              <a:rPr sz="800" spc="-20" dirty="0">
                <a:solidFill>
                  <a:srgbClr val="050505"/>
                </a:solidFill>
                <a:latin typeface="Arial MT"/>
                <a:cs typeface="Arial MT"/>
              </a:rPr>
              <a:t>Apply</a:t>
            </a:r>
            <a:r>
              <a:rPr sz="800" spc="-10" dirty="0">
                <a:solidFill>
                  <a:srgbClr val="050505"/>
                </a:solidFill>
                <a:latin typeface="Arial MT"/>
                <a:cs typeface="Arial MT"/>
              </a:rPr>
              <a:t> natural</a:t>
            </a:r>
            <a:r>
              <a:rPr sz="800" spc="-1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050505"/>
                </a:solidFill>
                <a:latin typeface="Arial MT"/>
                <a:cs typeface="Arial MT"/>
              </a:rPr>
              <a:t>language</a:t>
            </a:r>
            <a:r>
              <a:rPr sz="800" spc="2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050505"/>
                </a:solidFill>
                <a:latin typeface="Arial MT"/>
                <a:cs typeface="Arial MT"/>
              </a:rPr>
              <a:t>generation </a:t>
            </a:r>
            <a:r>
              <a:rPr sz="800" dirty="0">
                <a:solidFill>
                  <a:srgbClr val="050505"/>
                </a:solidFill>
                <a:latin typeface="Arial MT"/>
                <a:cs typeface="Arial MT"/>
              </a:rPr>
              <a:t>to</a:t>
            </a:r>
            <a:r>
              <a:rPr sz="800" spc="-20" dirty="0">
                <a:solidFill>
                  <a:srgbClr val="050505"/>
                </a:solidFill>
                <a:latin typeface="Arial MT"/>
                <a:cs typeface="Arial MT"/>
              </a:rPr>
              <a:t> create</a:t>
            </a:r>
            <a:r>
              <a:rPr sz="800" spc="-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25" dirty="0">
                <a:solidFill>
                  <a:srgbClr val="030303"/>
                </a:solidFill>
                <a:latin typeface="Arial MT"/>
                <a:cs typeface="Arial MT"/>
              </a:rPr>
              <a:t>readable</a:t>
            </a:r>
            <a:r>
              <a:rPr sz="800" spc="5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30303"/>
                </a:solidFill>
                <a:latin typeface="Arial MT"/>
                <a:cs typeface="Arial MT"/>
              </a:rPr>
              <a:t>descriptions.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2952" y="502919"/>
            <a:ext cx="85333" cy="218541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626666" y="3375659"/>
            <a:ext cx="4105275" cy="0"/>
          </a:xfrm>
          <a:custGeom>
            <a:avLst/>
            <a:gdLst/>
            <a:ahLst/>
            <a:cxnLst/>
            <a:rect l="l" t="t" r="r" b="b"/>
            <a:pathLst>
              <a:path w="4105275">
                <a:moveTo>
                  <a:pt x="0" y="0"/>
                </a:moveTo>
                <a:lnTo>
                  <a:pt x="4105142" y="0"/>
                </a:lnTo>
              </a:path>
            </a:pathLst>
          </a:custGeom>
          <a:ln w="9144">
            <a:solidFill>
              <a:srgbClr val="08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9904" y="1633727"/>
            <a:ext cx="0" cy="640080"/>
          </a:xfrm>
          <a:custGeom>
            <a:avLst/>
            <a:gdLst/>
            <a:ahLst/>
            <a:cxnLst/>
            <a:rect l="l" t="t" r="r" b="b"/>
            <a:pathLst>
              <a:path h="640080">
                <a:moveTo>
                  <a:pt x="0" y="640080"/>
                </a:moveTo>
                <a:lnTo>
                  <a:pt x="0" y="0"/>
                </a:lnTo>
              </a:path>
            </a:pathLst>
          </a:custGeom>
          <a:ln w="9142">
            <a:solidFill>
              <a:srgbClr val="1854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605333" y="1633727"/>
            <a:ext cx="4069079" cy="640080"/>
            <a:chOff x="3605333" y="1633727"/>
            <a:chExt cx="4069079" cy="640080"/>
          </a:xfrm>
        </p:grpSpPr>
        <p:sp>
          <p:nvSpPr>
            <p:cNvPr id="6" name="object 6"/>
            <p:cNvSpPr/>
            <p:nvPr/>
          </p:nvSpPr>
          <p:spPr>
            <a:xfrm>
              <a:off x="7669332" y="1633727"/>
              <a:ext cx="0" cy="640080"/>
            </a:xfrm>
            <a:custGeom>
              <a:avLst/>
              <a:gdLst/>
              <a:ahLst/>
              <a:cxnLst/>
              <a:rect l="l" t="t" r="r" b="b"/>
              <a:pathLst>
                <a:path h="640080">
                  <a:moveTo>
                    <a:pt x="0" y="640080"/>
                  </a:moveTo>
                  <a:lnTo>
                    <a:pt x="0" y="0"/>
                  </a:lnTo>
                </a:path>
              </a:pathLst>
            </a:custGeom>
            <a:ln w="9142">
              <a:solidFill>
                <a:srgbClr val="1854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5333" y="1638299"/>
              <a:ext cx="4069079" cy="0"/>
            </a:xfrm>
            <a:custGeom>
              <a:avLst/>
              <a:gdLst/>
              <a:ahLst/>
              <a:cxnLst/>
              <a:rect l="l" t="t" r="r" b="b"/>
              <a:pathLst>
                <a:path w="4069079">
                  <a:moveTo>
                    <a:pt x="0" y="0"/>
                  </a:moveTo>
                  <a:lnTo>
                    <a:pt x="4068571" y="0"/>
                  </a:lnTo>
                </a:path>
              </a:pathLst>
            </a:custGeom>
            <a:ln w="9144">
              <a:solidFill>
                <a:srgbClr val="1854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05333" y="2269236"/>
              <a:ext cx="4069079" cy="0"/>
            </a:xfrm>
            <a:custGeom>
              <a:avLst/>
              <a:gdLst/>
              <a:ahLst/>
              <a:cxnLst/>
              <a:rect l="l" t="t" r="r" b="b"/>
              <a:pathLst>
                <a:path w="4069079">
                  <a:moveTo>
                    <a:pt x="0" y="0"/>
                  </a:moveTo>
                  <a:lnTo>
                    <a:pt x="4068571" y="0"/>
                  </a:lnTo>
                </a:path>
              </a:pathLst>
            </a:custGeom>
            <a:ln w="9144">
              <a:solidFill>
                <a:srgbClr val="1854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609904" y="505968"/>
            <a:ext cx="0" cy="795655"/>
          </a:xfrm>
          <a:custGeom>
            <a:avLst/>
            <a:gdLst/>
            <a:ahLst/>
            <a:cxnLst/>
            <a:rect l="l" t="t" r="r" b="b"/>
            <a:pathLst>
              <a:path h="795655">
                <a:moveTo>
                  <a:pt x="0" y="795528"/>
                </a:moveTo>
                <a:lnTo>
                  <a:pt x="0" y="0"/>
                </a:lnTo>
              </a:path>
            </a:pathLst>
          </a:custGeom>
          <a:ln w="9142">
            <a:solidFill>
              <a:srgbClr val="234B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605333" y="505968"/>
            <a:ext cx="4114800" cy="795655"/>
            <a:chOff x="3605333" y="505968"/>
            <a:chExt cx="4114800" cy="795655"/>
          </a:xfrm>
        </p:grpSpPr>
        <p:sp>
          <p:nvSpPr>
            <p:cNvPr id="11" name="object 11"/>
            <p:cNvSpPr/>
            <p:nvPr/>
          </p:nvSpPr>
          <p:spPr>
            <a:xfrm>
              <a:off x="7715047" y="505968"/>
              <a:ext cx="0" cy="795655"/>
            </a:xfrm>
            <a:custGeom>
              <a:avLst/>
              <a:gdLst/>
              <a:ahLst/>
              <a:cxnLst/>
              <a:rect l="l" t="t" r="r" b="b"/>
              <a:pathLst>
                <a:path h="795655">
                  <a:moveTo>
                    <a:pt x="0" y="795528"/>
                  </a:moveTo>
                  <a:lnTo>
                    <a:pt x="0" y="0"/>
                  </a:lnTo>
                </a:path>
              </a:pathLst>
            </a:custGeom>
            <a:ln w="9142">
              <a:solidFill>
                <a:srgbClr val="234B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5333" y="510540"/>
              <a:ext cx="4114800" cy="0"/>
            </a:xfrm>
            <a:custGeom>
              <a:avLst/>
              <a:gdLst/>
              <a:ahLst/>
              <a:cxnLst/>
              <a:rect l="l" t="t" r="r" b="b"/>
              <a:pathLst>
                <a:path w="4114800">
                  <a:moveTo>
                    <a:pt x="0" y="0"/>
                  </a:moveTo>
                  <a:lnTo>
                    <a:pt x="4114285" y="0"/>
                  </a:lnTo>
                </a:path>
              </a:pathLst>
            </a:custGeom>
            <a:ln w="9144">
              <a:solidFill>
                <a:srgbClr val="234B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5333" y="1296923"/>
              <a:ext cx="4114800" cy="0"/>
            </a:xfrm>
            <a:custGeom>
              <a:avLst/>
              <a:gdLst/>
              <a:ahLst/>
              <a:cxnLst/>
              <a:rect l="l" t="t" r="r" b="b"/>
              <a:pathLst>
                <a:path w="4114800">
                  <a:moveTo>
                    <a:pt x="0" y="0"/>
                  </a:moveTo>
                  <a:lnTo>
                    <a:pt x="4114285" y="0"/>
                  </a:lnTo>
                </a:path>
              </a:pathLst>
            </a:custGeom>
            <a:ln w="9144">
              <a:solidFill>
                <a:srgbClr val="234B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0"/>
            <a:ext cx="2667000" cy="4569460"/>
          </a:xfrm>
          <a:custGeom>
            <a:avLst/>
            <a:gdLst/>
            <a:ahLst/>
            <a:cxnLst/>
            <a:rect l="l" t="t" r="r" b="b"/>
            <a:pathLst>
              <a:path w="2667000" h="4569460">
                <a:moveTo>
                  <a:pt x="2667000" y="4568952"/>
                </a:moveTo>
                <a:lnTo>
                  <a:pt x="0" y="4568952"/>
                </a:lnTo>
                <a:lnTo>
                  <a:pt x="0" y="0"/>
                </a:lnTo>
                <a:lnTo>
                  <a:pt x="2667000" y="0"/>
                </a:lnTo>
                <a:lnTo>
                  <a:pt x="2667000" y="4568952"/>
                </a:lnTo>
                <a:close/>
              </a:path>
            </a:pathLst>
          </a:custGeom>
          <a:solidFill>
            <a:srgbClr val="214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22077" y="272796"/>
            <a:ext cx="1804670" cy="1308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635">
              <a:lnSpc>
                <a:spcPct val="105000"/>
              </a:lnSpc>
              <a:spcBef>
                <a:spcPts val="12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Feature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 MT"/>
                <a:cs typeface="Arial MT"/>
              </a:rPr>
              <a:t>2:</a:t>
            </a:r>
            <a:r>
              <a:rPr sz="2000" spc="-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Text-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to-</a:t>
            </a:r>
            <a:r>
              <a:rPr sz="2000" spc="40" dirty="0">
                <a:solidFill>
                  <a:srgbClr val="FFFFFF"/>
                </a:solidFill>
                <a:latin typeface="Arial MT"/>
                <a:cs typeface="Arial MT"/>
              </a:rPr>
              <a:t>Speech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Conversion</a:t>
            </a:r>
            <a:r>
              <a:rPr sz="20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Visual</a:t>
            </a:r>
            <a:r>
              <a:rPr sz="2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Content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4682" y="3950715"/>
            <a:ext cx="1709420" cy="34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marR="5080" indent="-4445">
              <a:lnSpc>
                <a:spcPct val="106000"/>
              </a:lnSpc>
              <a:spcBef>
                <a:spcPts val="100"/>
              </a:spcBef>
            </a:pPr>
            <a:r>
              <a:rPr sz="1000" spc="-55" dirty="0">
                <a:solidFill>
                  <a:srgbClr val="FFFFFF"/>
                </a:solidFill>
                <a:latin typeface="Arial MT"/>
                <a:cs typeface="Arial MT"/>
              </a:rPr>
              <a:t>Enhancing</a:t>
            </a:r>
            <a:r>
              <a:rPr sz="10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Arial MT"/>
                <a:cs typeface="Arial MT"/>
              </a:rPr>
              <a:t>Accessibility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Arial MT"/>
                <a:cs typeface="Arial MT"/>
              </a:rPr>
              <a:t>Through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48571" y="664463"/>
            <a:ext cx="2545080" cy="137160"/>
          </a:xfrm>
          <a:prstGeom prst="rect">
            <a:avLst/>
          </a:prstGeom>
          <a:solidFill>
            <a:srgbClr val="214DC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1050" spc="10" dirty="0">
                <a:solidFill>
                  <a:srgbClr val="FFFFFF"/>
                </a:solidFill>
                <a:latin typeface="Calibri"/>
                <a:cs typeface="Calibri"/>
              </a:rPr>
              <a:t>Functionality</a:t>
            </a:r>
            <a:r>
              <a:rPr sz="105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50" dirty="0">
                <a:solidFill>
                  <a:srgbClr val="FFFFFF"/>
                </a:solidFill>
                <a:latin typeface="Calibri"/>
                <a:cs typeface="Calibri"/>
              </a:rPr>
              <a:t>Text-</a:t>
            </a:r>
            <a:r>
              <a:rPr sz="1050" spc="10" dirty="0">
                <a:solidFill>
                  <a:srgbClr val="FFFFFF"/>
                </a:solidFill>
                <a:latin typeface="Calibri"/>
                <a:cs typeface="Calibri"/>
              </a:rPr>
              <a:t>to-</a:t>
            </a:r>
            <a:r>
              <a:rPr sz="1050" spc="60" dirty="0">
                <a:solidFill>
                  <a:srgbClr val="FFFFFF"/>
                </a:solidFill>
                <a:latin typeface="Calibri"/>
                <a:cs typeface="Calibri"/>
              </a:rPr>
              <a:t>Speech</a:t>
            </a:r>
            <a:r>
              <a:rPr sz="105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48571" y="877824"/>
            <a:ext cx="3721735" cy="259079"/>
          </a:xfrm>
          <a:prstGeom prst="rect">
            <a:avLst/>
          </a:prstGeom>
          <a:solidFill>
            <a:srgbClr val="214DC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Extract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images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9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OCR</a:t>
            </a:r>
            <a:r>
              <a:rPr sz="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Calibri"/>
                <a:cs typeface="Calibri"/>
              </a:rPr>
              <a:t>(Optical</a:t>
            </a:r>
            <a:r>
              <a:rPr sz="9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Calibri"/>
                <a:cs typeface="Calibri"/>
              </a:rPr>
              <a:t>Character</a:t>
            </a:r>
            <a:r>
              <a:rPr sz="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FFFFFF"/>
                </a:solidFill>
                <a:latin typeface="Calibri"/>
                <a:cs typeface="Calibri"/>
              </a:rPr>
              <a:t>Recognition)</a:t>
            </a:r>
            <a:r>
              <a:rPr sz="9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FFFFFF"/>
                </a:solidFill>
                <a:latin typeface="Calibri"/>
                <a:cs typeface="Calibri"/>
              </a:rPr>
              <a:t>convert</a:t>
            </a: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900">
              <a:latin typeface="Calibri"/>
              <a:cs typeface="Calibri"/>
            </a:endParaRPr>
          </a:p>
          <a:p>
            <a:pPr marL="635">
              <a:lnSpc>
                <a:spcPct val="100000"/>
              </a:lnSpc>
              <a:spcBef>
                <a:spcPts val="70"/>
              </a:spcBef>
            </a:pPr>
            <a:r>
              <a:rPr sz="900" spc="-30" dirty="0">
                <a:solidFill>
                  <a:srgbClr val="FFFFFF"/>
                </a:solidFill>
                <a:latin typeface="Calibri"/>
                <a:cs typeface="Calibri"/>
              </a:rPr>
              <a:t>extracted</a:t>
            </a:r>
            <a:r>
              <a:rPr sz="9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FFFFFF"/>
                </a:solidFill>
                <a:latin typeface="Calibri"/>
                <a:cs typeface="Calibri"/>
              </a:rPr>
              <a:t>audible</a:t>
            </a:r>
            <a:r>
              <a:rPr sz="9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speech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3333" y="2993135"/>
            <a:ext cx="60952" cy="762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51619" y="1792223"/>
            <a:ext cx="3775999" cy="32613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749814" y="2951988"/>
            <a:ext cx="2520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indent="-211454">
              <a:lnSpc>
                <a:spcPct val="100000"/>
              </a:lnSpc>
              <a:spcBef>
                <a:spcPts val="100"/>
              </a:spcBef>
              <a:buClr>
                <a:srgbClr val="00D1A3"/>
              </a:buClr>
              <a:buChar char="•"/>
              <a:tabLst>
                <a:tab pos="224154" algn="l"/>
              </a:tabLst>
            </a:pPr>
            <a:r>
              <a:rPr sz="800" spc="-100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68495" y="2913888"/>
            <a:ext cx="425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14" dirty="0">
                <a:latin typeface="Cambria"/>
                <a:cs typeface="Cambria"/>
              </a:rPr>
              <a:t>i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41658" y="2951988"/>
            <a:ext cx="736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solidFill>
                  <a:srgbClr val="004F3D"/>
                </a:solidFill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66285" y="1578863"/>
            <a:ext cx="6741795" cy="1085215"/>
            <a:chOff x="466285" y="1578863"/>
            <a:chExt cx="6741795" cy="10852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999" y="2118359"/>
              <a:ext cx="502857" cy="5455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3238" y="1798320"/>
              <a:ext cx="2770285" cy="8656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0952" y="1578863"/>
              <a:ext cx="1066666" cy="10850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285" y="1624583"/>
              <a:ext cx="490666" cy="6004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9619" y="1749551"/>
              <a:ext cx="2995809" cy="74371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8285" algn="ctr">
              <a:lnSpc>
                <a:spcPct val="100000"/>
              </a:lnSpc>
              <a:spcBef>
                <a:spcPts val="730"/>
              </a:spcBef>
            </a:pPr>
            <a:r>
              <a:rPr sz="2000" dirty="0">
                <a:solidFill>
                  <a:srgbClr val="0A0A0A"/>
                </a:solidFill>
                <a:latin typeface="Arial MT"/>
                <a:cs typeface="Arial MT"/>
              </a:rPr>
              <a:t>Feoture</a:t>
            </a:r>
            <a:r>
              <a:rPr sz="2000" spc="-1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0A0A0A"/>
                </a:solidFill>
                <a:latin typeface="Arial MT"/>
                <a:cs typeface="Arial MT"/>
              </a:rPr>
              <a:t>3:</a:t>
            </a:r>
            <a:r>
              <a:rPr sz="2000" spc="-21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A0A0A"/>
                </a:solidFill>
                <a:latin typeface="Arial MT"/>
                <a:cs typeface="Arial MT"/>
              </a:rPr>
              <a:t>Object</a:t>
            </a:r>
            <a:r>
              <a:rPr sz="2000" spc="-1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0C0C0C"/>
                </a:solidFill>
                <a:latin typeface="Arial MT"/>
                <a:cs typeface="Arial MT"/>
              </a:rPr>
              <a:t>ond</a:t>
            </a:r>
            <a:r>
              <a:rPr sz="2000" spc="-135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A0A0A"/>
                </a:solidFill>
                <a:latin typeface="Arial MT"/>
                <a:cs typeface="Arial MT"/>
              </a:rPr>
              <a:t>Obstacle Detection</a:t>
            </a:r>
            <a:r>
              <a:rPr sz="2000" spc="4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A0A0A"/>
                </a:solidFill>
                <a:latin typeface="Arial MT"/>
                <a:cs typeface="Arial MT"/>
              </a:rPr>
              <a:t>for</a:t>
            </a:r>
            <a:r>
              <a:rPr sz="2000" spc="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2000" spc="-40" dirty="0">
                <a:solidFill>
                  <a:srgbClr val="0C0C0C"/>
                </a:solidFill>
                <a:latin typeface="Arial MT"/>
                <a:cs typeface="Arial MT"/>
              </a:rPr>
              <a:t>Sofe</a:t>
            </a:r>
            <a:r>
              <a:rPr sz="2000" spc="-75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C0C0C"/>
                </a:solidFill>
                <a:latin typeface="Arial MT"/>
                <a:cs typeface="Arial MT"/>
              </a:rPr>
              <a:t>Novigotion</a:t>
            </a:r>
            <a:endParaRPr sz="2000">
              <a:latin typeface="Arial MT"/>
              <a:cs typeface="Arial MT"/>
            </a:endParaRPr>
          </a:p>
          <a:p>
            <a:pPr marL="253365" algn="ctr">
              <a:lnSpc>
                <a:spcPct val="100000"/>
              </a:lnSpc>
              <a:spcBef>
                <a:spcPts val="350"/>
              </a:spcBef>
            </a:pPr>
            <a:r>
              <a:rPr sz="1100" spc="-135" dirty="0">
                <a:solidFill>
                  <a:srgbClr val="6E6E6E"/>
                </a:solidFill>
                <a:latin typeface="Arial MT"/>
                <a:cs typeface="Arial MT"/>
              </a:rPr>
              <a:t>Enhancing</a:t>
            </a:r>
            <a:r>
              <a:rPr sz="1100" spc="4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100" spc="-145" dirty="0">
                <a:solidFill>
                  <a:srgbClr val="6E6E6E"/>
                </a:solidFill>
                <a:latin typeface="Arial MT"/>
                <a:cs typeface="Arial MT"/>
              </a:rPr>
              <a:t>User</a:t>
            </a:r>
            <a:r>
              <a:rPr sz="1100" spc="2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6D6D6D"/>
                </a:solidFill>
                <a:latin typeface="Arial MT"/>
                <a:cs typeface="Arial MT"/>
              </a:rPr>
              <a:t>Safety</a:t>
            </a:r>
            <a:r>
              <a:rPr sz="1100" spc="60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100" spc="-145" dirty="0">
                <a:solidFill>
                  <a:srgbClr val="6E6E6E"/>
                </a:solidFill>
                <a:latin typeface="Arial MT"/>
                <a:cs typeface="Arial MT"/>
              </a:rPr>
              <a:t>and</a:t>
            </a:r>
            <a:r>
              <a:rPr sz="1100" spc="-1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100" spc="-100" dirty="0">
                <a:solidFill>
                  <a:srgbClr val="6D6D6D"/>
                </a:solidFill>
                <a:latin typeface="Arial MT"/>
                <a:cs typeface="Arial MT"/>
              </a:rPr>
              <a:t>Navigation</a:t>
            </a:r>
            <a:r>
              <a:rPr sz="1100" spc="95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6D6D6D"/>
                </a:solidFill>
                <a:latin typeface="Arial MT"/>
                <a:cs typeface="Arial MT"/>
              </a:rPr>
              <a:t>Confidence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530" y="2790698"/>
            <a:ext cx="159893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2120" indent="231140">
              <a:lnSpc>
                <a:spcPct val="112400"/>
              </a:lnSpc>
              <a:spcBef>
                <a:spcPts val="100"/>
              </a:spcBef>
            </a:pPr>
            <a:r>
              <a:rPr sz="1050" spc="10" dirty="0">
                <a:solidFill>
                  <a:srgbClr val="080808"/>
                </a:solidFill>
                <a:latin typeface="Calibri"/>
                <a:cs typeface="Calibri"/>
              </a:rPr>
              <a:t>Functionality</a:t>
            </a:r>
            <a:r>
              <a:rPr sz="1050" spc="22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0A0A0A"/>
                </a:solidFill>
                <a:latin typeface="Calibri"/>
                <a:cs typeface="Calibri"/>
              </a:rPr>
              <a:t>of </a:t>
            </a:r>
            <a:r>
              <a:rPr sz="1050" spc="-10" dirty="0">
                <a:solidFill>
                  <a:srgbClr val="050505"/>
                </a:solidFill>
                <a:latin typeface="Calibri"/>
                <a:cs typeface="Calibri"/>
              </a:rPr>
              <a:t>Detection</a:t>
            </a:r>
            <a:endParaRPr sz="1050">
              <a:latin typeface="Calibri"/>
              <a:cs typeface="Calibri"/>
            </a:endParaRPr>
          </a:p>
          <a:p>
            <a:pPr marL="19685" marR="5080" indent="-6985">
              <a:lnSpc>
                <a:spcPct val="114100"/>
              </a:lnSpc>
              <a:spcBef>
                <a:spcPts val="570"/>
              </a:spcBef>
            </a:pPr>
            <a:r>
              <a:rPr sz="850" spc="-20" dirty="0">
                <a:solidFill>
                  <a:srgbClr val="0A0A0A"/>
                </a:solidFill>
                <a:latin typeface="Arial MT"/>
                <a:cs typeface="Arial MT"/>
              </a:rPr>
              <a:t>Identify</a:t>
            </a:r>
            <a:r>
              <a:rPr sz="850" spc="-1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50" spc="-65" dirty="0">
                <a:solidFill>
                  <a:srgbClr val="080808"/>
                </a:solidFill>
                <a:latin typeface="Arial MT"/>
                <a:cs typeface="Arial MT"/>
              </a:rPr>
              <a:t>and</a:t>
            </a:r>
            <a:r>
              <a:rPr sz="850" spc="-30" dirty="0">
                <a:solidFill>
                  <a:srgbClr val="080808"/>
                </a:solidFill>
                <a:latin typeface="Arial MT"/>
                <a:cs typeface="Arial MT"/>
              </a:rPr>
              <a:t> highlight</a:t>
            </a:r>
            <a:r>
              <a:rPr sz="850" spc="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080808"/>
                </a:solidFill>
                <a:latin typeface="Arial MT"/>
                <a:cs typeface="Arial MT"/>
              </a:rPr>
              <a:t>objects</a:t>
            </a:r>
            <a:r>
              <a:rPr sz="850" spc="2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0A0A0A"/>
                </a:solidFill>
                <a:latin typeface="Arial MT"/>
                <a:cs typeface="Arial MT"/>
              </a:rPr>
              <a:t>or </a:t>
            </a:r>
            <a:r>
              <a:rPr sz="850" spc="-30" dirty="0">
                <a:solidFill>
                  <a:srgbClr val="070707"/>
                </a:solidFill>
                <a:latin typeface="Arial MT"/>
                <a:cs typeface="Arial MT"/>
              </a:rPr>
              <a:t>obstacles</a:t>
            </a:r>
            <a:r>
              <a:rPr sz="850" spc="3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50" spc="-30" dirty="0">
                <a:solidFill>
                  <a:srgbClr val="050505"/>
                </a:solidFill>
                <a:latin typeface="Arial MT"/>
                <a:cs typeface="Arial MT"/>
              </a:rPr>
              <a:t>within </a:t>
            </a:r>
            <a:r>
              <a:rPr sz="850" spc="-40" dirty="0">
                <a:latin typeface="Arial MT"/>
                <a:cs typeface="Arial MT"/>
              </a:rPr>
              <a:t>images</a:t>
            </a:r>
            <a:r>
              <a:rPr sz="850" spc="-15" dirty="0"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0A0A0A"/>
                </a:solidFill>
                <a:latin typeface="Arial MT"/>
                <a:cs typeface="Arial MT"/>
              </a:rPr>
              <a:t>to</a:t>
            </a:r>
            <a:r>
              <a:rPr sz="850" spc="-4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50" spc="-35" dirty="0">
                <a:solidFill>
                  <a:srgbClr val="080808"/>
                </a:solidFill>
                <a:latin typeface="Arial MT"/>
                <a:cs typeface="Arial MT"/>
              </a:rPr>
              <a:t>improve </a:t>
            </a:r>
            <a:r>
              <a:rPr sz="850" spc="-30" dirty="0">
                <a:solidFill>
                  <a:srgbClr val="080808"/>
                </a:solidFill>
                <a:latin typeface="Arial MT"/>
                <a:cs typeface="Arial MT"/>
              </a:rPr>
              <a:t>situational</a:t>
            </a:r>
            <a:r>
              <a:rPr sz="850" spc="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080808"/>
                </a:solidFill>
                <a:latin typeface="Arial MT"/>
                <a:cs typeface="Arial MT"/>
              </a:rPr>
              <a:t>awareness.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87593" y="2835910"/>
            <a:ext cx="94297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60" dirty="0">
                <a:solidFill>
                  <a:srgbClr val="0A0A0A"/>
                </a:solidFill>
                <a:latin typeface="Arial MT"/>
                <a:cs typeface="Arial MT"/>
              </a:rPr>
              <a:t>Safe</a:t>
            </a:r>
            <a:r>
              <a:rPr sz="850" spc="-8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50" spc="55" dirty="0">
                <a:solidFill>
                  <a:srgbClr val="080808"/>
                </a:solidFill>
                <a:latin typeface="Arial MT"/>
                <a:cs typeface="Arial MT"/>
              </a:rPr>
              <a:t>’Navigation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52986" y="3040379"/>
            <a:ext cx="1539875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-1270">
              <a:lnSpc>
                <a:spcPct val="1225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Provides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80808"/>
                </a:solidFill>
                <a:latin typeface="Arial MT"/>
                <a:cs typeface="Arial MT"/>
              </a:rPr>
              <a:t>situational</a:t>
            </a:r>
            <a:r>
              <a:rPr sz="800" spc="-4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80808"/>
                </a:solidFill>
                <a:latin typeface="Arial MT"/>
                <a:cs typeface="Arial MT"/>
              </a:rPr>
              <a:t>awareness </a:t>
            </a:r>
            <a:r>
              <a:rPr sz="800" dirty="0">
                <a:solidFill>
                  <a:srgbClr val="070707"/>
                </a:solidFill>
                <a:latin typeface="Arial MT"/>
                <a:cs typeface="Arial MT"/>
              </a:rPr>
              <a:t>crucial</a:t>
            </a:r>
            <a:r>
              <a:rPr sz="800" spc="-5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80808"/>
                </a:solidFill>
                <a:latin typeface="Arial MT"/>
                <a:cs typeface="Arial MT"/>
              </a:rPr>
              <a:t>for</a:t>
            </a:r>
            <a:r>
              <a:rPr sz="800" spc="-3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80808"/>
                </a:solidFill>
                <a:latin typeface="Arial MT"/>
                <a:cs typeface="Arial MT"/>
              </a:rPr>
              <a:t>safe</a:t>
            </a:r>
            <a:r>
              <a:rPr sz="800" spc="-5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navigation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80808"/>
                </a:solidFill>
                <a:latin typeface="Arial MT"/>
                <a:cs typeface="Arial MT"/>
              </a:rPr>
              <a:t>through </a:t>
            </a:r>
            <a:r>
              <a:rPr sz="800" dirty="0">
                <a:solidFill>
                  <a:srgbClr val="070707"/>
                </a:solidFill>
                <a:latin typeface="Arial MT"/>
                <a:cs typeface="Arial MT"/>
              </a:rPr>
              <a:t>different</a:t>
            </a:r>
            <a:r>
              <a:rPr sz="800" spc="-15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70707"/>
                </a:solidFill>
                <a:latin typeface="Arial MT"/>
                <a:cs typeface="Arial MT"/>
              </a:rPr>
              <a:t>environments.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1929" y="2804160"/>
            <a:ext cx="1686560" cy="70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70707"/>
                </a:solidFill>
                <a:latin typeface="Times New Roman"/>
                <a:cs typeface="Times New Roman"/>
              </a:rPr>
              <a:t>lmpoct</a:t>
            </a:r>
            <a:r>
              <a:rPr sz="1100" spc="75" dirty="0">
                <a:solidFill>
                  <a:srgbClr val="070707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80808"/>
                </a:solidFill>
                <a:latin typeface="Times New Roman"/>
                <a:cs typeface="Times New Roman"/>
              </a:rPr>
              <a:t>on</a:t>
            </a:r>
            <a:r>
              <a:rPr sz="1100" spc="10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1100" spc="-45" dirty="0">
                <a:solidFill>
                  <a:srgbClr val="080808"/>
                </a:solidFill>
                <a:latin typeface="Times New Roman"/>
                <a:cs typeface="Times New Roman"/>
              </a:rPr>
              <a:t>User</a:t>
            </a:r>
            <a:r>
              <a:rPr sz="1100" spc="-30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070707"/>
                </a:solidFill>
                <a:latin typeface="Times New Roman"/>
                <a:cs typeface="Times New Roman"/>
              </a:rPr>
              <a:t>Sofety</a:t>
            </a:r>
            <a:endParaRPr sz="1100">
              <a:latin typeface="Times New Roman"/>
              <a:cs typeface="Times New Roman"/>
            </a:endParaRPr>
          </a:p>
          <a:p>
            <a:pPr marL="13970" marR="5080" indent="-1905">
              <a:lnSpc>
                <a:spcPct val="122500"/>
              </a:lnSpc>
              <a:spcBef>
                <a:spcPts val="540"/>
              </a:spcBef>
            </a:pPr>
            <a:r>
              <a:rPr sz="800" spc="-30" dirty="0">
                <a:solidFill>
                  <a:srgbClr val="070707"/>
                </a:solidFill>
                <a:latin typeface="Arial MT"/>
                <a:cs typeface="Arial MT"/>
              </a:rPr>
              <a:t>Enhances</a:t>
            </a:r>
            <a:r>
              <a:rPr sz="800" spc="3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80808"/>
                </a:solidFill>
                <a:latin typeface="Arial MT"/>
                <a:cs typeface="Arial MT"/>
              </a:rPr>
              <a:t>the</a:t>
            </a:r>
            <a:r>
              <a:rPr sz="800" spc="-2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80808"/>
                </a:solidFill>
                <a:latin typeface="Arial MT"/>
                <a:cs typeface="Arial MT"/>
              </a:rPr>
              <a:t>ability</a:t>
            </a:r>
            <a:r>
              <a:rPr sz="800" spc="-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80808"/>
                </a:solidFill>
                <a:latin typeface="Arial MT"/>
                <a:cs typeface="Arial MT"/>
              </a:rPr>
              <a:t>to</a:t>
            </a:r>
            <a:r>
              <a:rPr sz="800" spc="-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050505"/>
                </a:solidFill>
                <a:latin typeface="Arial MT"/>
                <a:cs typeface="Arial MT"/>
              </a:rPr>
              <a:t>avoid</a:t>
            </a:r>
            <a:r>
              <a:rPr sz="800" spc="-1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070707"/>
                </a:solidFill>
                <a:latin typeface="Arial MT"/>
                <a:cs typeface="Arial MT"/>
              </a:rPr>
              <a:t>hazards, </a:t>
            </a:r>
            <a:r>
              <a:rPr sz="800" dirty="0">
                <a:latin typeface="Arial MT"/>
                <a:cs typeface="Arial MT"/>
              </a:rPr>
              <a:t>significantly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50505"/>
                </a:solidFill>
                <a:latin typeface="Arial MT"/>
                <a:cs typeface="Arial MT"/>
              </a:rPr>
              <a:t>contributing</a:t>
            </a:r>
            <a:r>
              <a:rPr sz="800" spc="-1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A0A0A"/>
                </a:solidFill>
                <a:latin typeface="Arial MT"/>
                <a:cs typeface="Arial MT"/>
              </a:rPr>
              <a:t>to</a:t>
            </a:r>
            <a:r>
              <a:rPr sz="800" spc="-5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080808"/>
                </a:solidFill>
                <a:latin typeface="Arial MT"/>
                <a:cs typeface="Arial MT"/>
              </a:rPr>
              <a:t>user </a:t>
            </a:r>
            <a:r>
              <a:rPr sz="800" spc="-10" dirty="0">
                <a:solidFill>
                  <a:srgbClr val="080808"/>
                </a:solidFill>
                <a:latin typeface="Arial MT"/>
                <a:cs typeface="Arial MT"/>
              </a:rPr>
              <a:t>safety.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05905" y="2802986"/>
            <a:ext cx="1652905" cy="88900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259"/>
              </a:spcBef>
            </a:pPr>
            <a:r>
              <a:rPr sz="950" spc="20" dirty="0">
                <a:solidFill>
                  <a:srgbClr val="070707"/>
                </a:solidFill>
                <a:latin typeface="Arial MT"/>
                <a:cs typeface="Arial MT"/>
              </a:rPr>
              <a:t>Confidence</a:t>
            </a:r>
            <a:r>
              <a:rPr sz="950" spc="185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950" spc="-25" dirty="0">
                <a:solidFill>
                  <a:srgbClr val="0C0C0C"/>
                </a:solidFill>
                <a:latin typeface="Arial MT"/>
                <a:cs typeface="Arial MT"/>
              </a:rPr>
              <a:t>in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50" spc="-10" dirty="0">
                <a:solidFill>
                  <a:srgbClr val="080808"/>
                </a:solidFill>
                <a:latin typeface="Arial MT"/>
                <a:cs typeface="Arial MT"/>
              </a:rPr>
              <a:t>Navigation</a:t>
            </a:r>
            <a:endParaRPr sz="1050">
              <a:latin typeface="Arial MT"/>
              <a:cs typeface="Arial MT"/>
            </a:endParaRPr>
          </a:p>
          <a:p>
            <a:pPr marL="14604" marR="5080" indent="635">
              <a:lnSpc>
                <a:spcPct val="114100"/>
              </a:lnSpc>
              <a:spcBef>
                <a:spcPts val="570"/>
              </a:spcBef>
            </a:pPr>
            <a:r>
              <a:rPr sz="850" spc="-45" dirty="0">
                <a:solidFill>
                  <a:srgbClr val="080808"/>
                </a:solidFill>
                <a:latin typeface="Arial MT"/>
                <a:cs typeface="Arial MT"/>
              </a:rPr>
              <a:t>Improves</a:t>
            </a:r>
            <a:r>
              <a:rPr sz="850" spc="3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spc="-45" dirty="0">
                <a:solidFill>
                  <a:srgbClr val="080808"/>
                </a:solidFill>
                <a:latin typeface="Arial MT"/>
                <a:cs typeface="Arial MT"/>
              </a:rPr>
              <a:t>overall</a:t>
            </a:r>
            <a:r>
              <a:rPr sz="85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spc="-35" dirty="0">
                <a:solidFill>
                  <a:srgbClr val="080808"/>
                </a:solidFill>
                <a:latin typeface="Arial MT"/>
                <a:cs typeface="Arial MT"/>
              </a:rPr>
              <a:t>confidence</a:t>
            </a:r>
            <a:r>
              <a:rPr sz="850" spc="3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0A0A0A"/>
                </a:solidFill>
                <a:latin typeface="Arial MT"/>
                <a:cs typeface="Arial MT"/>
              </a:rPr>
              <a:t>in </a:t>
            </a:r>
            <a:r>
              <a:rPr sz="850" spc="-40" dirty="0">
                <a:solidFill>
                  <a:srgbClr val="080808"/>
                </a:solidFill>
                <a:latin typeface="Arial MT"/>
                <a:cs typeface="Arial MT"/>
              </a:rPr>
              <a:t>navigating</a:t>
            </a:r>
            <a:r>
              <a:rPr sz="85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spc="-35" dirty="0">
                <a:solidFill>
                  <a:srgbClr val="080808"/>
                </a:solidFill>
                <a:latin typeface="Arial MT"/>
                <a:cs typeface="Arial MT"/>
              </a:rPr>
              <a:t>environments</a:t>
            </a:r>
            <a:r>
              <a:rPr sz="850" spc="5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spc="-85" dirty="0">
                <a:solidFill>
                  <a:srgbClr val="0A0A0A"/>
                </a:solidFill>
                <a:latin typeface="Arial MT"/>
                <a:cs typeface="Arial MT"/>
              </a:rPr>
              <a:t>by</a:t>
            </a:r>
            <a:r>
              <a:rPr sz="850" spc="-1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50" spc="-30" dirty="0">
                <a:solidFill>
                  <a:srgbClr val="080808"/>
                </a:solidFill>
                <a:latin typeface="Arial MT"/>
                <a:cs typeface="Arial MT"/>
              </a:rPr>
              <a:t>reducing </a:t>
            </a:r>
            <a:r>
              <a:rPr sz="850" spc="-50" dirty="0">
                <a:solidFill>
                  <a:srgbClr val="080808"/>
                </a:solidFill>
                <a:latin typeface="Arial MT"/>
                <a:cs typeface="Arial MT"/>
              </a:rPr>
              <a:t>the</a:t>
            </a:r>
            <a:r>
              <a:rPr sz="850" spc="-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080808"/>
                </a:solidFill>
                <a:latin typeface="Arial MT"/>
                <a:cs typeface="Arial MT"/>
              </a:rPr>
              <a:t>risk</a:t>
            </a:r>
            <a:r>
              <a:rPr sz="850" spc="-5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0A0A0A"/>
                </a:solidFill>
                <a:latin typeface="Arial MT"/>
                <a:cs typeface="Arial MT"/>
              </a:rPr>
              <a:t>of</a:t>
            </a:r>
            <a:r>
              <a:rPr sz="850" spc="-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080808"/>
                </a:solidFill>
                <a:latin typeface="Arial MT"/>
                <a:cs typeface="Arial MT"/>
              </a:rPr>
              <a:t>accidents.</a:t>
            </a:r>
            <a:endParaRPr sz="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834" y="284734"/>
            <a:ext cx="452691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30" dirty="0">
                <a:solidFill>
                  <a:srgbClr val="050505"/>
                </a:solidFill>
                <a:latin typeface="Arial MT"/>
                <a:cs typeface="Arial MT"/>
              </a:rPr>
              <a:t>Personolized</a:t>
            </a:r>
            <a:r>
              <a:rPr sz="2050" spc="-6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050505"/>
                </a:solidFill>
                <a:latin typeface="Arial MT"/>
                <a:cs typeface="Arial MT"/>
              </a:rPr>
              <a:t>Assistance</a:t>
            </a:r>
            <a:r>
              <a:rPr sz="2050" spc="-5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2050" spc="-20" dirty="0">
                <a:solidFill>
                  <a:srgbClr val="080808"/>
                </a:solidFill>
                <a:latin typeface="Arial MT"/>
                <a:cs typeface="Arial MT"/>
              </a:rPr>
              <a:t>for</a:t>
            </a:r>
            <a:r>
              <a:rPr sz="2050" spc="-13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050505"/>
                </a:solidFill>
                <a:latin typeface="Arial MT"/>
                <a:cs typeface="Arial MT"/>
              </a:rPr>
              <a:t>Doily</a:t>
            </a:r>
            <a:r>
              <a:rPr sz="2050" spc="-10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2050" spc="-20" dirty="0">
                <a:solidFill>
                  <a:srgbClr val="050505"/>
                </a:solidFill>
                <a:latin typeface="Arial MT"/>
                <a:cs typeface="Arial MT"/>
              </a:rPr>
              <a:t>Tosks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4111" y="689355"/>
            <a:ext cx="25552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60" dirty="0">
                <a:solidFill>
                  <a:srgbClr val="676767"/>
                </a:solidFill>
                <a:latin typeface="Arial MT"/>
                <a:cs typeface="Arial MT"/>
              </a:rPr>
              <a:t>Enhancing</a:t>
            </a:r>
            <a:r>
              <a:rPr sz="1000" spc="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6B6B6B"/>
                </a:solidFill>
                <a:latin typeface="Arial MT"/>
                <a:cs typeface="Arial MT"/>
              </a:rPr>
              <a:t>Daily</a:t>
            </a:r>
            <a:r>
              <a:rPr sz="1000" spc="1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696969"/>
                </a:solidFill>
                <a:latin typeface="Arial MT"/>
                <a:cs typeface="Arial MT"/>
              </a:rPr>
              <a:t>Activities</a:t>
            </a:r>
            <a:r>
              <a:rPr sz="1000" spc="5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000" spc="-30" dirty="0">
                <a:solidFill>
                  <a:srgbClr val="696969"/>
                </a:solidFill>
                <a:latin typeface="Arial MT"/>
                <a:cs typeface="Arial MT"/>
              </a:rPr>
              <a:t>with</a:t>
            </a:r>
            <a:r>
              <a:rPr sz="1000" spc="-3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6B6B6B"/>
                </a:solidFill>
                <a:latin typeface="Arial MT"/>
                <a:cs typeface="Arial MT"/>
              </a:rPr>
              <a:t>Tailored</a:t>
            </a:r>
            <a:r>
              <a:rPr sz="1000" spc="2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696969"/>
                </a:solidFill>
                <a:latin typeface="Arial MT"/>
                <a:cs typeface="Arial MT"/>
              </a:rPr>
              <a:t>Guidance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544</Words>
  <Application>Microsoft Office PowerPoint</Application>
  <PresentationFormat>Custom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Cambria</vt:lpstr>
      <vt:lpstr>Times New Roman</vt:lpstr>
      <vt:lpstr>Office Theme</vt:lpstr>
      <vt:lpstr>PowerPoint Presentation</vt:lpstr>
      <vt:lpstr>Building Al Powered Solution for Assisting Visually lmpoired Individuols Table of Contents</vt:lpstr>
      <vt:lpstr>PowerPoint Presentation</vt:lpstr>
      <vt:lpstr>Project Objectives Enhancing Accessibility Through Generative AI</vt:lpstr>
      <vt:lpstr>PowerPoint Presentation</vt:lpstr>
      <vt:lpstr>Feoture 1: Reol-Time Scene Understonding</vt:lpstr>
      <vt:lpstr>Feature 2: Text- to-Speech Conversion for Visual Content</vt:lpstr>
      <vt:lpstr>Feoture 3: Object ond Obstacle Detection for Sofe Novigotion Enhancing User Safety and Navigation Confidence</vt:lpstr>
      <vt:lpstr>Personolized Assistance for Doily Tosks</vt:lpstr>
      <vt:lpstr>Implementation Requirements</vt:lpstr>
      <vt:lpstr>PowerPoint Presentation</vt:lpstr>
      <vt:lpstr>Expected Outcomes ond Future Directions Enhancing Independence and Technological Advancements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singamsetty venkatasai</cp:lastModifiedBy>
  <cp:revision>1</cp:revision>
  <dcterms:created xsi:type="dcterms:W3CDTF">2024-11-27T06:14:25Z</dcterms:created>
  <dcterms:modified xsi:type="dcterms:W3CDTF">2024-11-27T06:18:00Z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2024-11-27T00:00:00Z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2024-11-27T00:00:00Z</vt:filetime>
  </property>
</Properties>
</file>