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2"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157" autoAdjust="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E1B2CD-1783-4A25-BD23-D988BC2759CB}" type="datetimeFigureOut">
              <a:rPr lang="en-US" smtClean="0"/>
              <a:pPr/>
              <a:t>3/28/2022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0E768C-B1C5-4864-9FFA-26330201E4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0E768C-B1C5-4864-9FFA-26330201E421}"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BAAB5D-42A7-4A39-840E-8472217F4B8B}" type="datetimeFigureOut">
              <a:rPr lang="en-US" smtClean="0"/>
              <a:pPr/>
              <a:t>3/28/2022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4392869-C695-43B8-B715-6EAC70342E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BAAB5D-42A7-4A39-840E-8472217F4B8B}"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BAAB5D-42A7-4A39-840E-8472217F4B8B}"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BAAB5D-42A7-4A39-840E-8472217F4B8B}"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BAAB5D-42A7-4A39-840E-8472217F4B8B}"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2869-C695-43B8-B715-6EAC70342E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BAAB5D-42A7-4A39-840E-8472217F4B8B}"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BAAB5D-42A7-4A39-840E-8472217F4B8B}" type="datetimeFigureOut">
              <a:rPr lang="en-US" smtClean="0"/>
              <a:pPr/>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AAB5D-42A7-4A39-840E-8472217F4B8B}" type="datetimeFigureOut">
              <a:rPr lang="en-US" smtClean="0"/>
              <a:pPr/>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AAB5D-42A7-4A39-840E-8472217F4B8B}" type="datetimeFigureOut">
              <a:rPr lang="en-US" smtClean="0"/>
              <a:pPr/>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BAAB5D-42A7-4A39-840E-8472217F4B8B}"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92869-C695-43B8-B715-6EAC70342E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BAAB5D-42A7-4A39-840E-8472217F4B8B}"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4392869-C695-43B8-B715-6EAC70342E1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BAAB5D-42A7-4A39-840E-8472217F4B8B}" type="datetimeFigureOut">
              <a:rPr lang="en-US" smtClean="0"/>
              <a:pPr/>
              <a:t>3/28/2022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4392869-C695-43B8-B715-6EAC70342E1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lstStyle/>
          <a:p>
            <a:r>
              <a:rPr lang="en-US" dirty="0" smtClean="0"/>
              <a:t>                        HTML</a:t>
            </a:r>
            <a:endParaRPr lang="en-US" dirty="0"/>
          </a:p>
        </p:txBody>
      </p:sp>
      <p:sp>
        <p:nvSpPr>
          <p:cNvPr id="3" name="Content Placeholder 2"/>
          <p:cNvSpPr>
            <a:spLocks noGrp="1"/>
          </p:cNvSpPr>
          <p:nvPr>
            <p:ph idx="1"/>
          </p:nvPr>
        </p:nvSpPr>
        <p:spPr>
          <a:xfrm>
            <a:off x="457200" y="1643050"/>
            <a:ext cx="8229600" cy="4681550"/>
          </a:xfrm>
        </p:spPr>
        <p:txBody>
          <a:bodyPr>
            <a:normAutofit/>
          </a:bodyPr>
          <a:lstStyle/>
          <a:p>
            <a:pPr>
              <a:buNone/>
            </a:pPr>
            <a:r>
              <a:rPr lang="en-US" b="1" u="sng" dirty="0" smtClean="0">
                <a:solidFill>
                  <a:schemeClr val="tx1">
                    <a:lumMod val="75000"/>
                    <a:lumOff val="25000"/>
                  </a:schemeClr>
                </a:solidFill>
              </a:rPr>
              <a:t>Real Time use</a:t>
            </a:r>
            <a:r>
              <a:rPr lang="en-US" dirty="0" smtClean="0"/>
              <a:t>:</a:t>
            </a:r>
            <a:endParaRPr lang="en-US" dirty="0" smtClean="0"/>
          </a:p>
          <a:p>
            <a:pPr algn="just">
              <a:buFont typeface="Wingdings" pitchFamily="2" charset="2"/>
              <a:buChar char="Ø"/>
            </a:pPr>
            <a:r>
              <a:rPr lang="en-US" sz="2200" dirty="0" smtClean="0">
                <a:solidFill>
                  <a:schemeClr val="tx1">
                    <a:lumMod val="85000"/>
                    <a:lumOff val="15000"/>
                  </a:schemeClr>
                </a:solidFill>
              </a:rPr>
              <a:t>HTML is heavily used for creating pages that are displayed on        the world wide web. Every page contains a set of HTML tags, including hyperlinks which are used for connecting to other pages. Every page that we witness on the world wide web is written using a version of HTML code.</a:t>
            </a:r>
          </a:p>
          <a:p>
            <a:pPr algn="just">
              <a:buNone/>
            </a:pPr>
            <a:r>
              <a:rPr lang="en-US" b="1" u="sng" dirty="0" smtClean="0">
                <a:solidFill>
                  <a:schemeClr val="tx1">
                    <a:lumMod val="75000"/>
                    <a:lumOff val="25000"/>
                  </a:schemeClr>
                </a:solidFill>
              </a:rPr>
              <a:t>HTML over CSS</a:t>
            </a:r>
            <a:r>
              <a:rPr lang="en-US" dirty="0" smtClean="0">
                <a:solidFill>
                  <a:schemeClr val="tx1">
                    <a:lumMod val="75000"/>
                    <a:lumOff val="25000"/>
                  </a:schemeClr>
                </a:solidFill>
              </a:rPr>
              <a:t>:</a:t>
            </a:r>
          </a:p>
          <a:p>
            <a:pPr algn="just">
              <a:buFont typeface="Wingdings" pitchFamily="2" charset="2"/>
              <a:buChar char="Ø"/>
            </a:pPr>
            <a:r>
              <a:rPr lang="en-US" sz="2200" dirty="0" smtClean="0">
                <a:solidFill>
                  <a:schemeClr val="tx1">
                    <a:lumMod val="85000"/>
                    <a:lumOff val="15000"/>
                  </a:schemeClr>
                </a:solidFill>
              </a:rPr>
              <a:t>CSS has a fragmentation problem, and thus, it has a performance  variance between two browsers but HTML doesn't produce any such problems</a:t>
            </a:r>
            <a:r>
              <a:rPr lang="en-US" sz="2200" dirty="0" smtClean="0">
                <a:solidFill>
                  <a:schemeClr val="tx1">
                    <a:lumMod val="75000"/>
                    <a:lumOff val="25000"/>
                  </a:schemeClr>
                </a:solidFill>
              </a:rPr>
              <a:t>.</a:t>
            </a:r>
            <a:r>
              <a:rPr lang="en-US" sz="2200" dirty="0" smtClean="0"/>
              <a:t> </a:t>
            </a:r>
          </a:p>
          <a:p>
            <a:pPr algn="just">
              <a:buFont typeface="Wingdings" pitchFamily="2" charset="2"/>
              <a:buChar char="Ø"/>
            </a:pPr>
            <a:r>
              <a:rPr lang="en-US" sz="2200" dirty="0" smtClean="0">
                <a:solidFill>
                  <a:schemeClr val="tx1">
                    <a:lumMod val="85000"/>
                    <a:lumOff val="15000"/>
                  </a:schemeClr>
                </a:solidFill>
              </a:rPr>
              <a:t>There are different versions of CSS which has its actual content in HTML</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868346"/>
          </a:xfrm>
        </p:spPr>
        <p:txBody>
          <a:bodyPr/>
          <a:lstStyle/>
          <a:p>
            <a:r>
              <a:rPr lang="en-US" dirty="0" smtClean="0"/>
              <a:t>                          CSS</a:t>
            </a:r>
            <a:endParaRPr lang="en-US" dirty="0"/>
          </a:p>
        </p:txBody>
      </p:sp>
      <p:sp>
        <p:nvSpPr>
          <p:cNvPr id="3" name="Content Placeholder 2"/>
          <p:cNvSpPr>
            <a:spLocks noGrp="1"/>
          </p:cNvSpPr>
          <p:nvPr>
            <p:ph idx="1"/>
          </p:nvPr>
        </p:nvSpPr>
        <p:spPr>
          <a:xfrm>
            <a:off x="500034" y="1643050"/>
            <a:ext cx="8229600" cy="4911741"/>
          </a:xfrm>
        </p:spPr>
        <p:txBody>
          <a:bodyPr>
            <a:normAutofit fontScale="92500" lnSpcReduction="10000"/>
          </a:bodyPr>
          <a:lstStyle/>
          <a:p>
            <a:pPr>
              <a:buNone/>
            </a:pPr>
            <a:r>
              <a:rPr lang="en-US" sz="2800" b="1" u="sng" dirty="0" smtClean="0">
                <a:solidFill>
                  <a:schemeClr val="tx1">
                    <a:lumMod val="75000"/>
                    <a:lumOff val="25000"/>
                  </a:schemeClr>
                </a:solidFill>
              </a:rPr>
              <a:t>Real Time Use</a:t>
            </a:r>
            <a:r>
              <a:rPr lang="en-US" dirty="0" smtClean="0">
                <a:solidFill>
                  <a:schemeClr val="tx1">
                    <a:lumMod val="75000"/>
                    <a:lumOff val="25000"/>
                  </a:schemeClr>
                </a:solidFill>
              </a:rPr>
              <a:t>:</a:t>
            </a:r>
          </a:p>
          <a:p>
            <a:pPr>
              <a:buFont typeface="Wingdings" pitchFamily="2" charset="2"/>
              <a:buChar char="Ø"/>
            </a:pPr>
            <a:r>
              <a:rPr lang="en-US" sz="2400" b="1" dirty="0" smtClean="0">
                <a:solidFill>
                  <a:schemeClr val="tx1">
                    <a:lumMod val="85000"/>
                    <a:lumOff val="15000"/>
                  </a:schemeClr>
                </a:solidFill>
              </a:rPr>
              <a:t>Cascading Style Sheets</a:t>
            </a:r>
            <a:r>
              <a:rPr lang="en-US" sz="2400" dirty="0" smtClean="0">
                <a:solidFill>
                  <a:schemeClr val="tx1">
                    <a:lumMod val="85000"/>
                    <a:lumOff val="15000"/>
                  </a:schemeClr>
                </a:solidFill>
              </a:rPr>
              <a:t> (CSS) is a style sheet language used to describe the presentation of a document written in HTML. There </a:t>
            </a:r>
            <a:r>
              <a:rPr lang="en-US" sz="2400" dirty="0">
                <a:solidFill>
                  <a:schemeClr val="tx1">
                    <a:lumMod val="85000"/>
                    <a:lumOff val="15000"/>
                  </a:schemeClr>
                </a:solidFill>
              </a:rPr>
              <a:t>are different elements on a website such as image, text, background colors, components which require different </a:t>
            </a:r>
            <a:r>
              <a:rPr lang="en-US" sz="2400" dirty="0" smtClean="0">
                <a:solidFill>
                  <a:schemeClr val="tx1">
                    <a:lumMod val="85000"/>
                    <a:lumOff val="15000"/>
                  </a:schemeClr>
                </a:solidFill>
              </a:rPr>
              <a:t>styling's </a:t>
            </a:r>
            <a:r>
              <a:rPr lang="en-US" sz="2400" dirty="0">
                <a:solidFill>
                  <a:schemeClr val="tx1">
                    <a:lumMod val="85000"/>
                    <a:lumOff val="15000"/>
                  </a:schemeClr>
                </a:solidFill>
              </a:rPr>
              <a:t>through IDs, classes and </a:t>
            </a:r>
            <a:r>
              <a:rPr lang="en-US" sz="2400" dirty="0" smtClean="0">
                <a:solidFill>
                  <a:schemeClr val="tx1">
                    <a:lumMod val="85000"/>
                    <a:lumOff val="15000"/>
                  </a:schemeClr>
                </a:solidFill>
              </a:rPr>
              <a:t>tags.</a:t>
            </a:r>
          </a:p>
          <a:p>
            <a:pPr>
              <a:buNone/>
            </a:pPr>
            <a:r>
              <a:rPr lang="en-US" sz="2800" b="1" u="sng" dirty="0" smtClean="0">
                <a:solidFill>
                  <a:schemeClr val="tx1">
                    <a:lumMod val="75000"/>
                    <a:lumOff val="25000"/>
                  </a:schemeClr>
                </a:solidFill>
              </a:rPr>
              <a:t>CSS over HTML</a:t>
            </a:r>
            <a:r>
              <a:rPr lang="en-US" sz="2800" dirty="0" smtClean="0">
                <a:solidFill>
                  <a:schemeClr val="tx1">
                    <a:lumMod val="75000"/>
                    <a:lumOff val="25000"/>
                  </a:schemeClr>
                </a:solidFill>
              </a:rPr>
              <a:t>:</a:t>
            </a:r>
          </a:p>
          <a:p>
            <a:pPr>
              <a:buFont typeface="Wingdings" pitchFamily="2" charset="2"/>
              <a:buChar char="Ø"/>
            </a:pPr>
            <a:r>
              <a:rPr lang="en-US" sz="2400" dirty="0">
                <a:solidFill>
                  <a:schemeClr val="tx1">
                    <a:lumMod val="85000"/>
                    <a:lumOff val="15000"/>
                  </a:schemeClr>
                </a:solidFill>
              </a:rPr>
              <a:t>CSS (Cascading Style Sheets) is a web design tool used to control the layout of a webpage while HTML deals with the actual content. </a:t>
            </a:r>
            <a:r>
              <a:rPr lang="en-US" sz="2400" dirty="0" smtClean="0">
                <a:solidFill>
                  <a:schemeClr val="tx1">
                    <a:lumMod val="85000"/>
                    <a:lumOff val="15000"/>
                  </a:schemeClr>
                </a:solidFill>
              </a:rPr>
              <a:t> We can reuse the classes and  ID’s in CSS.</a:t>
            </a:r>
          </a:p>
          <a:p>
            <a:pPr>
              <a:buNone/>
            </a:pPr>
            <a:r>
              <a:rPr lang="en-US" sz="2800" b="1" u="sng" dirty="0" smtClean="0">
                <a:solidFill>
                  <a:schemeClr val="tx1">
                    <a:lumMod val="75000"/>
                    <a:lumOff val="25000"/>
                  </a:schemeClr>
                </a:solidFill>
              </a:rPr>
              <a:t>CSS over Bootstrap</a:t>
            </a:r>
            <a:r>
              <a:rPr lang="en-US" sz="2800" dirty="0" smtClean="0">
                <a:solidFill>
                  <a:schemeClr val="tx1">
                    <a:lumMod val="75000"/>
                    <a:lumOff val="25000"/>
                  </a:schemeClr>
                </a:solidFill>
              </a:rPr>
              <a:t>:</a:t>
            </a:r>
          </a:p>
          <a:p>
            <a:pPr>
              <a:buFont typeface="Wingdings" pitchFamily="2" charset="2"/>
              <a:buChar char="Ø"/>
            </a:pPr>
            <a:r>
              <a:rPr lang="en-US" sz="2400" dirty="0" smtClean="0">
                <a:solidFill>
                  <a:schemeClr val="tx1">
                    <a:lumMod val="85000"/>
                    <a:lumOff val="15000"/>
                  </a:schemeClr>
                </a:solidFill>
              </a:rPr>
              <a:t>We can create responsive pages by using CSS styling with the help of media queries.</a:t>
            </a:r>
          </a:p>
          <a:p>
            <a:pPr>
              <a:buNone/>
            </a:pP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smtClean="0"/>
              <a:t>                   Bootstrap</a:t>
            </a:r>
            <a:endParaRPr lang="en-US" sz="4800" dirty="0"/>
          </a:p>
        </p:txBody>
      </p:sp>
      <p:sp>
        <p:nvSpPr>
          <p:cNvPr id="3" name="Content Placeholder 2"/>
          <p:cNvSpPr>
            <a:spLocks noGrp="1"/>
          </p:cNvSpPr>
          <p:nvPr>
            <p:ph idx="1"/>
          </p:nvPr>
        </p:nvSpPr>
        <p:spPr>
          <a:xfrm>
            <a:off x="428596" y="1571612"/>
            <a:ext cx="8229600" cy="4983179"/>
          </a:xfrm>
        </p:spPr>
        <p:txBody>
          <a:bodyPr>
            <a:normAutofit/>
          </a:bodyPr>
          <a:lstStyle/>
          <a:p>
            <a:pPr>
              <a:buNone/>
            </a:pPr>
            <a:r>
              <a:rPr lang="en-US" sz="2600" b="1" u="sng" dirty="0" smtClean="0">
                <a:solidFill>
                  <a:schemeClr val="tx1">
                    <a:lumMod val="75000"/>
                    <a:lumOff val="25000"/>
                  </a:schemeClr>
                </a:solidFill>
              </a:rPr>
              <a:t>Real Time Use</a:t>
            </a:r>
            <a:r>
              <a:rPr lang="en-US" sz="2800" b="1" u="sng" dirty="0" smtClean="0">
                <a:solidFill>
                  <a:schemeClr val="tx1">
                    <a:lumMod val="75000"/>
                    <a:lumOff val="25000"/>
                  </a:schemeClr>
                </a:solidFill>
              </a:rPr>
              <a:t>:</a:t>
            </a:r>
          </a:p>
          <a:p>
            <a:pPr>
              <a:buFont typeface="Wingdings" pitchFamily="2" charset="2"/>
              <a:buChar char="Ø"/>
            </a:pPr>
            <a:r>
              <a:rPr lang="en-US" sz="2400" dirty="0"/>
              <a:t>Bootstrap is one of the best and most used HTML/CSS/JS front-end </a:t>
            </a:r>
            <a:r>
              <a:rPr lang="en-US" sz="2400" dirty="0" smtClean="0"/>
              <a:t>frameworks.</a:t>
            </a:r>
            <a:r>
              <a:rPr lang="en-US" sz="2400" dirty="0"/>
              <a:t> Bootstrap is one of the best and most used HTML/CSS/JS front-end frameworks.</a:t>
            </a:r>
            <a:endParaRPr lang="en-US" sz="2400" b="1" u="sng" dirty="0" smtClean="0"/>
          </a:p>
          <a:p>
            <a:pPr>
              <a:buNone/>
            </a:pPr>
            <a:r>
              <a:rPr lang="en-US" sz="2600" b="1" u="sng" dirty="0" smtClean="0">
                <a:solidFill>
                  <a:schemeClr val="tx1">
                    <a:lumMod val="75000"/>
                    <a:lumOff val="25000"/>
                  </a:schemeClr>
                </a:solidFill>
              </a:rPr>
              <a:t>Bootstrap over HTML</a:t>
            </a:r>
            <a:r>
              <a:rPr lang="en-US" sz="2400" b="1" u="sng" dirty="0" smtClean="0">
                <a:solidFill>
                  <a:schemeClr val="tx1">
                    <a:lumMod val="75000"/>
                    <a:lumOff val="25000"/>
                  </a:schemeClr>
                </a:solidFill>
              </a:rPr>
              <a:t>:</a:t>
            </a:r>
          </a:p>
          <a:p>
            <a:pPr>
              <a:buFont typeface="Wingdings" pitchFamily="2" charset="2"/>
              <a:buChar char="Ø"/>
            </a:pPr>
            <a:r>
              <a:rPr lang="en-US" sz="2400" dirty="0" smtClean="0"/>
              <a:t>We can't create responsive pages using html but in bootstrap we </a:t>
            </a:r>
            <a:r>
              <a:rPr lang="en-US" sz="2400" dirty="0" smtClean="0"/>
              <a:t>can.</a:t>
            </a:r>
            <a:endParaRPr lang="en-US" sz="2400" dirty="0" smtClean="0"/>
          </a:p>
          <a:p>
            <a:pPr>
              <a:buNone/>
            </a:pPr>
            <a:r>
              <a:rPr lang="en-US" sz="2600" b="1" u="sng" dirty="0" smtClean="0">
                <a:solidFill>
                  <a:schemeClr val="tx1">
                    <a:lumMod val="75000"/>
                    <a:lumOff val="25000"/>
                  </a:schemeClr>
                </a:solidFill>
              </a:rPr>
              <a:t>Bootstrap over CSS</a:t>
            </a:r>
            <a:r>
              <a:rPr lang="en-US" sz="2800" b="1" u="sng" dirty="0" smtClean="0">
                <a:solidFill>
                  <a:schemeClr val="tx1">
                    <a:lumMod val="75000"/>
                    <a:lumOff val="25000"/>
                  </a:schemeClr>
                </a:solidFill>
              </a:rPr>
              <a:t>:</a:t>
            </a:r>
          </a:p>
          <a:p>
            <a:pPr>
              <a:buFont typeface="Wingdings" pitchFamily="2" charset="2"/>
              <a:buChar char="Ø"/>
            </a:pPr>
            <a:r>
              <a:rPr lang="en-US" sz="2400" dirty="0">
                <a:solidFill>
                  <a:schemeClr val="tx1">
                    <a:lumMod val="85000"/>
                    <a:lumOff val="15000"/>
                  </a:schemeClr>
                </a:solidFill>
              </a:rPr>
              <a:t>CSS is more complex than Bootstrap because there is no </a:t>
            </a:r>
            <a:r>
              <a:rPr lang="en-US" sz="2400" dirty="0" smtClean="0">
                <a:solidFill>
                  <a:schemeClr val="tx1">
                    <a:lumMod val="85000"/>
                    <a:lumOff val="15000"/>
                  </a:schemeClr>
                </a:solidFill>
              </a:rPr>
              <a:t>pre-defined </a:t>
            </a:r>
            <a:r>
              <a:rPr lang="en-US" sz="2400" dirty="0">
                <a:solidFill>
                  <a:schemeClr val="tx1">
                    <a:lumMod val="85000"/>
                    <a:lumOff val="15000"/>
                  </a:schemeClr>
                </a:solidFill>
              </a:rPr>
              <a:t>class and design. </a:t>
            </a:r>
            <a:endParaRPr lang="en-US" sz="2400" dirty="0" smtClean="0">
              <a:solidFill>
                <a:schemeClr val="tx1">
                  <a:lumMod val="85000"/>
                  <a:lumOff val="15000"/>
                </a:schemeClr>
              </a:solidFill>
            </a:endParaRPr>
          </a:p>
          <a:p>
            <a:pPr>
              <a:buNone/>
            </a:pPr>
            <a:endParaRPr lang="en-US" sz="24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lstStyle/>
          <a:p>
            <a:r>
              <a:rPr lang="en-US" dirty="0" smtClean="0"/>
              <a:t>                  JavaScript</a:t>
            </a:r>
            <a:endParaRPr lang="en-US" dirty="0"/>
          </a:p>
        </p:txBody>
      </p:sp>
      <p:sp>
        <p:nvSpPr>
          <p:cNvPr id="3" name="Content Placeholder 2"/>
          <p:cNvSpPr>
            <a:spLocks noGrp="1"/>
          </p:cNvSpPr>
          <p:nvPr>
            <p:ph idx="1"/>
          </p:nvPr>
        </p:nvSpPr>
        <p:spPr>
          <a:xfrm>
            <a:off x="428596" y="1643050"/>
            <a:ext cx="8229600" cy="4697427"/>
          </a:xfrm>
        </p:spPr>
        <p:txBody>
          <a:bodyPr>
            <a:normAutofit lnSpcReduction="10000"/>
          </a:bodyPr>
          <a:lstStyle/>
          <a:p>
            <a:pPr>
              <a:buNone/>
            </a:pPr>
            <a:r>
              <a:rPr lang="en-US" sz="2600" b="1" u="sng" dirty="0" smtClean="0">
                <a:solidFill>
                  <a:schemeClr val="tx1">
                    <a:lumMod val="75000"/>
                    <a:lumOff val="25000"/>
                  </a:schemeClr>
                </a:solidFill>
              </a:rPr>
              <a:t>Real Time Use</a:t>
            </a:r>
            <a:r>
              <a:rPr lang="en-US" sz="2400" dirty="0" smtClean="0">
                <a:solidFill>
                  <a:schemeClr val="tx1">
                    <a:lumMod val="75000"/>
                    <a:lumOff val="25000"/>
                  </a:schemeClr>
                </a:solidFill>
              </a:rPr>
              <a:t>:</a:t>
            </a:r>
            <a:endParaRPr lang="en-US" sz="2400" dirty="0" smtClean="0"/>
          </a:p>
          <a:p>
            <a:pPr>
              <a:buFont typeface="Wingdings" pitchFamily="2" charset="2"/>
              <a:buChar char="Ø"/>
            </a:pPr>
            <a:r>
              <a:rPr lang="en-US" sz="2400" dirty="0" smtClean="0">
                <a:solidFill>
                  <a:schemeClr val="tx1">
                    <a:lumMod val="85000"/>
                    <a:lumOff val="15000"/>
                  </a:schemeClr>
                </a:solidFill>
              </a:rPr>
              <a:t>JavaScript allows developers to create dynamically updating content, use animations, pop-up menus, clickable buttons, control multimedia, etc. The use of JavaScript can be both on the client-side and server-side.  Adding interactivity and behavior to otherwise static sites was what JavaScript</a:t>
            </a:r>
          </a:p>
          <a:p>
            <a:pPr>
              <a:buNone/>
            </a:pPr>
            <a:r>
              <a:rPr lang="en-US" sz="2600" b="1" u="sng" dirty="0" smtClean="0">
                <a:solidFill>
                  <a:schemeClr val="tx1">
                    <a:lumMod val="85000"/>
                    <a:lumOff val="15000"/>
                  </a:schemeClr>
                </a:solidFill>
              </a:rPr>
              <a:t>JavaScript Over </a:t>
            </a:r>
            <a:r>
              <a:rPr lang="en-US" sz="2600" b="1" u="sng" dirty="0" err="1" smtClean="0">
                <a:solidFill>
                  <a:schemeClr val="tx1">
                    <a:lumMod val="85000"/>
                    <a:lumOff val="15000"/>
                  </a:schemeClr>
                </a:solidFill>
              </a:rPr>
              <a:t>Jquery</a:t>
            </a:r>
            <a:r>
              <a:rPr lang="en-US" sz="2400" b="1" u="sng" dirty="0" smtClean="0">
                <a:solidFill>
                  <a:schemeClr val="tx1">
                    <a:lumMod val="85000"/>
                    <a:lumOff val="15000"/>
                  </a:schemeClr>
                </a:solidFill>
              </a:rPr>
              <a:t>:</a:t>
            </a:r>
          </a:p>
          <a:p>
            <a:pPr>
              <a:buFont typeface="Wingdings" pitchFamily="2" charset="2"/>
              <a:buChar char="Ø"/>
            </a:pPr>
            <a:r>
              <a:rPr lang="en-US" sz="2400" dirty="0" smtClean="0">
                <a:solidFill>
                  <a:schemeClr val="tx1">
                    <a:lumMod val="85000"/>
                    <a:lumOff val="15000"/>
                  </a:schemeClr>
                </a:solidFill>
              </a:rPr>
              <a:t>Pure JavaScript can be faster for DOM selection/manipulation than jQuery as JavaScript is directly processed by the browser. JQuery is also fast with modern browsers and modern computers. JQuery has to be converted into JavaScript to make it run in a browser</a:t>
            </a:r>
          </a:p>
          <a:p>
            <a:pPr>
              <a:buFont typeface="Wingdings" pitchFamily="2" charset="2"/>
              <a:buChar char="Ø"/>
            </a:pPr>
            <a:endParaRPr lang="en-US" sz="2400" b="1" u="sng" dirty="0">
              <a:solidFill>
                <a:schemeClr val="tx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71480"/>
            <a:ext cx="8229600" cy="714380"/>
          </a:xfrm>
        </p:spPr>
        <p:txBody>
          <a:bodyPr>
            <a:normAutofit fontScale="90000"/>
          </a:bodyPr>
          <a:lstStyle/>
          <a:p>
            <a:r>
              <a:rPr lang="en-US" dirty="0" smtClean="0"/>
              <a:t>                     JQuery</a:t>
            </a:r>
            <a:endParaRPr lang="en-US" dirty="0"/>
          </a:p>
        </p:txBody>
      </p:sp>
      <p:sp>
        <p:nvSpPr>
          <p:cNvPr id="3" name="Content Placeholder 2"/>
          <p:cNvSpPr>
            <a:spLocks noGrp="1"/>
          </p:cNvSpPr>
          <p:nvPr>
            <p:ph idx="1"/>
          </p:nvPr>
        </p:nvSpPr>
        <p:spPr>
          <a:xfrm>
            <a:off x="500034" y="1500174"/>
            <a:ext cx="8229600" cy="4840303"/>
          </a:xfrm>
        </p:spPr>
        <p:txBody>
          <a:bodyPr>
            <a:normAutofit lnSpcReduction="10000"/>
          </a:bodyPr>
          <a:lstStyle/>
          <a:p>
            <a:pPr>
              <a:buNone/>
            </a:pPr>
            <a:r>
              <a:rPr lang="en-US" b="1" u="sng" dirty="0" smtClean="0">
                <a:solidFill>
                  <a:schemeClr val="tx1">
                    <a:lumMod val="75000"/>
                    <a:lumOff val="25000"/>
                  </a:schemeClr>
                </a:solidFill>
              </a:rPr>
              <a:t>Real Time Use</a:t>
            </a:r>
            <a:r>
              <a:rPr lang="en-US" dirty="0" smtClean="0">
                <a:solidFill>
                  <a:schemeClr val="tx1">
                    <a:lumMod val="75000"/>
                    <a:lumOff val="25000"/>
                  </a:schemeClr>
                </a:solidFill>
              </a:rPr>
              <a:t>:</a:t>
            </a:r>
          </a:p>
          <a:p>
            <a:pPr>
              <a:buFont typeface="Wingdings" pitchFamily="2" charset="2"/>
              <a:buChar char="Ø"/>
            </a:pPr>
            <a:r>
              <a:rPr lang="en-US" sz="2400" dirty="0" smtClean="0"/>
              <a:t>  jQuery is simple to understand and easy to use, which means the learning curve is small, while the possibilities are (almost) infinite.</a:t>
            </a:r>
          </a:p>
          <a:p>
            <a:pPr>
              <a:buNone/>
            </a:pPr>
            <a:r>
              <a:rPr lang="en-US" b="1" u="sng" dirty="0" err="1" smtClean="0">
                <a:solidFill>
                  <a:schemeClr val="tx1">
                    <a:lumMod val="75000"/>
                    <a:lumOff val="25000"/>
                  </a:schemeClr>
                </a:solidFill>
              </a:rPr>
              <a:t>Jquery</a:t>
            </a:r>
            <a:r>
              <a:rPr lang="en-US" b="1" u="sng" dirty="0" smtClean="0">
                <a:solidFill>
                  <a:schemeClr val="tx1">
                    <a:lumMod val="75000"/>
                    <a:lumOff val="25000"/>
                  </a:schemeClr>
                </a:solidFill>
              </a:rPr>
              <a:t> Over JavaScript:</a:t>
            </a:r>
          </a:p>
          <a:p>
            <a:pPr>
              <a:buFont typeface="Wingdings" pitchFamily="2" charset="2"/>
              <a:buChar char="Ø"/>
            </a:pPr>
            <a:r>
              <a:rPr lang="en-US" sz="2400" dirty="0" smtClean="0">
                <a:solidFill>
                  <a:schemeClr val="tx1">
                    <a:lumMod val="85000"/>
                    <a:lumOff val="15000"/>
                  </a:schemeClr>
                </a:solidFill>
              </a:rPr>
              <a:t>jQuery takes a lot of common tasks that require many lines of JavaScript code to accomplish, and wraps them into methods that you can call with a single line of code</a:t>
            </a:r>
          </a:p>
          <a:p>
            <a:pPr>
              <a:buFont typeface="Wingdings" pitchFamily="2" charset="2"/>
              <a:buChar char="Ø"/>
            </a:pPr>
            <a:r>
              <a:rPr lang="en-US" sz="2400" dirty="0" smtClean="0">
                <a:solidFill>
                  <a:schemeClr val="tx1">
                    <a:lumMod val="85000"/>
                    <a:lumOff val="15000"/>
                  </a:schemeClr>
                </a:solidFill>
              </a:rPr>
              <a:t>jQuery is a JavaScript library, so it operates on top of JavaScript. It cannot exist on its own, so you can't use one over the other. You can use just JavaScript or JavaScript and jQuery. jQuery was introduced to make development with JavaScript easier.</a:t>
            </a:r>
          </a:p>
          <a:p>
            <a:pPr>
              <a:buNone/>
            </a:pPr>
            <a:endParaRPr lang="en-US" sz="2800" b="1" u="sng" dirty="0" smtClean="0">
              <a:solidFill>
                <a:schemeClr val="tx1">
                  <a:lumMod val="75000"/>
                  <a:lumOff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867524"/>
          </a:xfrm>
        </p:spPr>
        <p:txBody>
          <a:bodyPr/>
          <a:lstStyle/>
          <a:p>
            <a:r>
              <a:rPr lang="en-US" dirty="0" smtClean="0"/>
              <a:t>                   Example</a:t>
            </a:r>
            <a:endParaRPr lang="en-US" dirty="0"/>
          </a:p>
        </p:txBody>
      </p:sp>
      <p:pic>
        <p:nvPicPr>
          <p:cNvPr id="1026" name="Picture 2" descr="C:\Users\Karimunisa\Pictures\proto form.PNG"/>
          <p:cNvPicPr>
            <a:picLocks noGrp="1" noChangeAspect="1" noChangeArrowheads="1"/>
          </p:cNvPicPr>
          <p:nvPr>
            <p:ph idx="1"/>
          </p:nvPr>
        </p:nvPicPr>
        <p:blipFill>
          <a:blip r:embed="rId2"/>
          <a:srcRect/>
          <a:stretch>
            <a:fillRect/>
          </a:stretch>
        </p:blipFill>
        <p:spPr bwMode="auto">
          <a:xfrm>
            <a:off x="285720" y="1785926"/>
            <a:ext cx="8472518" cy="428627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349</TotalTime>
  <Words>314</Words>
  <Application>Microsoft Office PowerPoint</Application>
  <PresentationFormat>On-screen Show (4:3)</PresentationFormat>
  <Paragraphs>33</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                        HTML</vt:lpstr>
      <vt:lpstr>                          CSS</vt:lpstr>
      <vt:lpstr>                   Bootstrap</vt:lpstr>
      <vt:lpstr>                  JavaScript</vt:lpstr>
      <vt:lpstr>                     JQuery</vt:lpstr>
      <vt:lpstr>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azmathulla md</dc:creator>
  <cp:lastModifiedBy>Karimunisa</cp:lastModifiedBy>
  <cp:revision>24</cp:revision>
  <dcterms:created xsi:type="dcterms:W3CDTF">2022-03-27T13:26:46Z</dcterms:created>
  <dcterms:modified xsi:type="dcterms:W3CDTF">2022-03-28T07:14:12Z</dcterms:modified>
</cp:coreProperties>
</file>