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2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10070640" cy="566064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5" name="Rectangle 4"/>
          <p:cNvSpPr/>
          <p:nvPr/>
        </p:nvSpPr>
        <p:spPr>
          <a:xfrm>
            <a:off x="0" y="0"/>
            <a:ext cx="10070640" cy="3770640"/>
          </a:xfrm>
          <a:prstGeom prst="rect">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39"/>
          <p:cNvSpPr/>
          <p:nvPr/>
        </p:nvSpPr>
        <p:spPr>
          <a:xfrm>
            <a:off x="0" y="5400000"/>
            <a:ext cx="10070640" cy="26064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41" name="Rectangle 40"/>
          <p:cNvSpPr/>
          <p:nvPr/>
        </p:nvSpPr>
        <p:spPr>
          <a:xfrm>
            <a:off x="0" y="0"/>
            <a:ext cx="10070640" cy="120564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42" name="Oval 41"/>
          <p:cNvSpPr/>
          <p:nvPr/>
        </p:nvSpPr>
        <p:spPr>
          <a:xfrm>
            <a:off x="9315000" y="5175000"/>
            <a:ext cx="440640" cy="440640"/>
          </a:xfrm>
          <a:prstGeom prst="ellipse">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43" name="Rectangle 42"/>
          <p:cNvSpPr/>
          <p:nvPr/>
        </p:nvSpPr>
        <p:spPr>
          <a:xfrm>
            <a:off x="9180000" y="5130000"/>
            <a:ext cx="710640" cy="530640"/>
          </a:xfrm>
          <a:prstGeom prst="rect">
            <a:avLst/>
          </a:prstGeom>
          <a:noFill/>
          <a:ln w="7200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fld id="{6648938C-A7D5-449A-838A-B856E315CB83}" type="slidenum">
              <a:rPr lang="en-US" sz="1800" b="1" strike="noStrike" spc="-1">
                <a:solidFill>
                  <a:srgbClr val="FFFFFF"/>
                </a:solidFill>
                <a:latin typeface="Noto Sans"/>
                <a:ea typeface="DejaVu Sans"/>
              </a:rPr>
              <a:t>‹#›</a:t>
            </a:fld>
            <a:endParaRPr lang="en-US" sz="1800" b="0" strike="noStrike" spc="-1">
              <a:latin typeface="Arial"/>
            </a:endParaRPr>
          </a:p>
        </p:txBody>
      </p:sp>
      <p:sp>
        <p:nvSpPr>
          <p:cNvPr id="4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60000" y="1035000"/>
            <a:ext cx="9350640" cy="709560"/>
          </a:xfrm>
          <a:prstGeom prst="rect">
            <a:avLst/>
          </a:prstGeom>
          <a:noFill/>
          <a:ln w="0">
            <a:noFill/>
          </a:ln>
        </p:spPr>
        <p:txBody>
          <a:bodyPr lIns="0" tIns="0" rIns="0" bIns="0" anchor="ctr" anchorCtr="1">
            <a:noAutofit/>
          </a:bodyPr>
          <a:lstStyle/>
          <a:p>
            <a:pPr algn="ctr">
              <a:lnSpc>
                <a:spcPct val="100000"/>
              </a:lnSpc>
              <a:buNone/>
            </a:pPr>
            <a:r>
              <a:rPr lang="en-US" sz="2700" b="1" strike="noStrike" spc="-1">
                <a:solidFill>
                  <a:srgbClr val="FFFFFF"/>
                </a:solidFill>
                <a:latin typeface="Noto Sans"/>
              </a:rPr>
              <a:t>Basic Swing Components</a:t>
            </a:r>
            <a:endParaRPr lang="en-US" sz="27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Labels and Labeling Components</a:t>
            </a:r>
            <a:endParaRPr lang="en-US" sz="2700" b="0" strike="noStrike" spc="-1">
              <a:latin typeface="Arial"/>
            </a:endParaRPr>
          </a:p>
        </p:txBody>
      </p:sp>
      <p:sp>
        <p:nvSpPr>
          <p:cNvPr id="101"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30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t>
            </a:r>
            <a:r>
              <a:rPr lang="en-US" sz="1400" b="0" strike="noStrike" spc="-1">
                <a:solidFill>
                  <a:srgbClr val="2C3E50"/>
                </a:solidFill>
                <a:latin typeface="Noto Sans"/>
              </a:rPr>
              <a:t>JLabel</a:t>
            </a:r>
            <a:r>
              <a:rPr lang="en-US" sz="1400" b="1" strike="noStrike" spc="-1">
                <a:solidFill>
                  <a:srgbClr val="2C3E50"/>
                </a:solidFill>
                <a:latin typeface="Noto Sans"/>
              </a:rPr>
              <a:t> class is one of several Swing classes that implement this interface.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Therefore, you can specify a right-aligned label either as</a:t>
            </a:r>
            <a:br/>
            <a:r>
              <a:rPr lang="en-US" sz="1400" b="0" strike="noStrike" spc="-1">
                <a:solidFill>
                  <a:srgbClr val="2C3E50"/>
                </a:solidFill>
                <a:latin typeface="Noto Sans"/>
              </a:rPr>
              <a:t>JLabel label = new JLabel("User name: ", SwingConstants.RIGHT);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Or</a:t>
            </a:r>
            <a:br/>
            <a:r>
              <a:rPr lang="en-US" sz="1400" b="0" strike="noStrike" spc="-1">
                <a:solidFill>
                  <a:srgbClr val="2C3E50"/>
                </a:solidFill>
                <a:latin typeface="Noto Sans"/>
              </a:rPr>
              <a:t>JLabel label = new JLabel("User name: ", Jlabel.RIGHT);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t>
            </a:r>
            <a:r>
              <a:rPr lang="en-US" sz="1400" b="0" strike="noStrike" spc="-1">
                <a:solidFill>
                  <a:srgbClr val="2C3E50"/>
                </a:solidFill>
                <a:latin typeface="Noto Sans"/>
              </a:rPr>
              <a:t>setText</a:t>
            </a:r>
            <a:r>
              <a:rPr lang="en-US" sz="1400" b="1" strike="noStrike" spc="-1">
                <a:solidFill>
                  <a:srgbClr val="2C3E50"/>
                </a:solidFill>
                <a:latin typeface="Noto Sans"/>
              </a:rPr>
              <a:t> and </a:t>
            </a:r>
            <a:r>
              <a:rPr lang="en-US" sz="1400" b="0" strike="noStrike" spc="-1">
                <a:solidFill>
                  <a:srgbClr val="2C3E50"/>
                </a:solidFill>
                <a:latin typeface="Noto Sans"/>
              </a:rPr>
              <a:t>setIcon</a:t>
            </a:r>
            <a:r>
              <a:rPr lang="en-US" sz="1400" b="1" strike="noStrike" spc="-1">
                <a:solidFill>
                  <a:srgbClr val="2C3E50"/>
                </a:solidFill>
                <a:latin typeface="Noto Sans"/>
              </a:rPr>
              <a:t> methods let you set the text and icon of the label at runtime.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TIP: You can use both plain and HTML text in buttons, labels, and menu items.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We don’t recommend HTML in buttons—it interferes with the look-and-feel.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But HTML in labels can be very effective. Simply surround the label string with </a:t>
            </a:r>
            <a:r>
              <a:rPr lang="en-US" sz="1400" b="0" strike="noStrike" spc="-1">
                <a:solidFill>
                  <a:srgbClr val="2C3E50"/>
                </a:solidFill>
                <a:latin typeface="Noto Sans"/>
              </a:rPr>
              <a:t>&lt;html&gt;. . .&lt;/html&gt;</a:t>
            </a:r>
            <a:r>
              <a:rPr lang="en-US" sz="1400" b="1" strike="noStrike" spc="-1">
                <a:solidFill>
                  <a:srgbClr val="2C3E50"/>
                </a:solidFill>
                <a:latin typeface="Noto Sans"/>
              </a:rPr>
              <a:t>, like this:</a:t>
            </a:r>
            <a:br/>
            <a:r>
              <a:rPr lang="en-US" sz="1400" b="0" strike="noStrike" spc="-1">
                <a:solidFill>
                  <a:srgbClr val="2C3E50"/>
                </a:solidFill>
                <a:latin typeface="Noto Sans"/>
              </a:rPr>
              <a:t>label = new JLabel("&lt;html&gt;&lt;b&gt;Required&lt;/b&gt; entry:&lt;/html&gt;");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Labels can be positioned inside a container like any other component.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means you can use the techniques you have seen before to place your labels where you need them.</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0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 y="4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javax.swing.Label</a:t>
            </a:r>
            <a:endParaRPr lang="en-US" sz="2700" b="0" strike="noStrike" spc="-1">
              <a:latin typeface="Arial"/>
            </a:endParaRPr>
          </a:p>
        </p:txBody>
      </p:sp>
      <p:pic>
        <p:nvPicPr>
          <p:cNvPr id="103" name="Picture 102"/>
          <p:cNvPicPr/>
          <p:nvPr/>
        </p:nvPicPr>
        <p:blipFill>
          <a:blip r:embed="rId2"/>
          <a:stretch/>
        </p:blipFill>
        <p:spPr>
          <a:xfrm>
            <a:off x="20160" y="914400"/>
            <a:ext cx="10036800" cy="4744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Password Fields</a:t>
            </a:r>
            <a:endParaRPr lang="en-US" sz="2700" b="0" strike="noStrike" spc="-1">
              <a:latin typeface="Arial"/>
            </a:endParaRPr>
          </a:p>
        </p:txBody>
      </p:sp>
      <p:sp>
        <p:nvSpPr>
          <p:cNvPr id="105"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Password fields are a special kind of text field.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prevent nosy bystanders from seeing your password, the characters that the user enters are not actually displayed.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Instead, each typed character is represented by an echo character, typically an asterisk (*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Swing supplies a </a:t>
            </a:r>
            <a:r>
              <a:rPr lang="en-US" sz="1400" b="0" strike="noStrike" spc="-1">
                <a:solidFill>
                  <a:srgbClr val="2C3E50"/>
                </a:solidFill>
                <a:latin typeface="Noto Sans"/>
              </a:rPr>
              <a:t>JPasswordField</a:t>
            </a:r>
            <a:r>
              <a:rPr lang="en-US" sz="1400" b="1" strike="noStrike" spc="-1">
                <a:solidFill>
                  <a:srgbClr val="2C3E50"/>
                </a:solidFill>
                <a:latin typeface="Noto Sans"/>
              </a:rPr>
              <a:t> class that implements such a text field.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password field is another example of the power of the model-view-controller architecture pattern.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password field uses the same model to store the data as a regular text field, but its view has been changed to display all characters as echo characters.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16000" y="217800"/>
            <a:ext cx="9350640" cy="24948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javax.swing.JPasswordField</a:t>
            </a:r>
            <a:endParaRPr lang="en-US" sz="2700" b="0" strike="noStrike" spc="-1">
              <a:latin typeface="Arial"/>
            </a:endParaRPr>
          </a:p>
        </p:txBody>
      </p:sp>
      <p:pic>
        <p:nvPicPr>
          <p:cNvPr id="107" name="Picture 106"/>
          <p:cNvPicPr/>
          <p:nvPr/>
        </p:nvPicPr>
        <p:blipFill>
          <a:blip r:embed="rId2"/>
          <a:stretch/>
        </p:blipFill>
        <p:spPr>
          <a:xfrm>
            <a:off x="12600" y="819360"/>
            <a:ext cx="10066680" cy="4874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Areas</a:t>
            </a:r>
            <a:endParaRPr lang="en-US" sz="2700" b="0" strike="noStrike" spc="-1">
              <a:latin typeface="Arial"/>
            </a:endParaRPr>
          </a:p>
        </p:txBody>
      </p:sp>
      <p:sp>
        <p:nvSpPr>
          <p:cNvPr id="109"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Sometimes, you need to collect user input that is more than one line long.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As mentioned earlier, you can use the JTextArea component for this.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you place a text area component in your program, a user can enter any number of lines of text, using the Enter key to separate them.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Each line ends with a '\n'. Figure \|/ shows a text area at work.</a:t>
            </a:r>
            <a:endParaRPr lang="en-US" sz="1400" b="0" strike="noStrike" spc="-1">
              <a:latin typeface="Arial"/>
            </a:endParaRPr>
          </a:p>
        </p:txBody>
      </p:sp>
      <p:pic>
        <p:nvPicPr>
          <p:cNvPr id="110" name="Picture 109"/>
          <p:cNvPicPr/>
          <p:nvPr/>
        </p:nvPicPr>
        <p:blipFill>
          <a:blip r:embed="rId2"/>
          <a:stretch/>
        </p:blipFill>
        <p:spPr>
          <a:xfrm>
            <a:off x="767894" y="3273652"/>
            <a:ext cx="4945666" cy="2383387"/>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Areas</a:t>
            </a:r>
            <a:endParaRPr lang="en-US" sz="2700" b="0" strike="noStrike" spc="-1">
              <a:latin typeface="Arial"/>
            </a:endParaRPr>
          </a:p>
        </p:txBody>
      </p:sp>
      <p:sp>
        <p:nvSpPr>
          <p:cNvPr id="112"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45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In the constructor for the </a:t>
            </a:r>
            <a:r>
              <a:rPr lang="en-US" sz="1400" b="0" strike="noStrike" spc="-1" dirty="0" err="1">
                <a:solidFill>
                  <a:srgbClr val="2C3E50"/>
                </a:solidFill>
                <a:latin typeface="Noto Sans"/>
              </a:rPr>
              <a:t>JTextArea</a:t>
            </a:r>
            <a:r>
              <a:rPr lang="en-US" sz="1400" b="1" strike="noStrike" spc="-1" dirty="0">
                <a:solidFill>
                  <a:srgbClr val="2C3E50"/>
                </a:solidFill>
                <a:latin typeface="Noto Sans"/>
              </a:rPr>
              <a:t> component, specify the number of rows and columns for the text area.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For example, </a:t>
            </a:r>
            <a:br>
              <a:rPr dirty="0"/>
            </a:br>
            <a:r>
              <a:rPr lang="en-US" sz="1400" b="0" strike="noStrike" spc="-1" dirty="0" err="1">
                <a:solidFill>
                  <a:srgbClr val="2C3E50"/>
                </a:solidFill>
                <a:latin typeface="Noto Sans"/>
              </a:rPr>
              <a:t>textArea</a:t>
            </a:r>
            <a:r>
              <a:rPr lang="en-US" sz="1400" b="0" strike="noStrike" spc="-1" dirty="0">
                <a:solidFill>
                  <a:srgbClr val="2C3E50"/>
                </a:solidFill>
                <a:latin typeface="Noto Sans"/>
              </a:rPr>
              <a:t> = new </a:t>
            </a:r>
            <a:r>
              <a:rPr lang="en-US" sz="1400" b="0" strike="noStrike" spc="-1" dirty="0" err="1">
                <a:solidFill>
                  <a:srgbClr val="2C3E50"/>
                </a:solidFill>
                <a:latin typeface="Noto Sans"/>
              </a:rPr>
              <a:t>JTextArea</a:t>
            </a:r>
            <a:r>
              <a:rPr lang="en-US" sz="1400" b="0" strike="noStrike" spc="-1" dirty="0">
                <a:solidFill>
                  <a:srgbClr val="2C3E50"/>
                </a:solidFill>
                <a:latin typeface="Noto Sans"/>
              </a:rPr>
              <a:t>(8, 40); // 8 lines of 40 columns each</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where the columns parameter works as before—and you still need to add a few more columns for safety’s sake.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Also, as before, the user is not restricted to the number of rows and columns; the text simply scrolls when the user inputs too much.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You can also use the </a:t>
            </a:r>
            <a:r>
              <a:rPr lang="en-US" sz="1400" b="0" strike="noStrike" spc="-1" dirty="0" err="1">
                <a:solidFill>
                  <a:srgbClr val="2C3E50"/>
                </a:solidFill>
                <a:latin typeface="Noto Sans"/>
              </a:rPr>
              <a:t>setColumns</a:t>
            </a:r>
            <a:r>
              <a:rPr lang="en-US" sz="1400" b="1" strike="noStrike" spc="-1" dirty="0">
                <a:solidFill>
                  <a:srgbClr val="2C3E50"/>
                </a:solidFill>
                <a:latin typeface="Noto Sans"/>
              </a:rPr>
              <a:t> method to change the number of columns and the </a:t>
            </a:r>
            <a:r>
              <a:rPr lang="en-US" sz="1400" b="0" strike="noStrike" spc="-1" dirty="0" err="1">
                <a:solidFill>
                  <a:srgbClr val="2C3E50"/>
                </a:solidFill>
                <a:latin typeface="Noto Sans"/>
              </a:rPr>
              <a:t>setRows</a:t>
            </a:r>
            <a:r>
              <a:rPr lang="en-US" sz="1400" b="1" strike="noStrike" spc="-1" dirty="0">
                <a:solidFill>
                  <a:srgbClr val="2C3E50"/>
                </a:solidFill>
                <a:latin typeface="Noto Sans"/>
              </a:rPr>
              <a:t> method to change the number of rows.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These numbers only indicate the preferred size—the layout manager can still grow or shrink the text area.</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If there is more text than the text area can display, the remaining text is simply clipped. You can avoid clipping long lines by turning on line wrapping:</a:t>
            </a:r>
            <a:br>
              <a:rPr dirty="0"/>
            </a:br>
            <a:r>
              <a:rPr lang="en-US" sz="1400" b="0" strike="noStrike" spc="-1" dirty="0" err="1">
                <a:solidFill>
                  <a:srgbClr val="2C3E50"/>
                </a:solidFill>
                <a:latin typeface="Noto Sans"/>
              </a:rPr>
              <a:t>textArea.setLineWrap</a:t>
            </a:r>
            <a:r>
              <a:rPr lang="en-US" sz="1400" b="0" strike="noStrike" spc="-1" dirty="0">
                <a:solidFill>
                  <a:srgbClr val="2C3E50"/>
                </a:solidFill>
                <a:latin typeface="Noto Sans"/>
              </a:rPr>
              <a:t>(true); // long lines are wrapped</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This wrapping is a visual effect only; the text in the document is not changed—no automatic '\n' characters are inserted into the text.</a:t>
            </a:r>
            <a:endParaRPr lang="en-US"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Scroll Panes</a:t>
            </a:r>
            <a:endParaRPr lang="en-US" sz="2700" b="0" strike="noStrike" spc="-1">
              <a:latin typeface="Arial"/>
            </a:endParaRPr>
          </a:p>
        </p:txBody>
      </p:sp>
      <p:sp>
        <p:nvSpPr>
          <p:cNvPr id="114"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780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Swing, a text area does not have scrollbars. If you want scrollbars, you have to place the text area inside a scroll pane.</a:t>
            </a:r>
            <a:br/>
            <a:r>
              <a:rPr lang="en-US" sz="1400" b="0" strike="noStrike" spc="-1">
                <a:solidFill>
                  <a:srgbClr val="2C3E50"/>
                </a:solidFill>
                <a:latin typeface="Noto Sans"/>
              </a:rPr>
              <a:t>textArea = new JTextArea(8, 40);</a:t>
            </a:r>
            <a:br/>
            <a:r>
              <a:rPr lang="en-US" sz="1400" b="0" strike="noStrike" spc="-1">
                <a:solidFill>
                  <a:srgbClr val="2C3E50"/>
                </a:solidFill>
                <a:latin typeface="Noto Sans"/>
              </a:rPr>
              <a:t>JScrollPane scrollPane = new JScrollPane(textArea);</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scroll pane now manages the view of the text area.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Scrollbars automatically appear if there is more text than the text area can display, and they vanish again if text is deleted and the remaining text fits inside the area.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scrolling is handled internally by the scroll pane—your program does not need to process scroll events.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is a general mechanism that works for any component, not just text areas.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add scrollbars to a component, put them inside a scroll pane.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Listing 12.2 demonstrates the various text components.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program shows a text field, a password field, and a text area with scrollbars.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text field and password field are labeled. Click on “Insert” to insert the field contents into the text area.</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 y="9720"/>
            <a:ext cx="9350640" cy="4593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12.2 text/TextComponentFrame.java</a:t>
            </a:r>
            <a:endParaRPr lang="en-US" sz="2700" b="0" strike="noStrike" spc="-1">
              <a:latin typeface="Arial"/>
            </a:endParaRPr>
          </a:p>
        </p:txBody>
      </p:sp>
      <p:pic>
        <p:nvPicPr>
          <p:cNvPr id="116" name="Picture 115"/>
          <p:cNvPicPr/>
          <p:nvPr/>
        </p:nvPicPr>
        <p:blipFill>
          <a:blip r:embed="rId2"/>
          <a:stretch/>
        </p:blipFill>
        <p:spPr>
          <a:xfrm>
            <a:off x="0" y="528480"/>
            <a:ext cx="4799880" cy="5141520"/>
          </a:xfrm>
          <a:prstGeom prst="rect">
            <a:avLst/>
          </a:prstGeom>
          <a:ln w="0">
            <a:noFill/>
          </a:ln>
        </p:spPr>
      </p:pic>
      <p:pic>
        <p:nvPicPr>
          <p:cNvPr id="117" name="Picture 116"/>
          <p:cNvPicPr/>
          <p:nvPr/>
        </p:nvPicPr>
        <p:blipFill>
          <a:blip r:embed="rId3"/>
          <a:stretch/>
        </p:blipFill>
        <p:spPr>
          <a:xfrm>
            <a:off x="4753440" y="529200"/>
            <a:ext cx="5362560" cy="5212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 y="9720"/>
            <a:ext cx="9350640" cy="4593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12.2 text/TextComponentFrame.java</a:t>
            </a:r>
            <a:endParaRPr lang="en-US" sz="2700" b="0" strike="noStrike" spc="-1">
              <a:latin typeface="Arial"/>
            </a:endParaRPr>
          </a:p>
        </p:txBody>
      </p:sp>
      <p:pic>
        <p:nvPicPr>
          <p:cNvPr id="119" name="Picture 118"/>
          <p:cNvPicPr/>
          <p:nvPr/>
        </p:nvPicPr>
        <p:blipFill>
          <a:blip r:embed="rId2"/>
          <a:stretch/>
        </p:blipFill>
        <p:spPr>
          <a:xfrm>
            <a:off x="228600" y="1297080"/>
            <a:ext cx="5257080" cy="1636920"/>
          </a:xfrm>
          <a:prstGeom prst="rect">
            <a:avLst/>
          </a:prstGeom>
          <a:ln w="0">
            <a:noFill/>
          </a:ln>
        </p:spPr>
      </p:pic>
      <p:pic>
        <p:nvPicPr>
          <p:cNvPr id="120" name="Picture 119"/>
          <p:cNvPicPr/>
          <p:nvPr/>
        </p:nvPicPr>
        <p:blipFill>
          <a:blip r:embed="rId3"/>
          <a:stretch/>
        </p:blipFill>
        <p:spPr>
          <a:xfrm>
            <a:off x="228600" y="2934720"/>
            <a:ext cx="7713000" cy="2550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Choice Components (CheckBoxes)</a:t>
            </a:r>
            <a:endParaRPr lang="en-US" sz="2700" b="0" strike="noStrike" spc="-1">
              <a:latin typeface="Arial"/>
            </a:endParaRPr>
          </a:p>
        </p:txBody>
      </p:sp>
      <p:sp>
        <p:nvSpPr>
          <p:cNvPr id="122"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30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now know how to collect text input from users, but there are many occasions where you would rather give users a finite set of choices than have them enter the data in a text component.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Using a set of buttons or a list of items tells your users what choices they have. (It also saves you the trouble of error checking.)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want to collect just a “yes” or “no” input, use a checkbox component.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Checkboxes automatically come with labels that identify them.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user can check the box by clicking inside it and turn off the checkmark by clicking inside the box again.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Pressing the space bar when the focus is in the checkbox also toggles the checkmark</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Figure 12.14 shows a simple program with two checkboxes, one for turning the italic attribute of a font on or off, and the other for boldface.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Note that the second checkbox has focus, as indicated by the rectangle around the label.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Each time the user clicks one of the checkboxes, the screen is refreshed, using the new font attributes.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Inputs</a:t>
            </a:r>
            <a:endParaRPr lang="en-US" sz="2700" b="0" strike="noStrike" spc="-1">
              <a:latin typeface="Arial"/>
            </a:endParaRPr>
          </a:p>
        </p:txBody>
      </p:sp>
      <p:sp>
        <p:nvSpPr>
          <p:cNvPr id="84"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25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We are finally ready to start introducing the Swing user interface components.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We begin with the components that let a user input and edit text.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use the </a:t>
            </a:r>
            <a:r>
              <a:rPr lang="en-US" sz="1400" b="0" strike="noStrike" spc="-1">
                <a:solidFill>
                  <a:srgbClr val="2C3E50"/>
                </a:solidFill>
                <a:latin typeface="Noto Sans"/>
              </a:rPr>
              <a:t>JTextField</a:t>
            </a:r>
            <a:r>
              <a:rPr lang="en-US" sz="1400" b="1" strike="noStrike" spc="-1">
                <a:solidFill>
                  <a:srgbClr val="2C3E50"/>
                </a:solidFill>
                <a:latin typeface="Noto Sans"/>
              </a:rPr>
              <a:t> and </a:t>
            </a:r>
            <a:r>
              <a:rPr lang="en-US" sz="1400" b="0" strike="noStrike" spc="-1">
                <a:solidFill>
                  <a:srgbClr val="2C3E50"/>
                </a:solidFill>
                <a:latin typeface="Noto Sans"/>
              </a:rPr>
              <a:t>JTextArea</a:t>
            </a:r>
            <a:r>
              <a:rPr lang="en-US" sz="1400" b="1" strike="noStrike" spc="-1">
                <a:solidFill>
                  <a:srgbClr val="2C3E50"/>
                </a:solidFill>
                <a:latin typeface="Noto Sans"/>
              </a:rPr>
              <a:t> components for text input.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 text field can accept only one line of text; a text area can accept multiple lines of text.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 </a:t>
            </a:r>
            <a:r>
              <a:rPr lang="en-US" sz="1400" b="0" strike="noStrike" spc="-1">
                <a:solidFill>
                  <a:srgbClr val="2C3E50"/>
                </a:solidFill>
                <a:latin typeface="Noto Sans"/>
              </a:rPr>
              <a:t>JPasswordField</a:t>
            </a:r>
            <a:r>
              <a:rPr lang="en-US" sz="1400" b="1" strike="noStrike" spc="-1">
                <a:solidFill>
                  <a:srgbClr val="2C3E50"/>
                </a:solidFill>
                <a:latin typeface="Noto Sans"/>
              </a:rPr>
              <a:t> accepts one line of text without showing the contents.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All three of these classes inherit from a class called </a:t>
            </a:r>
            <a:r>
              <a:rPr lang="en-US" sz="1400" b="0" strike="noStrike" spc="-1">
                <a:solidFill>
                  <a:srgbClr val="2C3E50"/>
                </a:solidFill>
                <a:latin typeface="Noto Sans"/>
              </a:rPr>
              <a:t>JTextComponent</a:t>
            </a:r>
            <a:r>
              <a:rPr lang="en-US" sz="1400" b="1" strike="noStrike" spc="-1">
                <a:solidFill>
                  <a:srgbClr val="2C3E50"/>
                </a:solidFill>
                <a:latin typeface="Noto Sans"/>
              </a:rPr>
              <a:t>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will not be able to construct a </a:t>
            </a:r>
            <a:r>
              <a:rPr lang="en-US" sz="1400" b="0" strike="noStrike" spc="-1">
                <a:solidFill>
                  <a:srgbClr val="2C3E50"/>
                </a:solidFill>
                <a:latin typeface="Noto Sans"/>
              </a:rPr>
              <a:t>JTextComponent</a:t>
            </a:r>
            <a:r>
              <a:rPr lang="en-US" sz="1400" b="1" strike="noStrike" spc="-1">
                <a:solidFill>
                  <a:srgbClr val="2C3E50"/>
                </a:solidFill>
                <a:latin typeface="Noto Sans"/>
              </a:rPr>
              <a:t> yourself because it is an abstract class.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On the other hand, as is so often the case in Java, when you go searching through the API documentation, you may find that the methods you are looking for are actually in the parent class </a:t>
            </a:r>
            <a:r>
              <a:rPr lang="en-US" sz="1400" b="0" strike="noStrike" spc="-1">
                <a:solidFill>
                  <a:srgbClr val="2C3E50"/>
                </a:solidFill>
                <a:latin typeface="Noto Sans"/>
              </a:rPr>
              <a:t>JTextComponent</a:t>
            </a:r>
            <a:r>
              <a:rPr lang="en-US" sz="1400" b="1" strike="noStrike" spc="-1">
                <a:solidFill>
                  <a:srgbClr val="2C3E50"/>
                </a:solidFill>
                <a:latin typeface="Noto Sans"/>
              </a:rPr>
              <a:t> rather than the derived class.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the methods that get or set the text in a text field or text area are actually in </a:t>
            </a:r>
            <a:r>
              <a:rPr lang="en-US" sz="1400" b="0" strike="noStrike" spc="-1">
                <a:solidFill>
                  <a:srgbClr val="2C3E50"/>
                </a:solidFill>
                <a:latin typeface="Noto Sans"/>
              </a:rPr>
              <a:t>JTextComponent </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Figure 12.4 Checkboxes</a:t>
            </a:r>
            <a:endParaRPr lang="en-US" sz="2700" b="0" strike="noStrike" spc="-1">
              <a:latin typeface="Arial"/>
            </a:endParaRPr>
          </a:p>
        </p:txBody>
      </p:sp>
      <p:pic>
        <p:nvPicPr>
          <p:cNvPr id="124" name="Picture 123"/>
          <p:cNvPicPr/>
          <p:nvPr/>
        </p:nvPicPr>
        <p:blipFill>
          <a:blip r:embed="rId2"/>
          <a:stretch/>
        </p:blipFill>
        <p:spPr>
          <a:xfrm>
            <a:off x="2466360" y="1584720"/>
            <a:ext cx="5103360" cy="3341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CheckBoxes</a:t>
            </a:r>
            <a:endParaRPr lang="en-US" sz="2700" b="0" strike="noStrike" spc="-1">
              <a:latin typeface="Arial"/>
            </a:endParaRPr>
          </a:p>
        </p:txBody>
      </p:sp>
      <p:sp>
        <p:nvSpPr>
          <p:cNvPr id="126"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25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Checkboxes need a label next to them to identify their purpose.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Give the label text in the constructor:</a:t>
            </a:r>
            <a:br/>
            <a:r>
              <a:rPr lang="en-US" sz="1400" b="0" strike="noStrike" spc="-1">
                <a:solidFill>
                  <a:srgbClr val="2C3E50"/>
                </a:solidFill>
                <a:latin typeface="Noto Sans"/>
              </a:rPr>
              <a:t>bold = new JCheckBox("Bold");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Use the </a:t>
            </a:r>
            <a:r>
              <a:rPr lang="en-US" sz="1400" b="0" strike="noStrike" spc="-1">
                <a:solidFill>
                  <a:srgbClr val="2C3E50"/>
                </a:solidFill>
                <a:latin typeface="Noto Sans"/>
              </a:rPr>
              <a:t>setSelected</a:t>
            </a:r>
            <a:r>
              <a:rPr lang="en-US" sz="1400" b="1" strike="noStrike" spc="-1">
                <a:solidFill>
                  <a:srgbClr val="2C3E50"/>
                </a:solidFill>
                <a:latin typeface="Noto Sans"/>
              </a:rPr>
              <a:t> method to turn a checkbox on or off. For example:</a:t>
            </a:r>
            <a:br/>
            <a:r>
              <a:rPr lang="en-US" sz="1400" b="0" strike="noStrike" spc="-1">
                <a:solidFill>
                  <a:srgbClr val="2C3E50"/>
                </a:solidFill>
                <a:latin typeface="Noto Sans"/>
              </a:rPr>
              <a:t>bold.setSelected(true);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isSelected method then retrieves the current state of each checkbox. It is false if unchecked, true if checked.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the user clicks on a checkbox, this triggers an action event.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As always, you attach an action listener to the checkbox. In our program, the two checkboxes share the same action listener.</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ActionListener listener = . . .</a:t>
            </a:r>
            <a:br/>
            <a:r>
              <a:rPr lang="en-US" sz="1400" b="0" strike="noStrike" spc="-1">
                <a:solidFill>
                  <a:srgbClr val="2C3E50"/>
                </a:solidFill>
                <a:latin typeface="Noto Sans"/>
              </a:rPr>
              <a:t>bold.addActionListener(listener);</a:t>
            </a:r>
            <a:br/>
            <a:r>
              <a:rPr lang="en-US" sz="1400" b="0" strike="noStrike" spc="-1">
                <a:solidFill>
                  <a:srgbClr val="2C3E50"/>
                </a:solidFill>
                <a:latin typeface="Noto Sans"/>
              </a:rPr>
              <a:t>italic.addActionListener(listener);</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CheckBoxes</a:t>
            </a:r>
            <a:endParaRPr lang="en-US" sz="2700" b="0" strike="noStrike" spc="-1">
              <a:latin typeface="Arial"/>
            </a:endParaRPr>
          </a:p>
        </p:txBody>
      </p:sp>
      <p:sp>
        <p:nvSpPr>
          <p:cNvPr id="128"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listener queries the state of the bold and italic checkboxes and sets the font of the panel to plain, bold, italic, or both bold and italic.</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ActionListener listener = event -&gt; {</a:t>
            </a:r>
            <a:br/>
            <a:r>
              <a:rPr lang="en-US" sz="1400" b="0" strike="noStrike" spc="-1">
                <a:solidFill>
                  <a:srgbClr val="2C3E50"/>
                </a:solidFill>
                <a:latin typeface="Noto Sans"/>
              </a:rPr>
              <a:t> 	int mode = 0;</a:t>
            </a:r>
            <a:br/>
            <a:r>
              <a:rPr lang="en-US" sz="1400" b="0" strike="noStrike" spc="-1">
                <a:solidFill>
                  <a:srgbClr val="2C3E50"/>
                </a:solidFill>
                <a:latin typeface="Noto Sans"/>
              </a:rPr>
              <a:t>	if (bold.isSelected()) mode += Font.BOLD;</a:t>
            </a:r>
            <a:br/>
            <a:r>
              <a:rPr lang="en-US" sz="1400" b="0" strike="noStrike" spc="-1">
                <a:solidFill>
                  <a:srgbClr val="2C3E50"/>
                </a:solidFill>
                <a:latin typeface="Noto Sans"/>
              </a:rPr>
              <a:t>	if (italic.isSelected()) mode += Font.ITALIC;</a:t>
            </a:r>
            <a:br/>
            <a:r>
              <a:rPr lang="en-US" sz="1400" b="0" strike="noStrike" spc="-1">
                <a:solidFill>
                  <a:srgbClr val="2C3E50"/>
                </a:solidFill>
                <a:latin typeface="Noto Sans"/>
              </a:rPr>
              <a:t>	label.setFont(new Font(Font.SERIF, mode, FONTSIZE));</a:t>
            </a:r>
            <a:br/>
            <a:r>
              <a:rPr lang="en-US" sz="1400" b="0" strike="noStrike" spc="-1">
                <a:solidFill>
                  <a:srgbClr val="2C3E50"/>
                </a:solidFill>
                <a:latin typeface="Noto Sans"/>
              </a:rPr>
              <a: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Listing 12.3 is the program listing for the checkbox example.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12.3 checkBox/CheckBoxFrame.java</a:t>
            </a:r>
            <a:endParaRPr lang="en-US" sz="2700" b="0" strike="noStrike" spc="-1">
              <a:latin typeface="Arial"/>
            </a:endParaRPr>
          </a:p>
        </p:txBody>
      </p:sp>
      <p:pic>
        <p:nvPicPr>
          <p:cNvPr id="130" name="Picture 129"/>
          <p:cNvPicPr/>
          <p:nvPr/>
        </p:nvPicPr>
        <p:blipFill>
          <a:blip r:embed="rId2"/>
          <a:stretch/>
        </p:blipFill>
        <p:spPr>
          <a:xfrm>
            <a:off x="0" y="1215000"/>
            <a:ext cx="6810840" cy="4342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12.3 checkBox/CheckBoxFrame.java</a:t>
            </a:r>
            <a:endParaRPr lang="en-US" sz="2700" b="0" strike="noStrike" spc="-1">
              <a:latin typeface="Arial"/>
            </a:endParaRPr>
          </a:p>
        </p:txBody>
      </p:sp>
      <p:pic>
        <p:nvPicPr>
          <p:cNvPr id="132" name="Picture 131"/>
          <p:cNvPicPr/>
          <p:nvPr/>
        </p:nvPicPr>
        <p:blipFill>
          <a:blip r:embed="rId2"/>
          <a:stretch/>
        </p:blipFill>
        <p:spPr>
          <a:xfrm>
            <a:off x="13680" y="1218960"/>
            <a:ext cx="7560720" cy="4451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12.3 checkBox/CheckBoxFrame.java</a:t>
            </a:r>
            <a:endParaRPr lang="en-US" sz="2700" b="0" strike="noStrike" spc="-1">
              <a:latin typeface="Arial"/>
            </a:endParaRPr>
          </a:p>
        </p:txBody>
      </p:sp>
      <p:pic>
        <p:nvPicPr>
          <p:cNvPr id="134" name="Picture 133"/>
          <p:cNvPicPr/>
          <p:nvPr/>
        </p:nvPicPr>
        <p:blipFill>
          <a:blip r:embed="rId2"/>
          <a:stretch/>
        </p:blipFill>
        <p:spPr>
          <a:xfrm>
            <a:off x="0" y="1214280"/>
            <a:ext cx="5170320" cy="44557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Radio Buttons</a:t>
            </a:r>
            <a:endParaRPr lang="en-US" sz="2700" b="0" strike="noStrike" spc="-1">
              <a:latin typeface="Arial"/>
            </a:endParaRPr>
          </a:p>
        </p:txBody>
      </p:sp>
      <p:sp>
        <p:nvSpPr>
          <p:cNvPr id="136"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the previous example, the user could check either, both, or neither of the two checkboxes.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many cases, we want the user to check only one of several boxes.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another box is checked, the previous box is automatically unchecked.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Such a group of boxes is often called a radio button group because the buttons work like the station selector buttons on a radio.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you push in one button, the previously depressed button pops out.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Figure 12.15 shows a typical example.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We allow the user to select a font size from among the choices—Small, Medium, Large, or Extra large—but, of course, we will allow selecting only one size at a time.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Figure 12.5 A radio button group</a:t>
            </a:r>
            <a:endParaRPr lang="en-US" sz="2700" b="0" strike="noStrike" spc="-1">
              <a:latin typeface="Arial"/>
            </a:endParaRPr>
          </a:p>
        </p:txBody>
      </p:sp>
      <p:pic>
        <p:nvPicPr>
          <p:cNvPr id="138" name="Picture 137"/>
          <p:cNvPicPr/>
          <p:nvPr/>
        </p:nvPicPr>
        <p:blipFill>
          <a:blip r:embed="rId2"/>
          <a:stretch/>
        </p:blipFill>
        <p:spPr>
          <a:xfrm>
            <a:off x="2568960" y="2085120"/>
            <a:ext cx="4970160" cy="2484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Radio Buttons</a:t>
            </a:r>
            <a:endParaRPr lang="en-US" sz="2700" b="0" strike="noStrike" spc="-1">
              <a:latin typeface="Arial"/>
            </a:endParaRPr>
          </a:p>
        </p:txBody>
      </p:sp>
      <p:sp>
        <p:nvSpPr>
          <p:cNvPr id="140"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25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Implementing radio button groups is easy in Swing.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construct one object of type </a:t>
            </a:r>
            <a:r>
              <a:rPr lang="en-US" sz="1400" b="0" strike="noStrike" spc="-1">
                <a:solidFill>
                  <a:srgbClr val="2C3E50"/>
                </a:solidFill>
                <a:latin typeface="Noto Sans"/>
              </a:rPr>
              <a:t>ButtonGroup</a:t>
            </a:r>
            <a:r>
              <a:rPr lang="en-US" sz="1400" b="1" strike="noStrike" spc="-1">
                <a:solidFill>
                  <a:srgbClr val="2C3E50"/>
                </a:solidFill>
                <a:latin typeface="Noto Sans"/>
              </a:rPr>
              <a:t> for every group of buttons.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Then, you add objects of type </a:t>
            </a:r>
            <a:r>
              <a:rPr lang="en-US" sz="1400" b="0" strike="noStrike" spc="-1">
                <a:solidFill>
                  <a:srgbClr val="2C3E50"/>
                </a:solidFill>
                <a:latin typeface="Noto Sans"/>
              </a:rPr>
              <a:t>JradioButton</a:t>
            </a:r>
            <a:r>
              <a:rPr lang="en-US" sz="1400" b="1" strike="noStrike" spc="-1">
                <a:solidFill>
                  <a:srgbClr val="2C3E50"/>
                </a:solidFill>
                <a:latin typeface="Noto Sans"/>
              </a:rPr>
              <a:t> to the button group.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button group object is responsible for turning off the previously set button when a new button is clicked.</a:t>
            </a:r>
            <a:br/>
            <a:r>
              <a:rPr lang="en-US" sz="1400" b="0" strike="noStrike" spc="-1">
                <a:solidFill>
                  <a:srgbClr val="2C3E50"/>
                </a:solidFill>
                <a:latin typeface="Noto Sans"/>
              </a:rPr>
              <a:t>ButtonGroup group = new ButtonGroup();</a:t>
            </a:r>
            <a:br/>
            <a:r>
              <a:rPr lang="en-US" sz="1400" b="0" strike="noStrike" spc="-1">
                <a:solidFill>
                  <a:srgbClr val="2C3E50"/>
                </a:solidFill>
                <a:latin typeface="Noto Sans"/>
              </a:rPr>
              <a:t>JRadioButton smallButton = new JRadioButton("Small", false);</a:t>
            </a:r>
            <a:br/>
            <a:r>
              <a:rPr lang="en-US" sz="1400" b="0" strike="noStrike" spc="-1">
                <a:solidFill>
                  <a:srgbClr val="2C3E50"/>
                </a:solidFill>
                <a:latin typeface="Noto Sans"/>
              </a:rPr>
              <a:t>group.add(smallButton);</a:t>
            </a:r>
            <a:br/>
            <a:r>
              <a:rPr lang="en-US" sz="1400" b="0" strike="noStrike" spc="-1">
                <a:solidFill>
                  <a:srgbClr val="2C3E50"/>
                </a:solidFill>
                <a:latin typeface="Noto Sans"/>
              </a:rPr>
              <a:t>JRadioButton mediumButton = new JRadioButton("Medium", true);</a:t>
            </a:r>
            <a:br/>
            <a:r>
              <a:rPr lang="en-US" sz="1400" b="0" strike="noStrike" spc="-1">
                <a:solidFill>
                  <a:srgbClr val="2C3E50"/>
                </a:solidFill>
                <a:latin typeface="Noto Sans"/>
              </a:rPr>
              <a:t>group.add(mediumButton);</a:t>
            </a:r>
            <a:br/>
            <a:r>
              <a:rPr lang="en-US" sz="1400" b="0" strike="noStrike" spc="-1">
                <a:solidFill>
                  <a:srgbClr val="2C3E50"/>
                </a:solidFill>
                <a:latin typeface="Noto Sans"/>
              </a:rPr>
              <a:t>.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second argument of the constructor is true for the button that should be checked initially and false for all others.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Note that the button group controls only the behavior of the buttons; if you want to group the buttons for layout purposes, you also need to add them to a container such as a </a:t>
            </a:r>
            <a:r>
              <a:rPr lang="en-US" sz="1400" b="0" strike="noStrike" spc="-1">
                <a:solidFill>
                  <a:srgbClr val="2C3E50"/>
                </a:solidFill>
                <a:latin typeface="Noto Sans"/>
              </a:rPr>
              <a:t>JPanel</a:t>
            </a:r>
            <a:r>
              <a:rPr lang="en-US" sz="1400" b="1" strike="noStrike" spc="-1">
                <a:solidFill>
                  <a:srgbClr val="2C3E50"/>
                </a:solidFill>
                <a:latin typeface="Noto Sans"/>
              </a:rPr>
              <a:t> .</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Radio Buttons</a:t>
            </a:r>
            <a:endParaRPr lang="en-US" sz="2700" b="0" strike="noStrike" spc="-1">
              <a:latin typeface="Arial"/>
            </a:endParaRPr>
          </a:p>
        </p:txBody>
      </p:sp>
      <p:sp>
        <p:nvSpPr>
          <p:cNvPr id="142"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765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look again at Figures 12.14 and 12.15, you will note that the appearance of the radio buttons is different from that of checkboxes. Checkboxes are square and contain a checkmark when selected.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Radio buttons are round and contain a dot when selected.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event notification mechanism for radio buttons is the same as for any other buttons.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the user checks a radio button, the button generates an action event.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our example program, we define an action listener that sets the font size to a particular value:</a:t>
            </a:r>
            <a:br/>
            <a:r>
              <a:rPr lang="en-US" sz="1400" b="0" strike="noStrike" spc="-1">
                <a:solidFill>
                  <a:srgbClr val="2C3E50"/>
                </a:solidFill>
                <a:latin typeface="Noto Sans"/>
              </a:rPr>
              <a:t>ActionListener listener = event -&gt;</a:t>
            </a:r>
            <a:br/>
            <a:r>
              <a:rPr lang="en-US" sz="1400" b="0" strike="noStrike" spc="-1">
                <a:solidFill>
                  <a:srgbClr val="2C3E50"/>
                </a:solidFill>
                <a:latin typeface="Noto Sans"/>
              </a:rPr>
              <a:t>	label.setFont(new Font("Serif", Font.PLAIN, size));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Compare this listener setup to that of the checkbox example.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Each radio button gets a different listener object.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Each listener object knows exactly what it needs to do—set the font size to a particular value.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With checkboxes, we used a different approach: Both checkboxes have the same action listener that calls a method looking at the current state of both checkboxes.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Inputs</a:t>
            </a:r>
            <a:endParaRPr lang="en-US" sz="2700" b="0" strike="noStrike" spc="-1">
              <a:latin typeface="Arial"/>
            </a:endParaRPr>
          </a:p>
        </p:txBody>
      </p:sp>
      <p:pic>
        <p:nvPicPr>
          <p:cNvPr id="86" name="Picture 85"/>
          <p:cNvPicPr/>
          <p:nvPr/>
        </p:nvPicPr>
        <p:blipFill>
          <a:blip r:embed="rId2"/>
          <a:stretch/>
        </p:blipFill>
        <p:spPr>
          <a:xfrm>
            <a:off x="1080" y="1239120"/>
            <a:ext cx="9817200" cy="3417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Radio Buttons</a:t>
            </a:r>
            <a:endParaRPr lang="en-US" sz="2700" b="0" strike="noStrike" spc="-1">
              <a:latin typeface="Arial"/>
            </a:endParaRPr>
          </a:p>
        </p:txBody>
      </p:sp>
      <p:sp>
        <p:nvSpPr>
          <p:cNvPr id="144"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Could we follow the same approach here? We could have a single listener that computes the size as follows:</a:t>
            </a:r>
            <a:br/>
            <a:r>
              <a:rPr lang="en-US" sz="1400" b="0" strike="noStrike" spc="-1">
                <a:solidFill>
                  <a:srgbClr val="2C3E50"/>
                </a:solidFill>
                <a:latin typeface="Noto Sans"/>
              </a:rPr>
              <a:t>if (smallButton.isSelected()) size = 8;</a:t>
            </a:r>
            <a:br/>
            <a:r>
              <a:rPr lang="en-US" sz="1400" b="0" strike="noStrike" spc="-1">
                <a:solidFill>
                  <a:srgbClr val="2C3E50"/>
                </a:solidFill>
                <a:latin typeface="Noto Sans"/>
              </a:rPr>
              <a:t>else if (mediumButton.isSelected()) size = 12;</a:t>
            </a:r>
            <a:br/>
            <a:r>
              <a:rPr lang="en-US" sz="1400" b="1" strike="noStrike" spc="-1">
                <a:solidFill>
                  <a:srgbClr val="2C3E50"/>
                </a:solidFill>
                <a:latin typeface="Noto Sans"/>
              </a:rPr>
              <a:t>.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However, we prefer to use separate action listener objects because they tie the size values more closely to the buttons.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Listing 12.4 is the complete program for font size selection that puts a set of radio buttons to work.</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12.4  radioButton/RadioButtonFrame.java</a:t>
            </a:r>
            <a:endParaRPr lang="en-US" sz="2700" b="0" strike="noStrike" spc="-1">
              <a:latin typeface="Arial"/>
            </a:endParaRPr>
          </a:p>
        </p:txBody>
      </p:sp>
      <p:pic>
        <p:nvPicPr>
          <p:cNvPr id="146" name="Picture 145"/>
          <p:cNvPicPr/>
          <p:nvPr/>
        </p:nvPicPr>
        <p:blipFill>
          <a:blip r:embed="rId2"/>
          <a:stretch/>
        </p:blipFill>
        <p:spPr>
          <a:xfrm>
            <a:off x="32400" y="914400"/>
            <a:ext cx="7053480" cy="4753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p:cNvPicPr/>
          <p:nvPr/>
        </p:nvPicPr>
        <p:blipFill>
          <a:blip r:embed="rId2"/>
          <a:stretch/>
        </p:blipFill>
        <p:spPr>
          <a:xfrm>
            <a:off x="10800" y="-1440"/>
            <a:ext cx="6389280" cy="56696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p:cNvPicPr/>
          <p:nvPr/>
        </p:nvPicPr>
        <p:blipFill>
          <a:blip r:embed="rId2"/>
          <a:stretch/>
        </p:blipFill>
        <p:spPr>
          <a:xfrm>
            <a:off x="-360" y="1143000"/>
            <a:ext cx="9408240" cy="3674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Borders</a:t>
            </a:r>
            <a:endParaRPr lang="en-US" sz="2700" b="0" strike="noStrike" spc="-1">
              <a:latin typeface="Arial"/>
            </a:endParaRPr>
          </a:p>
        </p:txBody>
      </p:sp>
      <p:sp>
        <p:nvSpPr>
          <p:cNvPr id="150"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have multiple groups of radio buttons in a window, you will want to visually indicate which buttons are grouped.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Swing provides a set of useful borders for this purpose.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apply a border to any component that extends Jcomponent.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most common usage is to place a border around a panel and fill that panel with other user interface elements, such as radio buttons.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choose from quite a few borders, but you need to follow the same steps for all of them.</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Borders</a:t>
            </a:r>
            <a:endParaRPr lang="en-US" sz="2700" b="0" strike="noStrike" spc="-1">
              <a:latin typeface="Arial"/>
            </a:endParaRPr>
          </a:p>
        </p:txBody>
      </p:sp>
      <p:sp>
        <p:nvSpPr>
          <p:cNvPr id="152"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a:lnSpc>
                <a:spcPct val="100000"/>
              </a:lnSpc>
              <a:spcAft>
                <a:spcPts val="1057"/>
              </a:spcAft>
              <a:buNone/>
            </a:pPr>
            <a:endParaRPr lang="en-US" sz="3200" b="0" strike="noStrike" spc="-1">
              <a:latin typeface="Arial"/>
            </a:endParaRPr>
          </a:p>
          <a:p>
            <a:pPr marL="432000" indent="-324000">
              <a:lnSpc>
                <a:spcPct val="100000"/>
              </a:lnSpc>
              <a:spcAft>
                <a:spcPts val="1057"/>
              </a:spcAft>
              <a:buClr>
                <a:srgbClr val="2C3E50"/>
              </a:buClr>
              <a:buSzPct val="45000"/>
              <a:buFont typeface="Wingdings" charset="2"/>
              <a:buAutoNum type="arabicPlain"/>
            </a:pPr>
            <a:r>
              <a:rPr lang="en-US" sz="1400" b="1" strike="noStrike" spc="-1">
                <a:solidFill>
                  <a:srgbClr val="2C3E50"/>
                </a:solidFill>
                <a:latin typeface="Noto Sans"/>
              </a:rPr>
              <a:t>Call a static method of the BorderFactory to create a border. You can chooseamong the following styles (see Figure 12.16)</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Lowered bevel</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Raised bevel</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Etched</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Line</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Matte</a:t>
            </a:r>
            <a:endParaRPr lang="en-US" sz="1400" b="0" strike="noStrike" spc="-1">
              <a:latin typeface="Arial"/>
            </a:endParaRPr>
          </a:p>
          <a:p>
            <a:pPr marL="864000" lvl="1" indent="-324000">
              <a:lnSpc>
                <a:spcPct val="100000"/>
              </a:lnSpc>
              <a:spcBef>
                <a:spcPts val="1134"/>
              </a:spcBef>
              <a:buClr>
                <a:srgbClr val="000000"/>
              </a:buClr>
              <a:buSzPct val="75000"/>
              <a:buFont typeface="Symbol"/>
              <a:buChar char=""/>
            </a:pPr>
            <a:r>
              <a:rPr lang="en-US" sz="1400" b="1" strike="noStrike" spc="-1">
                <a:solidFill>
                  <a:srgbClr val="2C3E50"/>
                </a:solidFill>
                <a:latin typeface="Noto Sans"/>
              </a:rPr>
              <a:t>Empty (just to create some blank space around the component)</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2">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2">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52">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52">
                                            <p:txEl>
                                              <p:pRg st="4" end="4"/>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52">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52">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Borders</a:t>
            </a:r>
            <a:endParaRPr lang="en-US" sz="2700" b="0" strike="noStrike" spc="-1">
              <a:latin typeface="Arial"/>
            </a:endParaRPr>
          </a:p>
        </p:txBody>
      </p:sp>
      <p:pic>
        <p:nvPicPr>
          <p:cNvPr id="154" name="Picture 153"/>
          <p:cNvPicPr/>
          <p:nvPr/>
        </p:nvPicPr>
        <p:blipFill>
          <a:blip r:embed="rId2"/>
          <a:stretch/>
        </p:blipFill>
        <p:spPr>
          <a:xfrm>
            <a:off x="619920" y="1329480"/>
            <a:ext cx="8846280" cy="3008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Borders</a:t>
            </a:r>
            <a:endParaRPr lang="en-US" sz="2700" b="0" strike="noStrike" spc="-1">
              <a:latin typeface="Arial"/>
            </a:endParaRPr>
          </a:p>
        </p:txBody>
      </p:sp>
      <p:sp>
        <p:nvSpPr>
          <p:cNvPr id="156"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a:lnSpc>
                <a:spcPct val="100000"/>
              </a:lnSpc>
              <a:spcAft>
                <a:spcPts val="1057"/>
              </a:spcAft>
              <a:buNone/>
            </a:pPr>
            <a:endParaRPr lang="en-US" sz="3200" b="0" strike="noStrike" spc="-1">
              <a:latin typeface="Arial"/>
            </a:endParaRPr>
          </a:p>
          <a:p>
            <a:pPr marL="432000" indent="-324000">
              <a:lnSpc>
                <a:spcPct val="100000"/>
              </a:lnSpc>
              <a:spcAft>
                <a:spcPts val="1057"/>
              </a:spcAft>
              <a:buClr>
                <a:srgbClr val="2C3E50"/>
              </a:buClr>
              <a:buSzPct val="45000"/>
              <a:buFont typeface="Wingdings" charset="2"/>
              <a:buAutoNum type="arabicPlain" startAt="2"/>
            </a:pPr>
            <a:r>
              <a:rPr lang="en-US" sz="1400" b="1" strike="noStrike" spc="-1">
                <a:solidFill>
                  <a:srgbClr val="2C3E50"/>
                </a:solidFill>
                <a:latin typeface="Noto Sans"/>
              </a:rPr>
              <a:t>If you like, add a title to your border by passing your border to </a:t>
            </a:r>
            <a:r>
              <a:rPr lang="en-US" sz="1400" b="0" strike="noStrike" spc="-1">
                <a:solidFill>
                  <a:srgbClr val="2C3E50"/>
                </a:solidFill>
                <a:latin typeface="Noto Sans"/>
              </a:rPr>
              <a:t>BorderFactory.createTitledBorder</a:t>
            </a:r>
            <a:r>
              <a:rPr lang="en-US" sz="1400" b="1" strike="noStrike" spc="-1">
                <a:solidFill>
                  <a:srgbClr val="2C3E50"/>
                </a:solidFill>
                <a:latin typeface="Noto Sans"/>
              </a:rPr>
              <a:t>.</a:t>
            </a:r>
            <a:endParaRPr lang="en-US" sz="1400" b="0" strike="noStrike" spc="-1">
              <a:latin typeface="Arial"/>
            </a:endParaRPr>
          </a:p>
          <a:p>
            <a:pPr marL="432000" indent="-324000">
              <a:lnSpc>
                <a:spcPct val="100000"/>
              </a:lnSpc>
              <a:spcAft>
                <a:spcPts val="1057"/>
              </a:spcAft>
              <a:buClr>
                <a:srgbClr val="2C3E50"/>
              </a:buClr>
              <a:buSzPct val="45000"/>
              <a:buFont typeface="Wingdings" charset="2"/>
              <a:buAutoNum type="arabicPlain" startAt="2"/>
            </a:pPr>
            <a:r>
              <a:rPr lang="en-US" sz="1400" b="1" strike="noStrike" spc="-1">
                <a:solidFill>
                  <a:srgbClr val="2C3E50"/>
                </a:solidFill>
                <a:latin typeface="Noto Sans"/>
              </a:rPr>
              <a:t>If you really want to go all out, combine several borders with a call to </a:t>
            </a:r>
            <a:r>
              <a:rPr lang="en-US" sz="1400" b="0" strike="noStrike" spc="-1">
                <a:solidFill>
                  <a:srgbClr val="2C3E50"/>
                </a:solidFill>
                <a:latin typeface="Noto Sans"/>
              </a:rPr>
              <a:t>BorderFactory.createCompoundBorder</a:t>
            </a:r>
            <a:r>
              <a:rPr lang="en-US" sz="1400" b="1" strike="noStrike" spc="-1">
                <a:solidFill>
                  <a:srgbClr val="2C3E50"/>
                </a:solidFill>
                <a:latin typeface="Noto Sans"/>
              </a:rPr>
              <a:t>.</a:t>
            </a:r>
            <a:endParaRPr lang="en-US" sz="1400" b="0" strike="noStrike" spc="-1">
              <a:latin typeface="Arial"/>
            </a:endParaRPr>
          </a:p>
          <a:p>
            <a:pPr marL="432000" indent="-324000">
              <a:lnSpc>
                <a:spcPct val="100000"/>
              </a:lnSpc>
              <a:spcAft>
                <a:spcPts val="1057"/>
              </a:spcAft>
              <a:buClr>
                <a:srgbClr val="2C3E50"/>
              </a:buClr>
              <a:buSzPct val="45000"/>
              <a:buFont typeface="Wingdings" charset="2"/>
              <a:buAutoNum type="arabicPlain"/>
            </a:pPr>
            <a:r>
              <a:rPr lang="en-US" sz="1400" b="1" strike="noStrike" spc="-1">
                <a:solidFill>
                  <a:srgbClr val="2C3E50"/>
                </a:solidFill>
                <a:latin typeface="Noto Sans"/>
              </a:rPr>
              <a:t>Add the resulting border to your component by calling the </a:t>
            </a:r>
            <a:r>
              <a:rPr lang="en-US" sz="1400" b="0" strike="noStrike" spc="-1">
                <a:solidFill>
                  <a:srgbClr val="2C3E50"/>
                </a:solidFill>
                <a:latin typeface="Noto Sans"/>
              </a:rPr>
              <a:t>setBorder</a:t>
            </a:r>
            <a:r>
              <a:rPr lang="en-US" sz="1400" b="1" strike="noStrike" spc="-1">
                <a:solidFill>
                  <a:srgbClr val="2C3E50"/>
                </a:solidFill>
                <a:latin typeface="Noto Sans"/>
              </a:rPr>
              <a:t> method of the </a:t>
            </a:r>
            <a:r>
              <a:rPr lang="en-US" sz="1400" b="0" strike="noStrike" spc="-1">
                <a:solidFill>
                  <a:srgbClr val="2C3E50"/>
                </a:solidFill>
                <a:latin typeface="Noto Sans"/>
              </a:rPr>
              <a:t>JComponent class</a:t>
            </a:r>
            <a:r>
              <a:rPr lang="en-US" sz="1400" b="1" strike="noStrike" spc="-1">
                <a:solidFill>
                  <a:srgbClr val="2C3E50"/>
                </a:solidFill>
                <a:latin typeface="Noto Sans"/>
              </a:rPr>
              <a: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here is how you add an etched border with a title to a panel: </a:t>
            </a:r>
            <a:br/>
            <a:r>
              <a:rPr lang="en-US" sz="1400" b="0" strike="noStrike" spc="-1">
                <a:solidFill>
                  <a:srgbClr val="2C3E50"/>
                </a:solidFill>
                <a:latin typeface="Noto Sans"/>
              </a:rPr>
              <a:t>Border etched = BorderFactory.createEtchedBorder();</a:t>
            </a:r>
            <a:br/>
            <a:r>
              <a:rPr lang="en-US" sz="1400" b="0" strike="noStrike" spc="-1">
                <a:solidFill>
                  <a:srgbClr val="2C3E50"/>
                </a:solidFill>
                <a:latin typeface="Noto Sans"/>
              </a:rPr>
              <a:t>Border titled = BorderFactory.createTitledBorder(etched, "A Title");</a:t>
            </a:r>
            <a:br/>
            <a:r>
              <a:rPr lang="en-US" sz="1400" b="0" strike="noStrike" spc="-1">
                <a:solidFill>
                  <a:srgbClr val="2C3E50"/>
                </a:solidFill>
                <a:latin typeface="Noto Sans"/>
              </a:rPr>
              <a:t>panel.setBorder(titled);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Run the program in Listing 12.5 to get an idea what the various borders look like.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 y="9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12.5  border/BorderFrame.java</a:t>
            </a:r>
            <a:endParaRPr lang="en-US" sz="2700" b="0" strike="noStrike" spc="-1">
              <a:latin typeface="Arial"/>
            </a:endParaRPr>
          </a:p>
        </p:txBody>
      </p:sp>
      <p:pic>
        <p:nvPicPr>
          <p:cNvPr id="158" name="Picture 157"/>
          <p:cNvPicPr/>
          <p:nvPr/>
        </p:nvPicPr>
        <p:blipFill>
          <a:blip r:embed="rId2"/>
          <a:stretch/>
        </p:blipFill>
        <p:spPr>
          <a:xfrm>
            <a:off x="0" y="668880"/>
            <a:ext cx="6375960" cy="4960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 y="9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12.5  border/BorderFrame.java</a:t>
            </a:r>
            <a:endParaRPr lang="en-US" sz="2700" b="0" strike="noStrike" spc="-1">
              <a:latin typeface="Arial"/>
            </a:endParaRPr>
          </a:p>
        </p:txBody>
      </p:sp>
      <p:pic>
        <p:nvPicPr>
          <p:cNvPr id="160" name="Picture 159"/>
          <p:cNvPicPr/>
          <p:nvPr/>
        </p:nvPicPr>
        <p:blipFill>
          <a:blip r:embed="rId2"/>
          <a:stretch/>
        </p:blipFill>
        <p:spPr>
          <a:xfrm>
            <a:off x="15120" y="921240"/>
            <a:ext cx="8255880" cy="47606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Fields</a:t>
            </a:r>
            <a:endParaRPr lang="en-US" sz="2700" b="0" strike="noStrike" spc="-1">
              <a:latin typeface="Arial"/>
            </a:endParaRPr>
          </a:p>
        </p:txBody>
      </p:sp>
      <p:sp>
        <p:nvSpPr>
          <p:cNvPr id="88"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25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usual way to add a text field to a window is to add it to a panel or other container—just as you would add a button: </a:t>
            </a:r>
            <a:br/>
            <a:r>
              <a:rPr lang="en-US" sz="1400" b="0" strike="noStrike" spc="-1">
                <a:solidFill>
                  <a:srgbClr val="2C3E50"/>
                </a:solidFill>
                <a:latin typeface="Noto Sans"/>
              </a:rPr>
              <a:t>JPanel panel = new Jpanel();</a:t>
            </a:r>
            <a:br/>
            <a:r>
              <a:rPr lang="en-US" sz="1400" b="0" strike="noStrike" spc="-1">
                <a:solidFill>
                  <a:srgbClr val="2C3E50"/>
                </a:solidFill>
                <a:latin typeface="Noto Sans"/>
              </a:rPr>
              <a:t>JTextField textField = new JTextField("Default input", 20);</a:t>
            </a:r>
            <a:br/>
            <a:r>
              <a:rPr lang="en-US" sz="1400" b="0" strike="noStrike" spc="-1">
                <a:solidFill>
                  <a:srgbClr val="2C3E50"/>
                </a:solidFill>
                <a:latin typeface="Noto Sans"/>
              </a:rPr>
              <a:t>panel.add(textField);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code adds a text field and initializes it by placing the string "Default input" inside it.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second parameter of this constructor sets the width. In this case, the width is 20 “columns.” Unfortunately, a column is a rather imprecise measurement.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One column is the expected width of one character in the font you are using for the text.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idea is that if you expect the inputs to be n characters or less, you are supposed to specify n as the column width.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practice, this measurement doesn’t work out too well, and you should add 1 or 2 to the maximum input length to be on the safe side.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Also, keep in mind that the number of columns is only a hint to the AWT that gives the preferred size. If the layout manager needs to grow or shrink the text field, it can adjust its size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Combo Boxes</a:t>
            </a:r>
            <a:endParaRPr lang="en-US" sz="2700" b="0" strike="noStrike" spc="-1">
              <a:latin typeface="Arial"/>
            </a:endParaRPr>
          </a:p>
        </p:txBody>
      </p:sp>
      <p:sp>
        <p:nvSpPr>
          <p:cNvPr id="162" name="PlaceHolder 2"/>
          <p:cNvSpPr>
            <a:spLocks noGrp="1"/>
          </p:cNvSpPr>
          <p:nvPr>
            <p:ph/>
          </p:nvPr>
        </p:nvSpPr>
        <p:spPr>
          <a:xfrm>
            <a:off x="360000" y="981000"/>
            <a:ext cx="9350640" cy="4019400"/>
          </a:xfrm>
          <a:prstGeom prst="rect">
            <a:avLst/>
          </a:prstGeom>
          <a:noFill/>
          <a:ln w="0">
            <a:noFill/>
          </a:ln>
        </p:spPr>
        <p:txBody>
          <a:bodyPr lIns="0" tIns="0" rIns="0" bIns="0" anchor="t">
            <a:normAutofit/>
          </a:bodyPr>
          <a:lstStyle/>
          <a:p>
            <a:pPr>
              <a:lnSpc>
                <a:spcPct val="100000"/>
              </a:lnSpc>
              <a:spcAft>
                <a:spcPts val="1057"/>
              </a:spcAft>
              <a:buNone/>
            </a:pPr>
            <a:endParaRPr lang="en-US" sz="32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If you have more than a handful of alternatives, radio buttons are not a good choice because they take up too much screen space.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Instead, you can use a combo box. </a:t>
            </a:r>
            <a:endParaRPr lang="en-US" sz="1400" b="0" strike="noStrike" spc="-1" dirty="0">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dirty="0">
                <a:solidFill>
                  <a:srgbClr val="2C3E50"/>
                </a:solidFill>
                <a:latin typeface="Noto Sans"/>
              </a:rPr>
              <a:t>When the user clicks on this component, a list of choices drops down, and the user can then select one of them (see Figure ).</a:t>
            </a:r>
            <a:endParaRPr lang="en-US" sz="1400" b="0" strike="noStrike" spc="-1" dirty="0">
              <a:latin typeface="Arial"/>
            </a:endParaRPr>
          </a:p>
          <a:p>
            <a:pPr>
              <a:lnSpc>
                <a:spcPct val="100000"/>
              </a:lnSpc>
              <a:spcAft>
                <a:spcPts val="1057"/>
              </a:spcAft>
              <a:buNone/>
            </a:pPr>
            <a:endParaRPr lang="en-US" sz="1400" b="0" strike="noStrike" spc="-1" dirty="0">
              <a:latin typeface="Arial"/>
            </a:endParaRPr>
          </a:p>
        </p:txBody>
      </p:sp>
      <p:pic>
        <p:nvPicPr>
          <p:cNvPr id="163" name="Picture 162"/>
          <p:cNvPicPr/>
          <p:nvPr/>
        </p:nvPicPr>
        <p:blipFill>
          <a:blip r:embed="rId2"/>
          <a:stretch/>
        </p:blipFill>
        <p:spPr>
          <a:xfrm>
            <a:off x="2642160" y="3571716"/>
            <a:ext cx="4943039" cy="2103335"/>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Combo Boxes</a:t>
            </a:r>
            <a:endParaRPr lang="en-US" sz="2700" b="0" strike="noStrike" spc="-1">
              <a:latin typeface="Arial"/>
            </a:endParaRPr>
          </a:p>
        </p:txBody>
      </p:sp>
      <p:sp>
        <p:nvSpPr>
          <p:cNvPr id="165"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10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the drop-down list box is set to be editable, you can edit the current selection as if it were a text field.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that reason, this component is called a combo box—it combines the flexibility of a text field with a set of predefined choices.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t>
            </a:r>
            <a:r>
              <a:rPr lang="en-US" sz="1400" b="0" strike="noStrike" spc="-1">
                <a:solidFill>
                  <a:srgbClr val="2C3E50"/>
                </a:solidFill>
                <a:latin typeface="Noto Sans"/>
              </a:rPr>
              <a:t>JcomboBox</a:t>
            </a:r>
            <a:r>
              <a:rPr lang="en-US" sz="1400" b="1" strike="noStrike" spc="-1">
                <a:solidFill>
                  <a:srgbClr val="2C3E50"/>
                </a:solidFill>
                <a:latin typeface="Noto Sans"/>
              </a:rPr>
              <a:t> class provides a combo box component.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As of Java SE 7, the </a:t>
            </a:r>
            <a:r>
              <a:rPr lang="en-US" sz="1400" b="0" strike="noStrike" spc="-1">
                <a:solidFill>
                  <a:srgbClr val="2C3E50"/>
                </a:solidFill>
                <a:latin typeface="Noto Sans"/>
              </a:rPr>
              <a:t>JComboBox</a:t>
            </a:r>
            <a:r>
              <a:rPr lang="en-US" sz="1400" b="1" strike="noStrike" spc="-1">
                <a:solidFill>
                  <a:srgbClr val="2C3E50"/>
                </a:solidFill>
                <a:latin typeface="Noto Sans"/>
              </a:rPr>
              <a:t> class is a generic class.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a </a:t>
            </a:r>
            <a:r>
              <a:rPr lang="en-US" sz="1400" b="0" strike="noStrike" spc="-1">
                <a:solidFill>
                  <a:srgbClr val="2C3E50"/>
                </a:solidFill>
                <a:latin typeface="Noto Sans"/>
              </a:rPr>
              <a:t>JcomboBox</a:t>
            </a:r>
            <a:r>
              <a:rPr lang="en-US" sz="1400" b="1" strike="noStrike" spc="-1">
                <a:solidFill>
                  <a:srgbClr val="2C3E50"/>
                </a:solidFill>
                <a:latin typeface="Noto Sans"/>
              </a:rPr>
              <a:t>&lt;</a:t>
            </a:r>
            <a:r>
              <a:rPr lang="en-US" sz="1400" b="0" strike="noStrike" spc="-1">
                <a:solidFill>
                  <a:srgbClr val="2C3E50"/>
                </a:solidFill>
                <a:latin typeface="Noto Sans"/>
              </a:rPr>
              <a:t>String</a:t>
            </a:r>
            <a:r>
              <a:rPr lang="en-US" sz="1400" b="1" strike="noStrike" spc="-1">
                <a:solidFill>
                  <a:srgbClr val="2C3E50"/>
                </a:solidFill>
                <a:latin typeface="Noto Sans"/>
              </a:rPr>
              <a:t>&gt; holds objects of type String, and a </a:t>
            </a:r>
            <a:r>
              <a:rPr lang="en-US" sz="1400" b="0" strike="noStrike" spc="-1">
                <a:solidFill>
                  <a:srgbClr val="2C3E50"/>
                </a:solidFill>
                <a:latin typeface="Noto Sans"/>
              </a:rPr>
              <a:t>JComboBox</a:t>
            </a:r>
            <a:r>
              <a:rPr lang="en-US" sz="1400" b="1" strike="noStrike" spc="-1">
                <a:solidFill>
                  <a:srgbClr val="2C3E50"/>
                </a:solidFill>
                <a:latin typeface="Noto Sans"/>
              </a:rPr>
              <a:t>&lt;</a:t>
            </a:r>
            <a:r>
              <a:rPr lang="en-US" sz="1400" b="0" strike="noStrike" spc="-1">
                <a:solidFill>
                  <a:srgbClr val="2C3E50"/>
                </a:solidFill>
                <a:latin typeface="Noto Sans"/>
              </a:rPr>
              <a:t>Integer</a:t>
            </a:r>
            <a:r>
              <a:rPr lang="en-US" sz="1400" b="1" strike="noStrike" spc="-1">
                <a:solidFill>
                  <a:srgbClr val="2C3E50"/>
                </a:solidFill>
                <a:latin typeface="Noto Sans"/>
              </a:rPr>
              <a:t>&gt; holds integers.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Call the </a:t>
            </a:r>
            <a:r>
              <a:rPr lang="en-US" sz="1400" b="0" strike="noStrike" spc="-1">
                <a:solidFill>
                  <a:srgbClr val="2C3E50"/>
                </a:solidFill>
                <a:latin typeface="Noto Sans"/>
              </a:rPr>
              <a:t>setEditable</a:t>
            </a:r>
            <a:r>
              <a:rPr lang="en-US" sz="1400" b="1" strike="noStrike" spc="-1">
                <a:solidFill>
                  <a:srgbClr val="2C3E50"/>
                </a:solidFill>
                <a:latin typeface="Noto Sans"/>
              </a:rPr>
              <a:t> method to make the combo box editable. Note that editing affects only the selected item. It does not change the list of choices in any way.</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obtain the current selection, which may have been edited if the combo box is editable, by calling the </a:t>
            </a:r>
            <a:r>
              <a:rPr lang="en-US" sz="1400" b="0" strike="noStrike" spc="-1">
                <a:solidFill>
                  <a:srgbClr val="2C3E50"/>
                </a:solidFill>
                <a:latin typeface="Noto Sans"/>
              </a:rPr>
              <a:t>getSelectedItem</a:t>
            </a:r>
            <a:r>
              <a:rPr lang="en-US" sz="1400" b="1" strike="noStrike" spc="-1">
                <a:solidFill>
                  <a:srgbClr val="2C3E50"/>
                </a:solidFill>
                <a:latin typeface="Noto Sans"/>
              </a:rPr>
              <a:t> method.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However, for an editable combo box, that item may have any type, depending on the editor that takes the user edits and turns the result into an object.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your combo box isn’t editable, you are better off calling </a:t>
            </a:r>
            <a:r>
              <a:rPr lang="en-US" sz="1400" b="0" strike="noStrike" spc="-1">
                <a:solidFill>
                  <a:srgbClr val="2C3E50"/>
                </a:solidFill>
                <a:latin typeface="Noto Sans"/>
              </a:rPr>
              <a:t>combo.getItemAt(combo.getSelectedIndex())</a:t>
            </a:r>
            <a:r>
              <a:rPr lang="en-US" sz="1400" b="1" strike="noStrike" spc="-1">
                <a:solidFill>
                  <a:srgbClr val="2C3E50"/>
                </a:solidFill>
                <a:latin typeface="Noto Sans"/>
              </a:rPr>
              <a:t> which gives you the selected item with the correct type.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6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Combo Boxes</a:t>
            </a:r>
            <a:endParaRPr lang="en-US" sz="2700" b="0" strike="noStrike" spc="-1">
              <a:latin typeface="Arial"/>
            </a:endParaRPr>
          </a:p>
        </p:txBody>
      </p:sp>
      <p:sp>
        <p:nvSpPr>
          <p:cNvPr id="167"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55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the example program, the user can choose a font style from a list of styles (Serif, SansSerif, Monospaced, etc.).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user can also type in another font. Add the choice items with the </a:t>
            </a:r>
            <a:r>
              <a:rPr lang="en-US" sz="1400" b="0" strike="noStrike" spc="-1">
                <a:solidFill>
                  <a:srgbClr val="2C3E50"/>
                </a:solidFill>
                <a:latin typeface="Noto Sans"/>
              </a:rPr>
              <a:t>addItem</a:t>
            </a:r>
            <a:r>
              <a:rPr lang="en-US" sz="1400" b="1" strike="noStrike" spc="-1">
                <a:solidFill>
                  <a:srgbClr val="2C3E50"/>
                </a:solidFill>
                <a:latin typeface="Noto Sans"/>
              </a:rPr>
              <a:t> method. In our program, </a:t>
            </a:r>
            <a:r>
              <a:rPr lang="en-US" sz="1400" b="0" strike="noStrike" spc="-1">
                <a:solidFill>
                  <a:srgbClr val="2C3E50"/>
                </a:solidFill>
                <a:latin typeface="Noto Sans"/>
              </a:rPr>
              <a:t>addItem</a:t>
            </a:r>
            <a:r>
              <a:rPr lang="en-US" sz="1400" b="1" strike="noStrike" spc="-1">
                <a:solidFill>
                  <a:srgbClr val="2C3E50"/>
                </a:solidFill>
                <a:latin typeface="Noto Sans"/>
              </a:rPr>
              <a:t> is called only in the constructor, but you can call it any time.</a:t>
            </a:r>
            <a:br/>
            <a:r>
              <a:rPr lang="en-US" sz="1400" b="0" strike="noStrike" spc="-1">
                <a:solidFill>
                  <a:srgbClr val="2C3E50"/>
                </a:solidFill>
                <a:latin typeface="Noto Sans"/>
              </a:rPr>
              <a:t>JComboBox&lt;String&gt; faceCombo = new JcomboBox&lt;&gt;();</a:t>
            </a:r>
            <a:br/>
            <a:r>
              <a:rPr lang="en-US" sz="1400" b="0" strike="noStrike" spc="-1">
                <a:solidFill>
                  <a:srgbClr val="2C3E50"/>
                </a:solidFill>
                <a:latin typeface="Noto Sans"/>
              </a:rPr>
              <a:t>faceCombo.addItem("Serif");</a:t>
            </a:r>
            <a:br/>
            <a:r>
              <a:rPr lang="en-US" sz="1400" b="0" strike="noStrike" spc="-1">
                <a:solidFill>
                  <a:srgbClr val="2C3E50"/>
                </a:solidFill>
                <a:latin typeface="Noto Sans"/>
              </a:rPr>
              <a:t>faceCombo.addItem("SansSerif");</a:t>
            </a:r>
            <a:br/>
            <a:r>
              <a:rPr lang="en-US" sz="1400" b="0" strike="noStrike" spc="-1">
                <a:solidFill>
                  <a:srgbClr val="2C3E50"/>
                </a:solidFill>
                <a:latin typeface="Noto Sans"/>
              </a:rPr>
              <a:t>.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method adds the string to the end of the list. You can add new items anywhere in the list with the </a:t>
            </a:r>
            <a:r>
              <a:rPr lang="en-US" sz="1400" b="0" strike="noStrike" spc="-1">
                <a:solidFill>
                  <a:srgbClr val="2C3E50"/>
                </a:solidFill>
                <a:latin typeface="Noto Sans"/>
              </a:rPr>
              <a:t>insertItemAt</a:t>
            </a:r>
            <a:r>
              <a:rPr lang="en-US" sz="1400" b="1" strike="noStrike" spc="-1">
                <a:solidFill>
                  <a:srgbClr val="2C3E50"/>
                </a:solidFill>
                <a:latin typeface="Noto Sans"/>
              </a:rPr>
              <a:t> method:</a:t>
            </a:r>
            <a:br/>
            <a:r>
              <a:rPr lang="en-US" sz="1400" b="0" strike="noStrike" spc="-1">
                <a:solidFill>
                  <a:srgbClr val="2C3E50"/>
                </a:solidFill>
                <a:latin typeface="Noto Sans"/>
              </a:rPr>
              <a:t>faceCombo.insertItemAt("Monospaced", 0); // add at the beginning</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add items of any type—the combo box invokes each item’s </a:t>
            </a:r>
            <a:r>
              <a:rPr lang="en-US" sz="1400" b="0" strike="noStrike" spc="-1">
                <a:solidFill>
                  <a:srgbClr val="2C3E50"/>
                </a:solidFill>
                <a:latin typeface="Noto Sans"/>
              </a:rPr>
              <a:t>toString</a:t>
            </a:r>
            <a:r>
              <a:rPr lang="en-US" sz="1400" b="1" strike="noStrike" spc="-1">
                <a:solidFill>
                  <a:srgbClr val="2C3E50"/>
                </a:solidFill>
                <a:latin typeface="Noto Sans"/>
              </a:rPr>
              <a:t> method to display it.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need to remove items at runtime, use the </a:t>
            </a:r>
            <a:r>
              <a:rPr lang="en-US" sz="1400" b="0" strike="noStrike" spc="-1">
                <a:solidFill>
                  <a:srgbClr val="2C3E50"/>
                </a:solidFill>
                <a:latin typeface="Noto Sans"/>
              </a:rPr>
              <a:t>removeItem</a:t>
            </a:r>
            <a:r>
              <a:rPr lang="en-US" sz="1400" b="1" strike="noStrike" spc="-1">
                <a:solidFill>
                  <a:srgbClr val="2C3E50"/>
                </a:solidFill>
                <a:latin typeface="Noto Sans"/>
              </a:rPr>
              <a:t> or </a:t>
            </a:r>
            <a:r>
              <a:rPr lang="en-US" sz="1400" b="0" strike="noStrike" spc="-1">
                <a:solidFill>
                  <a:srgbClr val="2C3E50"/>
                </a:solidFill>
                <a:latin typeface="Noto Sans"/>
              </a:rPr>
              <a:t>removeItemAt</a:t>
            </a:r>
            <a:r>
              <a:rPr lang="en-US" sz="1400" b="1" strike="noStrike" spc="-1">
                <a:solidFill>
                  <a:srgbClr val="2C3E50"/>
                </a:solidFill>
                <a:latin typeface="Noto Sans"/>
              </a:rPr>
              <a:t> method, depending on whether you supply the item to be removed or its position.</a:t>
            </a:r>
            <a:br/>
            <a:r>
              <a:rPr lang="en-US" sz="1400" b="0" strike="noStrike" spc="-1">
                <a:solidFill>
                  <a:srgbClr val="2C3E50"/>
                </a:solidFill>
                <a:latin typeface="Noto Sans"/>
              </a:rPr>
              <a:t>faceCombo.removeItem("Monospaced");</a:t>
            </a:r>
            <a:br/>
            <a:r>
              <a:rPr lang="en-US" sz="1400" b="0" strike="noStrike" spc="-1">
                <a:solidFill>
                  <a:srgbClr val="2C3E50"/>
                </a:solidFill>
                <a:latin typeface="Noto Sans"/>
              </a:rPr>
              <a:t>faceCombo.removeItemAt(0); // remove first item</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t>
            </a:r>
            <a:r>
              <a:rPr lang="en-US" sz="1400" b="0" strike="noStrike" spc="-1">
                <a:solidFill>
                  <a:srgbClr val="2C3E50"/>
                </a:solidFill>
                <a:latin typeface="Noto Sans"/>
              </a:rPr>
              <a:t>removeAllItems</a:t>
            </a:r>
            <a:r>
              <a:rPr lang="en-US" sz="1400" b="1" strike="noStrike" spc="-1">
                <a:solidFill>
                  <a:srgbClr val="2C3E50"/>
                </a:solidFill>
                <a:latin typeface="Noto Sans"/>
              </a:rPr>
              <a:t> method removes all items at once.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Combo Boxes</a:t>
            </a:r>
            <a:endParaRPr lang="en-US" sz="2700" b="0" strike="noStrike" spc="-1">
              <a:latin typeface="Arial"/>
            </a:endParaRPr>
          </a:p>
        </p:txBody>
      </p:sp>
      <p:sp>
        <p:nvSpPr>
          <p:cNvPr id="169"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the user selects an item from a combo box, the combo box generates an action event.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find out which item was selected, call getSource on the event parameter to get a reference to the combo box that sent the event.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Then call the </a:t>
            </a:r>
            <a:r>
              <a:rPr lang="en-US" sz="1400" b="0" strike="noStrike" spc="-1">
                <a:solidFill>
                  <a:srgbClr val="2C3E50"/>
                </a:solidFill>
                <a:latin typeface="Noto Sans"/>
              </a:rPr>
              <a:t>getSelectedItem</a:t>
            </a:r>
            <a:r>
              <a:rPr lang="en-US" sz="1400" b="1" strike="noStrike" spc="-1">
                <a:solidFill>
                  <a:srgbClr val="2C3E50"/>
                </a:solidFill>
                <a:latin typeface="Noto Sans"/>
              </a:rPr>
              <a:t> method to retrieve the currently selected item.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will need to cast the returned value to the appropriate type, usually String.</a:t>
            </a:r>
            <a:br/>
            <a:r>
              <a:rPr lang="en-US" sz="1400" b="0" strike="noStrike" spc="-1">
                <a:solidFill>
                  <a:srgbClr val="2C3E50"/>
                </a:solidFill>
                <a:latin typeface="Noto Sans"/>
              </a:rPr>
              <a:t>ActionListener listener = event -&gt;</a:t>
            </a:r>
            <a:br/>
            <a:r>
              <a:rPr lang="en-US" sz="1400" b="0" strike="noStrike" spc="-1">
                <a:solidFill>
                  <a:srgbClr val="2C3E50"/>
                </a:solidFill>
                <a:latin typeface="Noto Sans"/>
              </a:rPr>
              <a:t>	label.setFont(new Font(</a:t>
            </a:r>
            <a:br/>
            <a:r>
              <a:rPr lang="en-US" sz="1400" b="0" strike="noStrike" spc="-1">
                <a:solidFill>
                  <a:srgbClr val="2C3E50"/>
                </a:solidFill>
                <a:latin typeface="Noto Sans"/>
              </a:rPr>
              <a:t>	faceCombo.getItemAt(faceCombo.setSelectedIndex()),</a:t>
            </a:r>
            <a:br/>
            <a:r>
              <a:rPr lang="en-US" sz="1400" b="0" strike="noStrike" spc="-1">
                <a:solidFill>
                  <a:srgbClr val="2C3E50"/>
                </a:solidFill>
                <a:latin typeface="Noto Sans"/>
              </a:rPr>
              <a:t>	Font.PLAIN,</a:t>
            </a:r>
            <a:br/>
            <a:r>
              <a:rPr lang="en-US" sz="1400" b="0" strike="noStrike" spc="-1">
                <a:solidFill>
                  <a:srgbClr val="2C3E50"/>
                </a:solidFill>
                <a:latin typeface="Noto Sans"/>
              </a:rPr>
              <a:t>	DEFAULT_SIZE));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Listing 12.6 shows the complete program.</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 y="45720"/>
            <a:ext cx="9350640" cy="44748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12.6  comboBox/ComboBoxFrame.java</a:t>
            </a:r>
            <a:endParaRPr lang="en-US" sz="2700" b="0" strike="noStrike" spc="-1">
              <a:latin typeface="Arial"/>
            </a:endParaRPr>
          </a:p>
        </p:txBody>
      </p:sp>
      <p:pic>
        <p:nvPicPr>
          <p:cNvPr id="171" name="Picture 170"/>
          <p:cNvPicPr/>
          <p:nvPr/>
        </p:nvPicPr>
        <p:blipFill>
          <a:blip r:embed="rId2"/>
          <a:stretch/>
        </p:blipFill>
        <p:spPr>
          <a:xfrm>
            <a:off x="12600" y="613800"/>
            <a:ext cx="8201880" cy="5041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 y="45720"/>
            <a:ext cx="9350640" cy="44748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12.6  comboBox/ComboBoxFrame.java</a:t>
            </a:r>
            <a:endParaRPr lang="en-US" sz="2700" b="0" strike="noStrike" spc="-1">
              <a:latin typeface="Arial"/>
            </a:endParaRPr>
          </a:p>
        </p:txBody>
      </p:sp>
      <p:pic>
        <p:nvPicPr>
          <p:cNvPr id="173" name="Picture 172"/>
          <p:cNvPicPr/>
          <p:nvPr/>
        </p:nvPicPr>
        <p:blipFill>
          <a:blip r:embed="rId2"/>
          <a:stretch/>
        </p:blipFill>
        <p:spPr>
          <a:xfrm>
            <a:off x="23040" y="1193400"/>
            <a:ext cx="9609120" cy="2885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icture 173"/>
          <p:cNvPicPr/>
          <p:nvPr/>
        </p:nvPicPr>
        <p:blipFill>
          <a:blip r:embed="rId2"/>
          <a:stretch/>
        </p:blipFill>
        <p:spPr>
          <a:xfrm>
            <a:off x="6840" y="16560"/>
            <a:ext cx="675036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Sliders</a:t>
            </a:r>
            <a:endParaRPr lang="en-US" sz="2700" b="0" strike="noStrike" spc="-1">
              <a:latin typeface="Arial"/>
            </a:endParaRPr>
          </a:p>
        </p:txBody>
      </p:sp>
      <p:sp>
        <p:nvSpPr>
          <p:cNvPr id="176"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Combo boxes let users choose from a discrete set of values. Sliders offer a choice from a continuum of values—for example, any number between 1 and 100.</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most common way of constructing a slider is as follows:</a:t>
            </a:r>
            <a:br/>
            <a:r>
              <a:rPr lang="en-US" sz="1400" b="0" strike="noStrike" spc="-1">
                <a:solidFill>
                  <a:srgbClr val="2C3E50"/>
                </a:solidFill>
                <a:latin typeface="Noto Sans"/>
              </a:rPr>
              <a:t>JSlider slider = new JSlider(min, max, initialValue);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omit the minimum, maximum, and initial values, they are initialized with 0, 100 , and 50, respectively.</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Or if you want the slider to be vertical, use the following constructor call:</a:t>
            </a:r>
            <a:br/>
            <a:r>
              <a:rPr lang="en-US" sz="1400" b="0" strike="noStrike" spc="-1">
                <a:solidFill>
                  <a:srgbClr val="2C3E50"/>
                </a:solidFill>
                <a:latin typeface="Noto Sans"/>
              </a:rPr>
              <a:t>JSlider slider = new JSlider(SwingConstants.VERTICAL, min, max, initialValue);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These constructors create a plain slider, such as the top slider in Figure 12.18.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will see presently how to add decorations to a slider.</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Figure 12.8 Sliders</a:t>
            </a:r>
            <a:endParaRPr lang="en-US" sz="2700" b="0" strike="noStrike" spc="-1">
              <a:latin typeface="Arial"/>
            </a:endParaRPr>
          </a:p>
        </p:txBody>
      </p:sp>
      <p:pic>
        <p:nvPicPr>
          <p:cNvPr id="178" name="Picture 177"/>
          <p:cNvPicPr/>
          <p:nvPr/>
        </p:nvPicPr>
        <p:blipFill>
          <a:blip r:embed="rId2"/>
          <a:stretch/>
        </p:blipFill>
        <p:spPr>
          <a:xfrm>
            <a:off x="4025880" y="-4680"/>
            <a:ext cx="440064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Sliders</a:t>
            </a:r>
            <a:endParaRPr lang="en-US" sz="2700" b="0" strike="noStrike" spc="-1">
              <a:latin typeface="Arial"/>
            </a:endParaRPr>
          </a:p>
        </p:txBody>
      </p:sp>
      <p:sp>
        <p:nvSpPr>
          <p:cNvPr id="180"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As the user slides the slider bar, the value of the slider moves between the minimum and the maximum values.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the value changes, a </a:t>
            </a:r>
            <a:r>
              <a:rPr lang="en-US" sz="1400" b="0" strike="noStrike" spc="-1">
                <a:solidFill>
                  <a:srgbClr val="2C3E50"/>
                </a:solidFill>
                <a:latin typeface="Noto Sans"/>
              </a:rPr>
              <a:t>ChangeEvent</a:t>
            </a:r>
            <a:r>
              <a:rPr lang="en-US" sz="1400" b="1" strike="noStrike" spc="-1">
                <a:solidFill>
                  <a:srgbClr val="2C3E50"/>
                </a:solidFill>
                <a:latin typeface="Noto Sans"/>
              </a:rPr>
              <a:t> is sent to all change listeners.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be notified of the change, call the </a:t>
            </a:r>
            <a:r>
              <a:rPr lang="en-US" sz="1400" b="0" strike="noStrike" spc="-1">
                <a:solidFill>
                  <a:srgbClr val="2C3E50"/>
                </a:solidFill>
                <a:latin typeface="Noto Sans"/>
              </a:rPr>
              <a:t>addChangeListener</a:t>
            </a:r>
            <a:r>
              <a:rPr lang="en-US" sz="1400" b="1" strike="noStrike" spc="-1">
                <a:solidFill>
                  <a:srgbClr val="2C3E50"/>
                </a:solidFill>
                <a:latin typeface="Noto Sans"/>
              </a:rPr>
              <a:t> method and install an object that implements the functional </a:t>
            </a:r>
            <a:r>
              <a:rPr lang="en-US" sz="1400" b="0" strike="noStrike" spc="-1">
                <a:solidFill>
                  <a:srgbClr val="2C3E50"/>
                </a:solidFill>
                <a:latin typeface="Noto Sans"/>
              </a:rPr>
              <a:t>ChangeListener</a:t>
            </a:r>
            <a:r>
              <a:rPr lang="en-US" sz="1400" b="1" strike="noStrike" spc="-1">
                <a:solidFill>
                  <a:srgbClr val="2C3E50"/>
                </a:solidFill>
                <a:latin typeface="Noto Sans"/>
              </a:rPr>
              <a:t> interface.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the callback, retrieve the slider value:</a:t>
            </a:r>
            <a:endParaRPr lang="en-US" sz="1400" b="0" strike="noStrike" spc="-1">
              <a:latin typeface="Arial"/>
            </a:endParaRPr>
          </a:p>
        </p:txBody>
      </p:sp>
      <p:pic>
        <p:nvPicPr>
          <p:cNvPr id="181" name="Picture 180"/>
          <p:cNvPicPr/>
          <p:nvPr/>
        </p:nvPicPr>
        <p:blipFill>
          <a:blip r:embed="rId2"/>
          <a:stretch/>
        </p:blipFill>
        <p:spPr>
          <a:xfrm>
            <a:off x="775800" y="3083400"/>
            <a:ext cx="6580440" cy="1942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Fields</a:t>
            </a:r>
            <a:endParaRPr lang="en-US" sz="2700" b="0" strike="noStrike" spc="-1">
              <a:latin typeface="Arial"/>
            </a:endParaRPr>
          </a:p>
        </p:txBody>
      </p:sp>
      <p:sp>
        <p:nvSpPr>
          <p:cNvPr id="90"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25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column width that you set in the JTextField constructor is not an upper limit on the number of characters the user can enter.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user can still type in longer strings, but the input scrolls when the text exceeds the length of the field.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Users tend to find scrolling text fields irritating, so you should size the fields generously.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If you need to reset the number of columns at runtime, you can do that with the </a:t>
            </a:r>
            <a:r>
              <a:rPr lang="en-US" sz="1400" b="0" strike="noStrike" spc="-1">
                <a:solidFill>
                  <a:srgbClr val="2C3E50"/>
                </a:solidFill>
                <a:latin typeface="Noto Sans"/>
              </a:rPr>
              <a:t>setColumns</a:t>
            </a:r>
            <a:r>
              <a:rPr lang="en-US" sz="1400" b="1" strike="noStrike" spc="-1">
                <a:solidFill>
                  <a:srgbClr val="2C3E50"/>
                </a:solidFill>
                <a:latin typeface="Noto Sans"/>
              </a:rPr>
              <a:t> method.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general, users add text (or edit an existing text) in a text field.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Quite often these text fields start out blank. To make a blank text field, just leave out the string as a parameter for the </a:t>
            </a:r>
            <a:r>
              <a:rPr lang="en-US" sz="1400" b="0" strike="noStrike" spc="-1">
                <a:solidFill>
                  <a:srgbClr val="2C3E50"/>
                </a:solidFill>
                <a:latin typeface="Noto Sans"/>
              </a:rPr>
              <a:t>JTextField</a:t>
            </a:r>
            <a:r>
              <a:rPr lang="en-US" sz="1400" b="1" strike="noStrike" spc="-1">
                <a:solidFill>
                  <a:srgbClr val="2C3E50"/>
                </a:solidFill>
                <a:latin typeface="Noto Sans"/>
              </a:rPr>
              <a:t> constructor:</a:t>
            </a:r>
            <a:br/>
            <a:r>
              <a:rPr lang="en-US" sz="1400" b="0" strike="noStrike" spc="-1">
                <a:solidFill>
                  <a:srgbClr val="2C3E50"/>
                </a:solidFill>
                <a:latin typeface="Noto Sans"/>
              </a:rPr>
              <a:t>JTextField textField = new JTextField(20);</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change the content of the text field at any time by using the </a:t>
            </a:r>
            <a:r>
              <a:rPr lang="en-US" sz="1400" b="0" strike="noStrike" spc="-1">
                <a:solidFill>
                  <a:srgbClr val="2C3E50"/>
                </a:solidFill>
                <a:latin typeface="Noto Sans"/>
              </a:rPr>
              <a:t>setText</a:t>
            </a:r>
            <a:r>
              <a:rPr lang="en-US" sz="1400" b="1" strike="noStrike" spc="-1">
                <a:solidFill>
                  <a:srgbClr val="2C3E50"/>
                </a:solidFill>
                <a:latin typeface="Noto Sans"/>
              </a:rPr>
              <a:t> method from the </a:t>
            </a:r>
            <a:r>
              <a:rPr lang="en-US" sz="1400" b="0" strike="noStrike" spc="-1">
                <a:solidFill>
                  <a:srgbClr val="2C3E50"/>
                </a:solidFill>
                <a:latin typeface="Noto Sans"/>
              </a:rPr>
              <a:t>JTextComponent</a:t>
            </a:r>
            <a:r>
              <a:rPr lang="en-US" sz="1400" b="1" strike="noStrike" spc="-1">
                <a:solidFill>
                  <a:srgbClr val="2C3E50"/>
                </a:solidFill>
                <a:latin typeface="Noto Sans"/>
              </a:rPr>
              <a:t> parent class mentioned in the previous section. For example:</a:t>
            </a:r>
            <a:br/>
            <a:r>
              <a:rPr lang="en-US" sz="1400" b="0" strike="noStrike" spc="-1">
                <a:solidFill>
                  <a:srgbClr val="2C3E50"/>
                </a:solidFill>
                <a:latin typeface="Noto Sans"/>
              </a:rPr>
              <a:t>textField.setText("Hello!");</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Sliders</a:t>
            </a:r>
            <a:endParaRPr lang="en-US" sz="2700" b="0" strike="noStrike" spc="-1">
              <a:latin typeface="Arial"/>
            </a:endParaRPr>
          </a:p>
        </p:txBody>
      </p:sp>
      <p:sp>
        <p:nvSpPr>
          <p:cNvPr id="183"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10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embellish the slider by showing ticks. For example, in the sample program, the second slider uses the following settings:</a:t>
            </a:r>
            <a:br/>
            <a:r>
              <a:rPr lang="en-US" sz="1400" b="0" strike="noStrike" spc="-1">
                <a:solidFill>
                  <a:srgbClr val="2C3E50"/>
                </a:solidFill>
                <a:latin typeface="Noto Sans"/>
              </a:rPr>
              <a:t>slider.setMajorTickSpacing(20);</a:t>
            </a:r>
            <a:br/>
            <a:r>
              <a:rPr lang="en-US" sz="1400" b="0" strike="noStrike" spc="-1">
                <a:solidFill>
                  <a:srgbClr val="2C3E50"/>
                </a:solidFill>
                <a:latin typeface="Noto Sans"/>
              </a:rPr>
              <a:t>slider.setMinorTickSpacing(5);</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slider is decorated with large tick marks every 20 units and small tick marks every 5 units.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units refer to slider values, not pixels.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These instructions only set the units for the tick marks. To actually have the tick marks appear, call</a:t>
            </a:r>
            <a:br/>
            <a:r>
              <a:rPr lang="en-US" sz="1400" b="0" strike="noStrike" spc="-1">
                <a:solidFill>
                  <a:srgbClr val="2C3E50"/>
                </a:solidFill>
                <a:latin typeface="Noto Sans"/>
              </a:rPr>
              <a:t>slider.setPaintTicks(true);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major and minor tick marks are independent.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you can set major tick marks every 20 units and minor tick marks every 7 units, but that will give you a very messy scale.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force the slider to snap to ticks. Whenever the user has finished dragging a slider in snap mode, it is immediately moved to the closest tick.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activate this mode with the call</a:t>
            </a:r>
            <a:br/>
            <a:r>
              <a:rPr lang="en-US" sz="1400" b="0" strike="noStrike" spc="-1">
                <a:solidFill>
                  <a:srgbClr val="2C3E50"/>
                </a:solidFill>
                <a:latin typeface="Noto Sans"/>
              </a:rPr>
              <a:t>slider.setSnapToTicks(true);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Sliders</a:t>
            </a:r>
            <a:endParaRPr lang="en-US" sz="2700" b="0" strike="noStrike" spc="-1">
              <a:latin typeface="Arial"/>
            </a:endParaRPr>
          </a:p>
        </p:txBody>
      </p:sp>
      <p:sp>
        <p:nvSpPr>
          <p:cNvPr id="185"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75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display tick mark labels for the major tick marks by calling</a:t>
            </a:r>
            <a:br/>
            <a:r>
              <a:rPr lang="en-US" sz="1400" b="0" strike="noStrike" spc="-1">
                <a:solidFill>
                  <a:srgbClr val="2C3E50"/>
                </a:solidFill>
                <a:latin typeface="Noto Sans"/>
              </a:rPr>
              <a:t>slider.setPaintLabels(true);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with a slider ranging from 0 to 100 and major tick spacing of 20, the ticks are labeled 0, 20, 40, 60, 80, and 100.</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also supply other tick mark labels, such as strings or icons (see Figure 12.18). The process is a bit convoluted.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need to fill a hash table with keys of type Integer and values of type Component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then call the </a:t>
            </a:r>
            <a:r>
              <a:rPr lang="en-US" sz="1400" b="0" strike="noStrike" spc="-1">
                <a:solidFill>
                  <a:srgbClr val="2C3E50"/>
                </a:solidFill>
                <a:latin typeface="Noto Sans"/>
              </a:rPr>
              <a:t>setLabelTable</a:t>
            </a:r>
            <a:r>
              <a:rPr lang="en-US" sz="1400" b="1" strike="noStrike" spc="-1">
                <a:solidFill>
                  <a:srgbClr val="2C3E50"/>
                </a:solidFill>
                <a:latin typeface="Noto Sans"/>
              </a:rPr>
              <a:t> method.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components are placed under the tick marks. Usually, </a:t>
            </a:r>
            <a:r>
              <a:rPr lang="en-US" sz="1400" b="0" strike="noStrike" spc="-1">
                <a:solidFill>
                  <a:srgbClr val="2C3E50"/>
                </a:solidFill>
                <a:latin typeface="Noto Sans"/>
              </a:rPr>
              <a:t>JLabel</a:t>
            </a:r>
            <a:r>
              <a:rPr lang="en-US" sz="1400" b="1" strike="noStrike" spc="-1">
                <a:solidFill>
                  <a:srgbClr val="2C3E50"/>
                </a:solidFill>
                <a:latin typeface="Noto Sans"/>
              </a:rPr>
              <a:t> objects are used.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Here is how you can label ticks as A, B, C, D, E, and F:</a:t>
            </a:r>
            <a:br/>
            <a:r>
              <a:rPr lang="en-US" sz="1400" b="0" strike="noStrike" spc="-1">
                <a:solidFill>
                  <a:srgbClr val="2C3E50"/>
                </a:solidFill>
                <a:latin typeface="Noto Sans"/>
              </a:rPr>
              <a:t>Hashtable&lt;Integer, Component&gt; labelTable = new Hashtable&lt;Integer, Component&gt;();</a:t>
            </a:r>
            <a:br/>
            <a:r>
              <a:rPr lang="en-US" sz="1400" b="0" strike="noStrike" spc="-1">
                <a:solidFill>
                  <a:srgbClr val="2C3E50"/>
                </a:solidFill>
                <a:latin typeface="Noto Sans"/>
              </a:rPr>
              <a:t>labelTable.put(0, new Jlabel("A"));</a:t>
            </a:r>
            <a:br/>
            <a:r>
              <a:rPr lang="en-US" sz="1400" b="0" strike="noStrike" spc="-1">
                <a:solidFill>
                  <a:srgbClr val="2C3E50"/>
                </a:solidFill>
                <a:latin typeface="Noto Sans"/>
              </a:rPr>
              <a:t>labelTable.put(20, new Jlabel("B"));</a:t>
            </a:r>
            <a:br/>
            <a:r>
              <a:rPr lang="en-US" sz="1400" b="0" strike="noStrike" spc="-1">
                <a:solidFill>
                  <a:srgbClr val="2C3E50"/>
                </a:solidFill>
                <a:latin typeface="Noto Sans"/>
              </a:rPr>
              <a:t>. . .</a:t>
            </a:r>
            <a:br/>
            <a:r>
              <a:rPr lang="en-US" sz="1400" b="0" strike="noStrike" spc="-1">
                <a:solidFill>
                  <a:srgbClr val="2C3E50"/>
                </a:solidFill>
                <a:latin typeface="Noto Sans"/>
              </a:rPr>
              <a:t>labelTable.put(100, new Jlabel("F"));</a:t>
            </a:r>
            <a:br/>
            <a:r>
              <a:rPr lang="en-US" sz="1400" b="0" strike="noStrike" spc="-1">
                <a:solidFill>
                  <a:srgbClr val="2C3E50"/>
                </a:solidFill>
                <a:latin typeface="Noto Sans"/>
              </a:rPr>
              <a:t>slider.setLabelTable(labelTable);</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12.7 slider/SliderFrame.java</a:t>
            </a:r>
            <a:endParaRPr lang="en-US" sz="2700" b="0" strike="noStrike" spc="-1">
              <a:latin typeface="Arial"/>
            </a:endParaRPr>
          </a:p>
        </p:txBody>
      </p:sp>
      <p:pic>
        <p:nvPicPr>
          <p:cNvPr id="187" name="Picture 186"/>
          <p:cNvPicPr/>
          <p:nvPr/>
        </p:nvPicPr>
        <p:blipFill>
          <a:blip r:embed="rId2"/>
          <a:stretch/>
        </p:blipFill>
        <p:spPr>
          <a:xfrm>
            <a:off x="5760" y="1221120"/>
            <a:ext cx="9056520" cy="3723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187"/>
          <p:cNvPicPr/>
          <p:nvPr/>
        </p:nvPicPr>
        <p:blipFill>
          <a:blip r:embed="rId2"/>
          <a:stretch/>
        </p:blipFill>
        <p:spPr>
          <a:xfrm>
            <a:off x="17640" y="-4680"/>
            <a:ext cx="687312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188"/>
          <p:cNvPicPr/>
          <p:nvPr/>
        </p:nvPicPr>
        <p:blipFill>
          <a:blip r:embed="rId2"/>
          <a:stretch/>
        </p:blipFill>
        <p:spPr>
          <a:xfrm>
            <a:off x="-13680" y="-4680"/>
            <a:ext cx="3551760" cy="5670360"/>
          </a:xfrm>
          <a:prstGeom prst="rect">
            <a:avLst/>
          </a:prstGeom>
          <a:ln w="0">
            <a:noFill/>
          </a:ln>
        </p:spPr>
      </p:pic>
      <p:pic>
        <p:nvPicPr>
          <p:cNvPr id="190" name="Picture 189"/>
          <p:cNvPicPr/>
          <p:nvPr/>
        </p:nvPicPr>
        <p:blipFill>
          <a:blip r:embed="rId3"/>
          <a:stretch/>
        </p:blipFill>
        <p:spPr>
          <a:xfrm>
            <a:off x="3518280" y="-4680"/>
            <a:ext cx="347148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icture 190"/>
          <p:cNvPicPr/>
          <p:nvPr/>
        </p:nvPicPr>
        <p:blipFill>
          <a:blip r:embed="rId2"/>
          <a:stretch/>
        </p:blipFill>
        <p:spPr>
          <a:xfrm>
            <a:off x="-22680" y="31320"/>
            <a:ext cx="875340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p:cNvPicPr/>
          <p:nvPr/>
        </p:nvPicPr>
        <p:blipFill>
          <a:blip r:embed="rId2"/>
          <a:stretch/>
        </p:blipFill>
        <p:spPr>
          <a:xfrm>
            <a:off x="22680" y="-4680"/>
            <a:ext cx="5278680" cy="5670360"/>
          </a:xfrm>
          <a:prstGeom prst="rect">
            <a:avLst/>
          </a:prstGeom>
          <a:ln w="0">
            <a:noFill/>
          </a:ln>
        </p:spPr>
      </p:pic>
      <p:pic>
        <p:nvPicPr>
          <p:cNvPr id="193" name="Picture 192"/>
          <p:cNvPicPr/>
          <p:nvPr/>
        </p:nvPicPr>
        <p:blipFill>
          <a:blip r:embed="rId3"/>
          <a:stretch/>
        </p:blipFill>
        <p:spPr>
          <a:xfrm>
            <a:off x="5277600" y="-4680"/>
            <a:ext cx="450612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Menus</a:t>
            </a:r>
            <a:endParaRPr lang="en-US" sz="2700" b="0" strike="noStrike" spc="-1">
              <a:latin typeface="Arial"/>
            </a:endParaRPr>
          </a:p>
        </p:txBody>
      </p:sp>
      <p:sp>
        <p:nvSpPr>
          <p:cNvPr id="195"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 menu bar at the top of a window contains the names of the pull-down menus.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Clicking on a name opens the menu containing </a:t>
            </a:r>
            <a:r>
              <a:rPr lang="en-US" sz="1400" b="0" i="1" strike="noStrike" spc="-1">
                <a:solidFill>
                  <a:srgbClr val="2C3E50"/>
                </a:solidFill>
                <a:latin typeface="Noto Sans"/>
              </a:rPr>
              <a:t>menu items</a:t>
            </a:r>
            <a:r>
              <a:rPr lang="en-US" sz="1400" b="1" strike="noStrike" spc="-1">
                <a:solidFill>
                  <a:srgbClr val="2C3E50"/>
                </a:solidFill>
                <a:latin typeface="Noto Sans"/>
              </a:rPr>
              <a:t> and </a:t>
            </a:r>
            <a:r>
              <a:rPr lang="en-US" sz="1400" b="0" i="1" strike="noStrike" spc="-1">
                <a:solidFill>
                  <a:srgbClr val="2C3E50"/>
                </a:solidFill>
                <a:latin typeface="Noto Sans"/>
              </a:rPr>
              <a:t>submenus</a:t>
            </a:r>
            <a:r>
              <a:rPr lang="en-US" sz="1400" b="1" strike="noStrike" spc="-1">
                <a:solidFill>
                  <a:srgbClr val="2C3E50"/>
                </a:solidFill>
                <a:latin typeface="Noto Sans"/>
              </a:rPr>
              <a:t>.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the user clicks on a menu item, all menus are closed and a message is sent to the program. Figure  shows a typical menu with a submenu.</a:t>
            </a:r>
            <a:endParaRPr lang="en-US" sz="1400" b="1" strike="noStrike" spc="-1">
              <a:latin typeface="Arial"/>
            </a:endParaRPr>
          </a:p>
        </p:txBody>
      </p:sp>
      <p:pic>
        <p:nvPicPr>
          <p:cNvPr id="196" name="Picture 195"/>
          <p:cNvPicPr/>
          <p:nvPr/>
        </p:nvPicPr>
        <p:blipFill>
          <a:blip r:embed="rId2"/>
          <a:stretch/>
        </p:blipFill>
        <p:spPr>
          <a:xfrm>
            <a:off x="775800" y="2622600"/>
            <a:ext cx="5065560" cy="26312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Menu Building</a:t>
            </a:r>
            <a:endParaRPr lang="en-US" sz="2700" b="0" strike="noStrike" spc="-1">
              <a:latin typeface="Arial"/>
            </a:endParaRPr>
          </a:p>
        </p:txBody>
      </p:sp>
      <p:sp>
        <p:nvSpPr>
          <p:cNvPr id="198"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05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Building menus is straightforward. First, create a menu bar:</a:t>
            </a:r>
            <a:br/>
            <a:r>
              <a:rPr lang="en-US" sz="1400" b="0" strike="noStrike" spc="-1">
                <a:solidFill>
                  <a:srgbClr val="2C3E50"/>
                </a:solidFill>
                <a:latin typeface="Noto Sans"/>
              </a:rPr>
              <a:t>JMenuBar menuBar = new JMenuBar();</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 menu bar is just a component that you can add anywhere you like.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Normally, you want it to appear at the top of a frame. You can add it there with the setJMenuBar method:</a:t>
            </a:r>
            <a:br/>
            <a:r>
              <a:rPr lang="en-US" sz="1400" b="0" strike="noStrike" spc="-1">
                <a:solidFill>
                  <a:srgbClr val="2C3E50"/>
                </a:solidFill>
                <a:latin typeface="Noto Sans"/>
              </a:rPr>
              <a:t>frame.setJMenuBar(menuBar);</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each menu, you create a menu object: </a:t>
            </a:r>
            <a:br/>
            <a:r>
              <a:rPr lang="en-US" sz="1400" b="0" strike="noStrike" spc="-1">
                <a:solidFill>
                  <a:srgbClr val="2C3E50"/>
                </a:solidFill>
                <a:latin typeface="Noto Sans"/>
              </a:rPr>
              <a:t>JMenu editMenu = new JMenu("Edit");</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Add the top-level menus to the menu bar:</a:t>
            </a:r>
            <a:br/>
            <a:r>
              <a:rPr lang="en-US" sz="1400" b="0" strike="noStrike" spc="-1">
                <a:solidFill>
                  <a:srgbClr val="2C3E50"/>
                </a:solidFill>
                <a:latin typeface="Noto Sans"/>
              </a:rPr>
              <a:t>menuBar.add(editMenu);</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Add menu items, separators, and submenus to the menu object: </a:t>
            </a:r>
            <a:br/>
            <a:r>
              <a:rPr lang="en-US" sz="1400" b="0" strike="noStrike" spc="-1">
                <a:solidFill>
                  <a:srgbClr val="2C3E50"/>
                </a:solidFill>
                <a:latin typeface="Noto Sans"/>
              </a:rPr>
              <a:t>JMenuItem pasteItem = new JmenuItem("Paste");</a:t>
            </a:r>
            <a:br/>
            <a:r>
              <a:rPr lang="en-US" sz="1400" b="0" strike="noStrike" spc="-1">
                <a:solidFill>
                  <a:srgbClr val="2C3E50"/>
                </a:solidFill>
                <a:latin typeface="Noto Sans"/>
              </a:rPr>
              <a:t>editMenu.add(pasteItem);</a:t>
            </a:r>
            <a:br/>
            <a:r>
              <a:rPr lang="en-US" sz="1400" b="0" strike="noStrike" spc="-1">
                <a:solidFill>
                  <a:srgbClr val="2C3E50"/>
                </a:solidFill>
                <a:latin typeface="Noto Sans"/>
              </a:rPr>
              <a:t>editMenu.addSeparator();</a:t>
            </a:r>
            <a:br/>
            <a:r>
              <a:rPr lang="en-US" sz="1400" b="0" strike="noStrike" spc="-1">
                <a:solidFill>
                  <a:srgbClr val="2C3E50"/>
                </a:solidFill>
                <a:latin typeface="Noto Sans"/>
              </a:rPr>
              <a:t>JMenu optionsMenu = . . .; // a submenu</a:t>
            </a:r>
            <a:br/>
            <a:r>
              <a:rPr lang="en-US" sz="1400" b="0" strike="noStrike" spc="-1">
                <a:solidFill>
                  <a:srgbClr val="2C3E50"/>
                </a:solidFill>
                <a:latin typeface="Noto Sans"/>
              </a:rPr>
              <a:t>editMenu.add(optionsMenu);</a:t>
            </a:r>
            <a:endParaRPr lang="en-US" sz="14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Menu Building</a:t>
            </a:r>
            <a:endParaRPr lang="en-US" sz="2700" b="0" strike="noStrike" spc="-1">
              <a:latin typeface="Arial"/>
            </a:endParaRPr>
          </a:p>
        </p:txBody>
      </p:sp>
      <p:sp>
        <p:nvSpPr>
          <p:cNvPr id="200"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96000" lnSpcReduction="1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see separators in Figure 12.19 above the Paste and Read-only menu items. When the user selects a menu, an action event is triggered. You need to install an action listener for each menu item:</a:t>
            </a:r>
            <a:br/>
            <a:r>
              <a:rPr lang="en-US" sz="1400" b="0" strike="noStrike" spc="-1">
                <a:solidFill>
                  <a:srgbClr val="2C3E50"/>
                </a:solidFill>
                <a:latin typeface="Noto Sans"/>
              </a:rPr>
              <a:t>ActionListener listener = . . .;</a:t>
            </a:r>
            <a:br/>
            <a:r>
              <a:rPr lang="en-US" sz="1400" b="0" strike="noStrike" spc="-1">
                <a:solidFill>
                  <a:srgbClr val="2C3E50"/>
                </a:solidFill>
                <a:latin typeface="Noto Sans"/>
              </a:rPr>
              <a:t>pasteItem.addActionListener(listener);</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method JMenu.add(String s) conveniently adds a menu item to the end of a menu. For example:</a:t>
            </a:r>
            <a:br/>
            <a:r>
              <a:rPr lang="en-US" sz="1400" b="1" strike="noStrike" spc="-1">
                <a:solidFill>
                  <a:srgbClr val="2C3E50"/>
                </a:solidFill>
                <a:latin typeface="Noto Sans"/>
              </a:rPr>
              <a:t>editMenu.add("Paste");</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add method returns the created menu item, so you can capture it and add the listener, as follows:</a:t>
            </a:r>
            <a:br/>
            <a:r>
              <a:rPr lang="en-US" sz="1400" b="0" strike="noStrike" spc="-1">
                <a:solidFill>
                  <a:srgbClr val="2C3E50"/>
                </a:solidFill>
                <a:latin typeface="Noto Sans"/>
              </a:rPr>
              <a:t>JMenuItem pasteItem = editMenu.add("Paste");</a:t>
            </a:r>
            <a:br/>
            <a:r>
              <a:rPr lang="en-US" sz="1400" b="0" strike="noStrike" spc="-1">
                <a:solidFill>
                  <a:srgbClr val="2C3E50"/>
                </a:solidFill>
                <a:latin typeface="Noto Sans"/>
              </a:rPr>
              <a:t>pasteItem.addActionListener(listener);</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It often happens that menu items trigger commands that can also be activated through other user interface elements such as toolbar buttons.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Chapter Event Handling, you saw how to specify commands through Action objects.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define a class that implements the Action interface, usually by extending the </a:t>
            </a:r>
            <a:r>
              <a:rPr lang="en-US" sz="1400" b="0" strike="noStrike" spc="-1">
                <a:solidFill>
                  <a:srgbClr val="2C3E50"/>
                </a:solidFill>
                <a:latin typeface="Noto Sans"/>
              </a:rPr>
              <a:t>AbstractAction</a:t>
            </a:r>
            <a:r>
              <a:rPr lang="en-US" sz="1400" b="1" strike="noStrike" spc="-1">
                <a:solidFill>
                  <a:srgbClr val="2C3E50"/>
                </a:solidFill>
                <a:latin typeface="Noto Sans"/>
              </a:rPr>
              <a:t> convenience class, specify the menu item label in the constructor of the </a:t>
            </a:r>
            <a:r>
              <a:rPr lang="en-US" sz="1400" b="0" strike="noStrike" spc="-1">
                <a:solidFill>
                  <a:srgbClr val="2C3E50"/>
                </a:solidFill>
                <a:latin typeface="Noto Sans"/>
              </a:rPr>
              <a:t>AbstractAction</a:t>
            </a:r>
            <a:r>
              <a:rPr lang="en-US" sz="1400" b="1" strike="noStrike" spc="-1">
                <a:solidFill>
                  <a:srgbClr val="2C3E50"/>
                </a:solidFill>
                <a:latin typeface="Noto Sans"/>
              </a:rPr>
              <a:t> object, and override the </a:t>
            </a:r>
            <a:r>
              <a:rPr lang="en-US" sz="1400" b="0" strike="noStrike" spc="-1">
                <a:solidFill>
                  <a:srgbClr val="2C3E50"/>
                </a:solidFill>
                <a:latin typeface="Noto Sans"/>
              </a:rPr>
              <a:t>actionPerformed</a:t>
            </a:r>
            <a:r>
              <a:rPr lang="en-US" sz="1400" b="1" strike="noStrike" spc="-1">
                <a:solidFill>
                  <a:srgbClr val="2C3E50"/>
                </a:solidFill>
                <a:latin typeface="Noto Sans"/>
              </a:rPr>
              <a:t> method to hold the menu action handler.</a:t>
            </a:r>
            <a:endParaRPr lang="en-US" sz="14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Fields</a:t>
            </a:r>
            <a:endParaRPr lang="en-US" sz="2700" b="0" strike="noStrike" spc="-1">
              <a:latin typeface="Arial"/>
            </a:endParaRPr>
          </a:p>
        </p:txBody>
      </p:sp>
      <p:sp>
        <p:nvSpPr>
          <p:cNvPr id="92"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And, as was mentioned in the previous section, you can find out what the user typed by calling the </a:t>
            </a:r>
            <a:r>
              <a:rPr lang="en-US" sz="1400" b="0" strike="noStrike" spc="-1">
                <a:solidFill>
                  <a:srgbClr val="2C3E50"/>
                </a:solidFill>
                <a:latin typeface="Noto Sans"/>
              </a:rPr>
              <a:t>getText</a:t>
            </a:r>
            <a:r>
              <a:rPr lang="en-US" sz="1400" b="1" strike="noStrike" spc="-1">
                <a:solidFill>
                  <a:srgbClr val="2C3E50"/>
                </a:solidFill>
                <a:latin typeface="Noto Sans"/>
              </a:rPr>
              <a:t> method.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method returns the exact text that the user has typed.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trim any extraneous leading and trailing spaces from the data in a text field, apply the trim method to the return value of getText:</a:t>
            </a:r>
            <a:br/>
            <a:r>
              <a:rPr lang="en-US" sz="1400" b="0" strike="noStrike" spc="-1">
                <a:solidFill>
                  <a:srgbClr val="2C3E50"/>
                </a:solidFill>
                <a:latin typeface="Noto Sans"/>
              </a:rPr>
              <a:t>String text = textField.getText().trim();</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change the font in which the user text appears, use the setFont method.</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Menu Building</a:t>
            </a:r>
            <a:endParaRPr lang="en-US" sz="2700" b="0" strike="noStrike" spc="-1">
              <a:latin typeface="Arial"/>
            </a:endParaRPr>
          </a:p>
        </p:txBody>
      </p:sp>
      <p:sp>
        <p:nvSpPr>
          <p:cNvPr id="202"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a:t>
            </a:r>
            <a:br/>
            <a:r>
              <a:rPr lang="en-US" sz="1400" b="0" strike="noStrike" spc="-1">
                <a:solidFill>
                  <a:srgbClr val="2C3E50"/>
                </a:solidFill>
                <a:latin typeface="Noto Sans"/>
              </a:rPr>
              <a:t>Action exitAction = new AbstractAction("Exit") // menu item text goes here</a:t>
            </a:r>
            <a:br/>
            <a:r>
              <a:rPr lang="en-US" sz="1400" b="0" strike="noStrike" spc="-1">
                <a:solidFill>
                  <a:srgbClr val="2C3E50"/>
                </a:solidFill>
                <a:latin typeface="Noto Sans"/>
              </a:rPr>
              <a:t>{</a:t>
            </a:r>
            <a:br/>
            <a:r>
              <a:rPr lang="en-US" sz="1400" b="0" strike="noStrike" spc="-1">
                <a:solidFill>
                  <a:srgbClr val="2C3E50"/>
                </a:solidFill>
                <a:latin typeface="Noto Sans"/>
              </a:rPr>
              <a:t>	public void actionPerformed(ActionEvent event)	{</a:t>
            </a:r>
            <a:br/>
            <a:r>
              <a:rPr lang="en-US" sz="1400" b="0" strike="noStrike" spc="-1">
                <a:solidFill>
                  <a:srgbClr val="2C3E50"/>
                </a:solidFill>
                <a:latin typeface="Noto Sans"/>
              </a:rPr>
              <a:t>	// action code goes here</a:t>
            </a:r>
            <a:br/>
            <a:r>
              <a:rPr lang="en-US" sz="1400" b="0" strike="noStrike" spc="-1">
                <a:solidFill>
                  <a:srgbClr val="2C3E50"/>
                </a:solidFill>
                <a:latin typeface="Noto Sans"/>
              </a:rPr>
              <a:t>	System.exit(0);</a:t>
            </a:r>
            <a:br/>
            <a:r>
              <a:rPr lang="en-US" sz="1400" b="0" strike="noStrike" spc="-1">
                <a:solidFill>
                  <a:srgbClr val="2C3E50"/>
                </a:solidFill>
                <a:latin typeface="Noto Sans"/>
              </a:rPr>
              <a:t>	}</a:t>
            </a:r>
            <a:br/>
            <a:r>
              <a:rPr lang="en-US" sz="1400" b="0" strike="noStrike" spc="-1">
                <a:solidFill>
                  <a:srgbClr val="2C3E50"/>
                </a:solidFill>
                <a:latin typeface="Noto Sans"/>
              </a:rPr>
              <a:t>};</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then add the action to the menu:</a:t>
            </a:r>
            <a:br/>
            <a:r>
              <a:rPr lang="en-US" sz="1400" b="0" strike="noStrike" spc="-1">
                <a:solidFill>
                  <a:srgbClr val="2C3E50"/>
                </a:solidFill>
                <a:latin typeface="Noto Sans"/>
              </a:rPr>
              <a:t>JMenuItem exitItem = fileMenu.add(exitAction);</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command adds a menu item to the menu, using the action name.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action object becomes its listener. This is just a convenient shortcut for</a:t>
            </a:r>
            <a:br/>
            <a:r>
              <a:rPr lang="en-US" sz="1400" b="0" strike="noStrike" spc="-1">
                <a:solidFill>
                  <a:srgbClr val="2C3E50"/>
                </a:solidFill>
                <a:latin typeface="Noto Sans"/>
              </a:rPr>
              <a:t>JMenuItem exitItem = new JmenuItem(exitAction);</a:t>
            </a:r>
            <a:br/>
            <a:r>
              <a:rPr lang="en-US" sz="1400" b="0" strike="noStrike" spc="-1">
                <a:solidFill>
                  <a:srgbClr val="2C3E50"/>
                </a:solidFill>
                <a:latin typeface="Noto Sans"/>
              </a:rPr>
              <a:t>fileMenu.add(exitItem);</a:t>
            </a:r>
            <a:endParaRPr lang="en-US" sz="14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Menu Building</a:t>
            </a:r>
            <a:endParaRPr lang="en-US" sz="2700" b="0" strike="noStrike" spc="-1">
              <a:latin typeface="Arial"/>
            </a:endParaRPr>
          </a:p>
        </p:txBody>
      </p:sp>
      <p:sp>
        <p:nvSpPr>
          <p:cNvPr id="204" name="PlaceHolder 2"/>
          <p:cNvSpPr>
            <a:spLocks noGrp="1"/>
          </p:cNvSpPr>
          <p:nvPr>
            <p:ph/>
          </p:nvPr>
        </p:nvSpPr>
        <p:spPr>
          <a:xfrm>
            <a:off x="360000" y="1269000"/>
            <a:ext cx="9350640" cy="401940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Icons in Menu Items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Checkbox and Radio Button Menu Items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Pop-Up Menus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Keyboard Mnemonics and Accelerators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Enabling and Disabling Menu Items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Toolbars and Tooltips</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Listing 12.8 is a sample program that generates a set of menus. </a:t>
            </a:r>
            <a:endParaRPr lang="en-US" sz="1400" b="1"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It shows all the features that you saw in this section: nested menus, disabled menu items, checkbox and radio button menu items, a pop-up menu, and keyboard mnemonics and accelerators.</a:t>
            </a:r>
            <a:endParaRPr lang="en-US" sz="14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Listing 12.8 menu/MenuFrame.java</a:t>
            </a:r>
            <a:endParaRPr lang="en-US" sz="2700" b="0" strike="noStrike" spc="-1">
              <a:latin typeface="Arial"/>
            </a:endParaRPr>
          </a:p>
        </p:txBody>
      </p:sp>
      <p:pic>
        <p:nvPicPr>
          <p:cNvPr id="206" name="Picture 205"/>
          <p:cNvPicPr/>
          <p:nvPr/>
        </p:nvPicPr>
        <p:blipFill>
          <a:blip r:embed="rId2"/>
          <a:stretch/>
        </p:blipFill>
        <p:spPr>
          <a:xfrm>
            <a:off x="26640" y="1185480"/>
            <a:ext cx="3732840" cy="2302920"/>
          </a:xfrm>
          <a:prstGeom prst="rect">
            <a:avLst/>
          </a:prstGeom>
          <a:ln w="0">
            <a:noFill/>
          </a:ln>
        </p:spPr>
      </p:pic>
      <p:pic>
        <p:nvPicPr>
          <p:cNvPr id="207" name="Picture 206"/>
          <p:cNvPicPr/>
          <p:nvPr/>
        </p:nvPicPr>
        <p:blipFill>
          <a:blip r:embed="rId3"/>
          <a:stretch/>
        </p:blipFill>
        <p:spPr>
          <a:xfrm>
            <a:off x="17640" y="2514600"/>
            <a:ext cx="6847200" cy="3156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icture 207"/>
          <p:cNvPicPr/>
          <p:nvPr/>
        </p:nvPicPr>
        <p:blipFill>
          <a:blip r:embed="rId2"/>
          <a:stretch/>
        </p:blipFill>
        <p:spPr>
          <a:xfrm>
            <a:off x="25560" y="4320"/>
            <a:ext cx="3879000" cy="5670360"/>
          </a:xfrm>
          <a:prstGeom prst="rect">
            <a:avLst/>
          </a:prstGeom>
          <a:ln w="0">
            <a:noFill/>
          </a:ln>
        </p:spPr>
      </p:pic>
      <p:pic>
        <p:nvPicPr>
          <p:cNvPr id="209" name="Picture 208"/>
          <p:cNvPicPr/>
          <p:nvPr/>
        </p:nvPicPr>
        <p:blipFill>
          <a:blip r:embed="rId3"/>
          <a:stretch/>
        </p:blipFill>
        <p:spPr>
          <a:xfrm>
            <a:off x="3885120" y="4320"/>
            <a:ext cx="3216240" cy="5670360"/>
          </a:xfrm>
          <a:prstGeom prst="rect">
            <a:avLst/>
          </a:prstGeom>
          <a:ln w="0">
            <a:noFill/>
          </a:ln>
        </p:spPr>
      </p:pic>
      <p:pic>
        <p:nvPicPr>
          <p:cNvPr id="210" name="Picture 209"/>
          <p:cNvPicPr/>
          <p:nvPr/>
        </p:nvPicPr>
        <p:blipFill>
          <a:blip r:embed="rId4"/>
          <a:stretch/>
        </p:blipFill>
        <p:spPr>
          <a:xfrm>
            <a:off x="7106040" y="4680"/>
            <a:ext cx="2894040" cy="5670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Fields</a:t>
            </a:r>
            <a:endParaRPr lang="en-US" sz="2700" b="0" strike="noStrike" spc="-1">
              <a:latin typeface="Arial"/>
            </a:endParaRPr>
          </a:p>
        </p:txBody>
      </p:sp>
      <p:pic>
        <p:nvPicPr>
          <p:cNvPr id="94" name="Picture 93"/>
          <p:cNvPicPr/>
          <p:nvPr/>
        </p:nvPicPr>
        <p:blipFill>
          <a:blip r:embed="rId2"/>
          <a:stretch/>
        </p:blipFill>
        <p:spPr>
          <a:xfrm>
            <a:off x="-20520" y="1212120"/>
            <a:ext cx="9788400" cy="3902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72000" y="-26280"/>
            <a:ext cx="9350640" cy="41004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Text Fields</a:t>
            </a:r>
            <a:endParaRPr lang="en-US" sz="2700" b="0" strike="noStrike" spc="-1">
              <a:latin typeface="Arial"/>
            </a:endParaRPr>
          </a:p>
        </p:txBody>
      </p:sp>
      <p:pic>
        <p:nvPicPr>
          <p:cNvPr id="96" name="Picture 95"/>
          <p:cNvPicPr/>
          <p:nvPr/>
        </p:nvPicPr>
        <p:blipFill>
          <a:blip r:embed="rId2"/>
          <a:stretch/>
        </p:blipFill>
        <p:spPr>
          <a:xfrm>
            <a:off x="27000" y="429480"/>
            <a:ext cx="9693360" cy="2445480"/>
          </a:xfrm>
          <a:prstGeom prst="rect">
            <a:avLst/>
          </a:prstGeom>
          <a:ln w="0">
            <a:noFill/>
          </a:ln>
        </p:spPr>
      </p:pic>
      <p:pic>
        <p:nvPicPr>
          <p:cNvPr id="97" name="Picture 96"/>
          <p:cNvPicPr/>
          <p:nvPr/>
        </p:nvPicPr>
        <p:blipFill>
          <a:blip r:embed="rId3"/>
          <a:stretch/>
        </p:blipFill>
        <p:spPr>
          <a:xfrm>
            <a:off x="19800" y="2863800"/>
            <a:ext cx="9759960" cy="2769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50640" cy="709560"/>
          </a:xfrm>
          <a:prstGeom prst="rect">
            <a:avLst/>
          </a:prstGeom>
          <a:noFill/>
          <a:ln w="0">
            <a:noFill/>
          </a:ln>
        </p:spPr>
        <p:txBody>
          <a:bodyPr lIns="0" tIns="0" rIns="0" bIns="0" anchor="ctr">
            <a:noAutofit/>
          </a:bodyPr>
          <a:lstStyle/>
          <a:p>
            <a:pPr>
              <a:lnSpc>
                <a:spcPct val="100000"/>
              </a:lnSpc>
              <a:buNone/>
            </a:pPr>
            <a:r>
              <a:rPr lang="en-US" sz="2700" b="1" strike="noStrike" spc="-1">
                <a:solidFill>
                  <a:srgbClr val="FFFFFF"/>
                </a:solidFill>
                <a:latin typeface="Noto Sans"/>
              </a:rPr>
              <a:t>Labels and Labeling Components</a:t>
            </a:r>
            <a:endParaRPr lang="en-US" sz="2700" b="0" strike="noStrike" spc="-1">
              <a:latin typeface="Arial"/>
            </a:endParaRPr>
          </a:p>
        </p:txBody>
      </p:sp>
      <p:sp>
        <p:nvSpPr>
          <p:cNvPr id="99" name="PlaceHolder 2"/>
          <p:cNvSpPr>
            <a:spLocks noGrp="1"/>
          </p:cNvSpPr>
          <p:nvPr>
            <p:ph/>
          </p:nvPr>
        </p:nvSpPr>
        <p:spPr>
          <a:xfrm>
            <a:off x="360000" y="1269000"/>
            <a:ext cx="9350640" cy="4019400"/>
          </a:xfrm>
          <a:prstGeom prst="rect">
            <a:avLst/>
          </a:prstGeom>
          <a:noFill/>
          <a:ln w="0">
            <a:noFill/>
          </a:ln>
        </p:spPr>
        <p:txBody>
          <a:bodyPr lIns="0" tIns="0" rIns="0" bIns="0" anchor="t">
            <a:normAutofit fontScale="85000" lnSpcReduction="20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Labels are components that hold text.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They have no decorations (for example, no boundaries).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They also do not react to user input. You can use a label to identify components.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unlike buttons, text fields have no label to identify them.</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label a component that does not itself come with an identifier:</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1. Construct a </a:t>
            </a:r>
            <a:r>
              <a:rPr lang="en-US" sz="1400" b="0" strike="noStrike" spc="-1">
                <a:solidFill>
                  <a:srgbClr val="2C3E50"/>
                </a:solidFill>
                <a:latin typeface="Noto Sans"/>
              </a:rPr>
              <a:t>JLabel</a:t>
            </a:r>
            <a:r>
              <a:rPr lang="en-US" sz="1400" b="1" strike="noStrike" spc="-1">
                <a:solidFill>
                  <a:srgbClr val="2C3E50"/>
                </a:solidFill>
                <a:latin typeface="Noto Sans"/>
              </a:rPr>
              <a:t> component with the correct text.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2.Place it close enough to the component you want to identify so that the user can see that the label identifies the correct component.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constructor for a </a:t>
            </a:r>
            <a:r>
              <a:rPr lang="en-US" sz="1400" b="0" strike="noStrike" spc="-1">
                <a:solidFill>
                  <a:srgbClr val="2C3E50"/>
                </a:solidFill>
                <a:latin typeface="Noto Sans"/>
              </a:rPr>
              <a:t>JLabel</a:t>
            </a:r>
            <a:r>
              <a:rPr lang="en-US" sz="1400" b="1" strike="noStrike" spc="-1">
                <a:solidFill>
                  <a:srgbClr val="2C3E50"/>
                </a:solidFill>
                <a:latin typeface="Noto Sans"/>
              </a:rPr>
              <a:t> lets you specify the initial text or icon and, optionally, the alignment of the content.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use constants from the </a:t>
            </a:r>
            <a:r>
              <a:rPr lang="en-US" sz="1400" b="0" strike="noStrike" spc="-1">
                <a:solidFill>
                  <a:srgbClr val="2C3E50"/>
                </a:solidFill>
                <a:latin typeface="Noto Sans"/>
              </a:rPr>
              <a:t>SwingConstants</a:t>
            </a:r>
            <a:r>
              <a:rPr lang="en-US" sz="1400" b="1" strike="noStrike" spc="-1">
                <a:solidFill>
                  <a:srgbClr val="2C3E50"/>
                </a:solidFill>
                <a:latin typeface="Noto Sans"/>
              </a:rPr>
              <a:t> interface to specify alignment.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That interface defines a number of useful constants such as LEFT , RIGHT , CENTER , NORTH , EAST , and so 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p15="http://schemas.microsoft.com/office/powerpoint/2012/main" xmlns="">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2566</TotalTime>
  <Words>4839</Words>
  <Application>Microsoft Office PowerPoint</Application>
  <PresentationFormat>Custom</PresentationFormat>
  <Paragraphs>267</Paragraphs>
  <Slides>63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Arial</vt:lpstr>
      <vt:lpstr>Noto Sans</vt:lpstr>
      <vt:lpstr>Symbol</vt:lpstr>
      <vt:lpstr>Wingdings</vt:lpstr>
      <vt:lpstr>Office Theme</vt:lpstr>
      <vt:lpstr>Office Theme</vt:lpstr>
      <vt:lpstr>Basic Swing Components</vt:lpstr>
      <vt:lpstr>Text Inputs</vt:lpstr>
      <vt:lpstr>Text Inputs</vt:lpstr>
      <vt:lpstr>Text Fields</vt:lpstr>
      <vt:lpstr>Text Fields</vt:lpstr>
      <vt:lpstr>Text Fields</vt:lpstr>
      <vt:lpstr>Text Fields</vt:lpstr>
      <vt:lpstr>Text Fields</vt:lpstr>
      <vt:lpstr>Labels and Labeling Components</vt:lpstr>
      <vt:lpstr>Labels and Labeling Components</vt:lpstr>
      <vt:lpstr>javax.swing.Label</vt:lpstr>
      <vt:lpstr>Password Fields</vt:lpstr>
      <vt:lpstr>javax.swing.JPasswordField</vt:lpstr>
      <vt:lpstr>Text Areas</vt:lpstr>
      <vt:lpstr>Text Areas</vt:lpstr>
      <vt:lpstr>Scroll Panes</vt:lpstr>
      <vt:lpstr>Listing 12.2 text/TextComponentFrame.java</vt:lpstr>
      <vt:lpstr>Listing 12.2 text/TextComponentFrame.java</vt:lpstr>
      <vt:lpstr>Choice Components (CheckBoxes)</vt:lpstr>
      <vt:lpstr>Figure 12.4 Checkboxes</vt:lpstr>
      <vt:lpstr>CheckBoxes</vt:lpstr>
      <vt:lpstr>CheckBoxes</vt:lpstr>
      <vt:lpstr>Listing 12.3 checkBox/CheckBoxFrame.java</vt:lpstr>
      <vt:lpstr>Listing 12.3 checkBox/CheckBoxFrame.java</vt:lpstr>
      <vt:lpstr>Listing 12.3 checkBox/CheckBoxFrame.java</vt:lpstr>
      <vt:lpstr>Radio Buttons</vt:lpstr>
      <vt:lpstr>Figure 12.5 A radio button group</vt:lpstr>
      <vt:lpstr>Radio Buttons</vt:lpstr>
      <vt:lpstr>Radio Buttons</vt:lpstr>
      <vt:lpstr>Radio Buttons</vt:lpstr>
      <vt:lpstr>Listing 12.4  radioButton/RadioButtonFrame.java</vt:lpstr>
      <vt:lpstr>PowerPoint Presentation</vt:lpstr>
      <vt:lpstr>PowerPoint Presentation</vt:lpstr>
      <vt:lpstr>Borders</vt:lpstr>
      <vt:lpstr>Borders</vt:lpstr>
      <vt:lpstr>Borders</vt:lpstr>
      <vt:lpstr>Borders</vt:lpstr>
      <vt:lpstr>Listing 12.5  border/BorderFrame.java</vt:lpstr>
      <vt:lpstr>Listing 12.5  border/BorderFrame.java</vt:lpstr>
      <vt:lpstr>Combo Boxes</vt:lpstr>
      <vt:lpstr>Combo Boxes</vt:lpstr>
      <vt:lpstr>Combo Boxes</vt:lpstr>
      <vt:lpstr>Combo Boxes</vt:lpstr>
      <vt:lpstr>Listing 12.6  comboBox/ComboBoxFrame.java</vt:lpstr>
      <vt:lpstr>Listing 12.6  comboBox/ComboBoxFrame.java</vt:lpstr>
      <vt:lpstr>PowerPoint Presentation</vt:lpstr>
      <vt:lpstr>Sliders</vt:lpstr>
      <vt:lpstr>Figure 12.8 Sliders</vt:lpstr>
      <vt:lpstr>Sliders</vt:lpstr>
      <vt:lpstr>Sliders</vt:lpstr>
      <vt:lpstr>Sliders</vt:lpstr>
      <vt:lpstr>Listing 12.7 slider/SliderFrame.java</vt:lpstr>
      <vt:lpstr>PowerPoint Presentation</vt:lpstr>
      <vt:lpstr>PowerPoint Presentation</vt:lpstr>
      <vt:lpstr>PowerPoint Presentation</vt:lpstr>
      <vt:lpstr>PowerPoint Presentation</vt:lpstr>
      <vt:lpstr>Menus</vt:lpstr>
      <vt:lpstr>Menu Building</vt:lpstr>
      <vt:lpstr>Menu Building</vt:lpstr>
      <vt:lpstr>Menu Building</vt:lpstr>
      <vt:lpstr>Menu Building</vt:lpstr>
      <vt:lpstr>Listing 12.8 menu/MenuFrame.java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subject/>
  <dc:creator/>
  <dc:description/>
  <cp:lastModifiedBy>Niraj Kumar Pokharel</cp:lastModifiedBy>
  <cp:revision>614</cp:revision>
  <dcterms:created xsi:type="dcterms:W3CDTF">2022-01-02T09:03:02Z</dcterms:created>
  <dcterms:modified xsi:type="dcterms:W3CDTF">2024-07-03T01:48:09Z</dcterms:modified>
  <dc:language>en-US</dc:language>
</cp:coreProperties>
</file>