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200" cy="5668200"/>
          </a:xfrm>
          <a:prstGeom prst="rect">
            <a:avLst/>
          </a:prstGeom>
          <a:solidFill>
            <a:srgbClr val="2c3e50"/>
          </a:solidFill>
          <a:ln w="10800">
            <a:noFill/>
          </a:ln>
        </p:spPr>
        <p:style>
          <a:lnRef idx="0"/>
          <a:fillRef idx="0"/>
          <a:effectRef idx="0"/>
          <a:fontRef idx="minor"/>
        </p:style>
      </p:sp>
      <p:sp>
        <p:nvSpPr>
          <p:cNvPr id="1" name=""/>
          <p:cNvSpPr/>
          <p:nvPr/>
        </p:nvSpPr>
        <p:spPr>
          <a:xfrm>
            <a:off x="0" y="0"/>
            <a:ext cx="10078200" cy="377820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5400000"/>
            <a:ext cx="10078200" cy="268200"/>
          </a:xfrm>
          <a:prstGeom prst="rect">
            <a:avLst/>
          </a:prstGeom>
          <a:solidFill>
            <a:srgbClr val="2c3e50"/>
          </a:solidFill>
          <a:ln w="10800">
            <a:noFill/>
          </a:ln>
        </p:spPr>
        <p:style>
          <a:lnRef idx="0"/>
          <a:fillRef idx="0"/>
          <a:effectRef idx="0"/>
          <a:fontRef idx="minor"/>
        </p:style>
      </p:sp>
      <p:sp>
        <p:nvSpPr>
          <p:cNvPr id="41" name=""/>
          <p:cNvSpPr/>
          <p:nvPr/>
        </p:nvSpPr>
        <p:spPr>
          <a:xfrm>
            <a:off x="0" y="0"/>
            <a:ext cx="10078200" cy="1213200"/>
          </a:xfrm>
          <a:prstGeom prst="rect">
            <a:avLst/>
          </a:prstGeom>
          <a:solidFill>
            <a:srgbClr val="2c3e50"/>
          </a:solidFill>
          <a:ln w="10800">
            <a:noFill/>
          </a:ln>
        </p:spPr>
        <p:style>
          <a:lnRef idx="0"/>
          <a:fillRef idx="0"/>
          <a:effectRef idx="0"/>
          <a:fontRef idx="minor"/>
        </p:style>
      </p:sp>
      <p:sp>
        <p:nvSpPr>
          <p:cNvPr id="42" name=""/>
          <p:cNvSpPr/>
          <p:nvPr/>
        </p:nvSpPr>
        <p:spPr>
          <a:xfrm>
            <a:off x="9315000" y="5175000"/>
            <a:ext cx="448200" cy="448200"/>
          </a:xfrm>
          <a:prstGeom prst="ellipse">
            <a:avLst/>
          </a:prstGeom>
          <a:solidFill>
            <a:srgbClr val="1abc9c"/>
          </a:solidFill>
          <a:ln w="10800">
            <a:solidFill>
              <a:srgbClr val="1abc9c"/>
            </a:solidFill>
            <a:round/>
          </a:ln>
        </p:spPr>
        <p:style>
          <a:lnRef idx="0"/>
          <a:fillRef idx="0"/>
          <a:effectRef idx="0"/>
          <a:fontRef idx="minor"/>
        </p:style>
      </p:sp>
      <p:sp>
        <p:nvSpPr>
          <p:cNvPr id="43" name=""/>
          <p:cNvSpPr/>
          <p:nvPr/>
        </p:nvSpPr>
        <p:spPr>
          <a:xfrm>
            <a:off x="9180000" y="5130000"/>
            <a:ext cx="718200" cy="53820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D97FEBC-0AB2-4B7F-A9C6-57EC7FE6513C}"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0" y="5400000"/>
            <a:ext cx="10078200" cy="268200"/>
          </a:xfrm>
          <a:prstGeom prst="rect">
            <a:avLst/>
          </a:prstGeom>
          <a:solidFill>
            <a:srgbClr val="2c3e50"/>
          </a:solidFill>
          <a:ln w="10800">
            <a:noFill/>
          </a:ln>
        </p:spPr>
        <p:style>
          <a:lnRef idx="0"/>
          <a:fillRef idx="0"/>
          <a:effectRef idx="0"/>
          <a:fontRef idx="minor"/>
        </p:style>
      </p:sp>
      <p:sp>
        <p:nvSpPr>
          <p:cNvPr id="83" name=""/>
          <p:cNvSpPr/>
          <p:nvPr/>
        </p:nvSpPr>
        <p:spPr>
          <a:xfrm>
            <a:off x="0" y="0"/>
            <a:ext cx="10078200" cy="1213200"/>
          </a:xfrm>
          <a:prstGeom prst="rect">
            <a:avLst/>
          </a:prstGeom>
          <a:solidFill>
            <a:srgbClr val="2c3e50"/>
          </a:solidFill>
          <a:ln w="10800">
            <a:noFill/>
          </a:ln>
        </p:spPr>
        <p:style>
          <a:lnRef idx="0"/>
          <a:fillRef idx="0"/>
          <a:effectRef idx="0"/>
          <a:fontRef idx="minor"/>
        </p:style>
      </p:sp>
      <p:sp>
        <p:nvSpPr>
          <p:cNvPr id="84" name=""/>
          <p:cNvSpPr/>
          <p:nvPr/>
        </p:nvSpPr>
        <p:spPr>
          <a:xfrm>
            <a:off x="9315000" y="5175000"/>
            <a:ext cx="448200" cy="448200"/>
          </a:xfrm>
          <a:prstGeom prst="ellipse">
            <a:avLst/>
          </a:prstGeom>
          <a:solidFill>
            <a:srgbClr val="1abc9c"/>
          </a:solidFill>
          <a:ln w="10800">
            <a:solidFill>
              <a:srgbClr val="1abc9c"/>
            </a:solidFill>
            <a:round/>
          </a:ln>
        </p:spPr>
        <p:style>
          <a:lnRef idx="0"/>
          <a:fillRef idx="0"/>
          <a:effectRef idx="0"/>
          <a:fontRef idx="minor"/>
        </p:style>
      </p:sp>
      <p:sp>
        <p:nvSpPr>
          <p:cNvPr id="85" name=""/>
          <p:cNvSpPr/>
          <p:nvPr/>
        </p:nvSpPr>
        <p:spPr>
          <a:xfrm>
            <a:off x="9180000" y="5130000"/>
            <a:ext cx="718200" cy="53820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A1C76666-24A0-438A-8C43-E4B8ECA6B3C6}"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1035000"/>
            <a:ext cx="9358200" cy="717120"/>
          </a:xfrm>
          <a:prstGeom prst="rect">
            <a:avLst/>
          </a:prstGeom>
          <a:noFill/>
          <a:ln w="0">
            <a:noFill/>
          </a:ln>
        </p:spPr>
        <p:txBody>
          <a:bodyPr lIns="0" rIns="0" tIns="0" bIns="0" anchor="ctr" anchorCtr="1">
            <a:noAutofit/>
          </a:bodyPr>
          <a:p>
            <a:pPr algn="ctr">
              <a:lnSpc>
                <a:spcPct val="100000"/>
              </a:lnSpc>
            </a:pPr>
            <a:r>
              <a:rPr b="1" lang="en-US" sz="2700" spc="-1" strike="noStrike">
                <a:solidFill>
                  <a:srgbClr val="ffffff"/>
                </a:solidFill>
                <a:latin typeface="Noto Sans"/>
              </a:rPr>
              <a:t>Using Special Fonts For Text</a:t>
            </a:r>
            <a:endParaRPr b="0" lang="en-US" sz="2700" spc="-1" strike="noStrike">
              <a:latin typeface="Arial"/>
            </a:endParaRPr>
          </a:p>
        </p:txBody>
      </p:sp>
    </p:spTree>
  </p:cSld>
  <mc:AlternateContent>
    <mc:Choice Requires="p14">
      <p:transition p14:dur="10">
        <p:checker dir="vert"/>
      </p:transition>
    </mc:Choice>
    <mc:Fallback>
      <p:transition>
        <p:checker dir="vert"/>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Typesetting Terms</a:t>
            </a:r>
            <a:endParaRPr b="0" lang="en-US" sz="2700" spc="-1" strike="noStrike">
              <a:latin typeface="Arial"/>
            </a:endParaRPr>
          </a:p>
        </p:txBody>
      </p:sp>
      <p:sp>
        <p:nvSpPr>
          <p:cNvPr id="143" name="PlaceHolder 2"/>
          <p:cNvSpPr>
            <a:spLocks noGrp="1"/>
          </p:cNvSpPr>
          <p:nvPr>
            <p:ph/>
          </p:nvPr>
        </p:nvSpPr>
        <p:spPr>
          <a:xfrm>
            <a:off x="324000" y="1251000"/>
            <a:ext cx="9358200" cy="4120200"/>
          </a:xfrm>
          <a:prstGeom prst="rect">
            <a:avLst/>
          </a:prstGeom>
          <a:noFill/>
          <a:ln w="0">
            <a:noFill/>
          </a:ln>
        </p:spPr>
        <p:txBody>
          <a:bodyPr lIns="0" rIns="0" tIns="0" bIns="0" anchor="t">
            <a:normAutofit fontScale="96000"/>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baseline is the imaginary line where, for example, the bottom of a character like “e” rests.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ascent is the distance from the baseline to the top of an ascender, which is the upper part of a letter like “b” or “k,” or an uppercase character.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descent is the distance from the baseline to a descender, which is the lower portion of a letter like ‘p’ or ‘g</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Leading is the space between the descent of one line and the ascent of the next line. (The term has its origin from the strips of lead that typesetters used to separate lines).</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height of a font is the distance between successive baselines, which is the same as descent + leading + ascent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width of the rectangle that the getStringBounds method returns is the horizontal extent of the string.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height of the rectangle is the sum of ascent, descent, and leading.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rectangle has its origin at the baseline of the string. The top y coordinate of the rectangle is negative</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43">
                                            <p:txEl>
                                              <p:pRg st="6" end="6"/>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4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Typesetting Terms</a:t>
            </a:r>
            <a:endParaRPr b="0" lang="en-US" sz="2700" spc="-1" strike="noStrike">
              <a:latin typeface="Arial"/>
            </a:endParaRPr>
          </a:p>
        </p:txBody>
      </p:sp>
      <p:sp>
        <p:nvSpPr>
          <p:cNvPr id="145" name="PlaceHolder 2"/>
          <p:cNvSpPr>
            <a:spLocks noGrp="1"/>
          </p:cNvSpPr>
          <p:nvPr>
            <p:ph/>
          </p:nvPr>
        </p:nvSpPr>
        <p:spPr>
          <a:xfrm>
            <a:off x="324000" y="1251000"/>
            <a:ext cx="9358200" cy="4120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 </a:t>
            </a:r>
            <a:r>
              <a:rPr b="1" lang="en-US" sz="1400" spc="-1" strike="noStrike">
                <a:solidFill>
                  <a:srgbClr val="2c3e50"/>
                </a:solidFill>
                <a:latin typeface="Noto Sans"/>
              </a:rPr>
              <a:t>Thus, you can obtain string width, height, and ascent as follows:</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double stringWidth = bounds.getWidth();</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double stringHeight = bounds.getHeight();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double ascent = -bounds.getY();</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If you need to know the descent or leading, use the </a:t>
            </a:r>
            <a:r>
              <a:rPr b="0" lang="en-US" sz="1400" spc="-1" strike="noStrike">
                <a:solidFill>
                  <a:srgbClr val="2c3e50"/>
                </a:solidFill>
                <a:latin typeface="Noto Sans"/>
              </a:rPr>
              <a:t>getLineMetrics</a:t>
            </a:r>
            <a:r>
              <a:rPr b="1" lang="en-US" sz="1400" spc="-1" strike="noStrike">
                <a:solidFill>
                  <a:srgbClr val="2c3e50"/>
                </a:solidFill>
                <a:latin typeface="Noto Sans"/>
              </a:rPr>
              <a:t> method of the </a:t>
            </a:r>
            <a:r>
              <a:rPr b="0" lang="en-US" sz="1400" spc="-1" strike="noStrike">
                <a:solidFill>
                  <a:srgbClr val="2c3e50"/>
                </a:solidFill>
                <a:latin typeface="Noto Sans"/>
              </a:rPr>
              <a:t>Font</a:t>
            </a:r>
            <a:r>
              <a:rPr b="1" lang="en-US" sz="1400" spc="-1" strike="noStrike">
                <a:solidFill>
                  <a:srgbClr val="2c3e50"/>
                </a:solidFill>
                <a:latin typeface="Noto Sans"/>
              </a:rPr>
              <a:t> class. That method returns an object of the </a:t>
            </a:r>
            <a:r>
              <a:rPr b="0" lang="en-US" sz="1400" spc="-1" strike="noStrike">
                <a:solidFill>
                  <a:srgbClr val="2c3e50"/>
                </a:solidFill>
                <a:latin typeface="Noto Sans"/>
              </a:rPr>
              <a:t>LineMetrics</a:t>
            </a:r>
            <a:r>
              <a:rPr b="1" lang="en-US" sz="1400" spc="-1" strike="noStrike">
                <a:solidFill>
                  <a:srgbClr val="2c3e50"/>
                </a:solidFill>
                <a:latin typeface="Noto Sans"/>
              </a:rPr>
              <a:t> class, which has methods to obtain the descent and leading:</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LineMetrics metrics = f.getLineMetrics(message, context);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float descent = metrics.getDescent();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float leading = metrics.getLeading();</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257" dur="indefinite" restart="never" nodeType="tmRoot">
          <p:childTnLst>
            <p:seq>
              <p:cTn id="258" dur="indefinite" nodeType="mainSeq">
                <p:childTnLst>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Typesetting Terms</a:t>
            </a:r>
            <a:endParaRPr b="0" lang="en-US" sz="2700" spc="-1" strike="noStrike">
              <a:latin typeface="Arial"/>
            </a:endParaRPr>
          </a:p>
        </p:txBody>
      </p:sp>
      <p:sp>
        <p:nvSpPr>
          <p:cNvPr id="147" name="PlaceHolder 2"/>
          <p:cNvSpPr>
            <a:spLocks noGrp="1"/>
          </p:cNvSpPr>
          <p:nvPr>
            <p:ph/>
          </p:nvPr>
        </p:nvSpPr>
        <p:spPr>
          <a:xfrm>
            <a:off x="324000" y="1251000"/>
            <a:ext cx="9358200" cy="4120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following code uses all this information to center a string in its surrounding component:</a:t>
            </a:r>
            <a:endParaRPr b="0" lang="en-US" sz="1400" spc="-1" strike="noStrike">
              <a:latin typeface="Arial"/>
            </a:endParaRPr>
          </a:p>
        </p:txBody>
      </p:sp>
      <p:pic>
        <p:nvPicPr>
          <p:cNvPr id="148" name="" descr=""/>
          <p:cNvPicPr/>
          <p:nvPr/>
        </p:nvPicPr>
        <p:blipFill>
          <a:blip r:embed="rId1"/>
          <a:stretch/>
        </p:blipFill>
        <p:spPr>
          <a:xfrm>
            <a:off x="653760" y="1750680"/>
            <a:ext cx="5199480" cy="2828160"/>
          </a:xfrm>
          <a:prstGeom prst="rect">
            <a:avLst/>
          </a:prstGeom>
          <a:ln w="0">
            <a:noFill/>
          </a:ln>
        </p:spPr>
      </p:pic>
    </p:spTree>
  </p:cSld>
  <mc:AlternateContent>
    <mc:Choice Requires="p14">
      <p:transition p14:dur="10">
        <p:checker dir="vert"/>
      </p:transition>
    </mc:Choice>
    <mc:Fallback>
      <p:transition>
        <p:checker dir="vert"/>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Typesetting Terms</a:t>
            </a:r>
            <a:endParaRPr b="0" lang="en-US" sz="2700" spc="-1" strike="noStrike">
              <a:latin typeface="Arial"/>
            </a:endParaRPr>
          </a:p>
        </p:txBody>
      </p:sp>
      <p:sp>
        <p:nvSpPr>
          <p:cNvPr id="150" name="PlaceHolder 2"/>
          <p:cNvSpPr>
            <a:spLocks noGrp="1"/>
          </p:cNvSpPr>
          <p:nvPr>
            <p:ph/>
          </p:nvPr>
        </p:nvSpPr>
        <p:spPr>
          <a:xfrm>
            <a:off x="324000" y="1251000"/>
            <a:ext cx="9358200" cy="4120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To understand the centering, consider that </a:t>
            </a:r>
            <a:r>
              <a:rPr b="0" lang="en-US" sz="1400" spc="-1" strike="noStrike">
                <a:solidFill>
                  <a:srgbClr val="2c3e50"/>
                </a:solidFill>
                <a:latin typeface="Noto Sans"/>
              </a:rPr>
              <a:t>getWidth()</a:t>
            </a:r>
            <a:r>
              <a:rPr b="1" lang="en-US" sz="1400" spc="-1" strike="noStrike">
                <a:solidFill>
                  <a:srgbClr val="2c3e50"/>
                </a:solidFill>
                <a:latin typeface="Noto Sans"/>
              </a:rPr>
              <a:t> returns the width of the component.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A portion of that width, namely </a:t>
            </a:r>
            <a:r>
              <a:rPr b="0" lang="en-US" sz="1400" spc="-1" strike="noStrike">
                <a:solidFill>
                  <a:srgbClr val="2c3e50"/>
                </a:solidFill>
                <a:latin typeface="Noto Sans"/>
              </a:rPr>
              <a:t>bounds.getWidth()</a:t>
            </a:r>
            <a:r>
              <a:rPr b="1" lang="en-US" sz="1400" spc="-1" strike="noStrike">
                <a:solidFill>
                  <a:srgbClr val="2c3e50"/>
                </a:solidFill>
                <a:latin typeface="Noto Sans"/>
              </a:rPr>
              <a:t> , is occupied by the message string.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remainder should be equally distributed on both sides.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Therefore, the blank space on each side is half the difference.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same reasoning applies to the height.</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Exercise 3</a:t>
            </a:r>
            <a:endParaRPr b="0" lang="en-US" sz="2700" spc="-1" strike="noStrike">
              <a:latin typeface="Arial"/>
            </a:endParaRPr>
          </a:p>
        </p:txBody>
      </p:sp>
      <p:sp>
        <p:nvSpPr>
          <p:cNvPr id="152" name="PlaceHolder 2"/>
          <p:cNvSpPr>
            <a:spLocks noGrp="1"/>
          </p:cNvSpPr>
          <p:nvPr>
            <p:ph/>
          </p:nvPr>
        </p:nvSpPr>
        <p:spPr>
          <a:xfrm>
            <a:off x="324000" y="1251000"/>
            <a:ext cx="9358200" cy="4120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Draw the baseline and string bounds as in following figure</a:t>
            </a:r>
            <a:endParaRPr b="0" lang="en-US" sz="1400" spc="-1" strike="noStrike">
              <a:latin typeface="Arial"/>
            </a:endParaRPr>
          </a:p>
        </p:txBody>
      </p:sp>
      <p:pic>
        <p:nvPicPr>
          <p:cNvPr id="153" name="" descr=""/>
          <p:cNvPicPr/>
          <p:nvPr/>
        </p:nvPicPr>
        <p:blipFill>
          <a:blip r:embed="rId1"/>
          <a:stretch/>
        </p:blipFill>
        <p:spPr>
          <a:xfrm>
            <a:off x="709200" y="1663560"/>
            <a:ext cx="5141880" cy="3427560"/>
          </a:xfrm>
          <a:prstGeom prst="rect">
            <a:avLst/>
          </a:prstGeom>
          <a:ln w="0">
            <a:noFill/>
          </a:ln>
        </p:spPr>
      </p:pic>
    </p:spTree>
  </p:cSld>
  <mc:AlternateContent>
    <mc:Choice Requires="p14">
      <p:transition p14:dur="10">
        <p:checker dir="vert"/>
      </p:transition>
    </mc:Choice>
    <mc:Fallback>
      <p:transition>
        <p:checker dir="vert"/>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Using Special Fonts for Text</a:t>
            </a:r>
            <a:endParaRPr b="0" lang="en-US" sz="2700" spc="-1" strike="noStrike">
              <a:latin typeface="Arial"/>
            </a:endParaRPr>
          </a:p>
        </p:txBody>
      </p:sp>
      <p:sp>
        <p:nvSpPr>
          <p:cNvPr id="126"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The “Not a Hello World” program at the beginning of this chapter displayed a string in the default font. </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Sometimes, you will want to show your text in a different font. </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You can specify a font by its font face name. A font face name is composed of a font family name, such as “Helvetica,” and an optional suffix such as “Bold.” </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For example, the font faces “Helvetica” and “Helvetica Bold” are both considered to be part of the family named “Helvetica.”</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To find out which fonts are available on a particular computer, call the </a:t>
            </a:r>
            <a:r>
              <a:rPr b="0" lang="en-US" sz="1400" spc="-1" strike="noStrike">
                <a:solidFill>
                  <a:srgbClr val="2c3e50"/>
                </a:solidFill>
                <a:latin typeface="Noto Sans"/>
              </a:rPr>
              <a:t>getAvailableFontFamilyNames</a:t>
            </a:r>
            <a:r>
              <a:rPr b="1" lang="en-US" sz="1400" spc="-1" strike="noStrike">
                <a:solidFill>
                  <a:srgbClr val="2c3e50"/>
                </a:solidFill>
                <a:latin typeface="Noto Sans"/>
              </a:rPr>
              <a:t> method of the </a:t>
            </a:r>
            <a:r>
              <a:rPr b="0" lang="en-US" sz="1400" spc="-1" strike="noStrike">
                <a:solidFill>
                  <a:srgbClr val="2c3e50"/>
                </a:solidFill>
                <a:latin typeface="Noto Sans"/>
              </a:rPr>
              <a:t>GraphicsEnvironment</a:t>
            </a:r>
            <a:r>
              <a:rPr b="1" lang="en-US" sz="1400" spc="-1" strike="noStrike">
                <a:solidFill>
                  <a:srgbClr val="2c3e50"/>
                </a:solidFill>
                <a:latin typeface="Noto Sans"/>
              </a:rPr>
              <a:t> class</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The method returns an array of strings containing the names of all available fonts</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Noto Sans"/>
              </a:rPr>
              <a:t>To obtain an instance of the </a:t>
            </a:r>
            <a:r>
              <a:rPr b="0" lang="en-US" sz="1400" spc="-1" strike="noStrike">
                <a:solidFill>
                  <a:srgbClr val="2c3e50"/>
                </a:solidFill>
                <a:latin typeface="Noto Sans"/>
              </a:rPr>
              <a:t>GraphicsEnvironment</a:t>
            </a:r>
            <a:r>
              <a:rPr b="1" lang="en-US" sz="1400" spc="-1" strike="noStrike">
                <a:solidFill>
                  <a:srgbClr val="2c3e50"/>
                </a:solidFill>
                <a:latin typeface="Noto Sans"/>
              </a:rPr>
              <a:t> class that describes the graphics environment of the user’s system, use the static </a:t>
            </a:r>
            <a:r>
              <a:rPr b="0" lang="en-US" sz="1400" spc="-1" strike="noStrike">
                <a:solidFill>
                  <a:srgbClr val="2c3e50"/>
                </a:solidFill>
                <a:latin typeface="Noto Sans"/>
              </a:rPr>
              <a:t>getLocalGraphicsEnvironment</a:t>
            </a:r>
            <a:r>
              <a:rPr b="1" lang="en-US" sz="1400" spc="-1" strike="noStrike">
                <a:solidFill>
                  <a:srgbClr val="2c3e50"/>
                </a:solidFill>
                <a:latin typeface="Noto Sans"/>
              </a:rPr>
              <a:t> method`</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Program to List all fonts in your system</a:t>
            </a:r>
            <a:endParaRPr b="0" lang="en-US" sz="2700" spc="-1" strike="noStrike">
              <a:latin typeface="Arial"/>
            </a:endParaRPr>
          </a:p>
        </p:txBody>
      </p:sp>
      <p:sp>
        <p:nvSpPr>
          <p:cNvPr id="128"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a:lnSpc>
                <a:spcPct val="100000"/>
              </a:lnSpc>
              <a:spcAft>
                <a:spcPts val="1057"/>
              </a:spcAft>
            </a:pPr>
            <a:r>
              <a:rPr b="1" lang="en-US" sz="1400" spc="-1" strike="noStrike">
                <a:solidFill>
                  <a:srgbClr val="2c3e50"/>
                </a:solidFill>
                <a:latin typeface="Noto Sans"/>
              </a:rPr>
              <a:t>import java.awt.*;</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public class ListFonts {</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public static void main(String[] args) {</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String[] fontNames = GraphicsEnvironment</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	</a:t>
            </a:r>
            <a:r>
              <a:rPr b="1" lang="en-US" sz="1400" spc="-1" strike="noStrike">
                <a:solidFill>
                  <a:srgbClr val="2c3e50"/>
                </a:solidFill>
                <a:latin typeface="Noto Sans"/>
              </a:rPr>
              <a:t>.getLocalGraphicsEnvironment()</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	</a:t>
            </a:r>
            <a:r>
              <a:rPr b="1" lang="en-US" sz="1400" spc="-1" strike="noStrike">
                <a:solidFill>
                  <a:srgbClr val="2c3e50"/>
                </a:solidFill>
                <a:latin typeface="Noto Sans"/>
              </a:rPr>
              <a:t>.getAvailableFontFamilyNames();</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	</a:t>
            </a:r>
            <a:r>
              <a:rPr b="1" lang="en-US" sz="1400" spc="-1" strike="noStrike">
                <a:solidFill>
                  <a:srgbClr val="2c3e50"/>
                </a:solidFill>
                <a:latin typeface="Noto Sans"/>
              </a:rPr>
              <a:t>for (String fontName : fontNames) </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	</a:t>
            </a:r>
            <a:r>
              <a:rPr b="1" lang="en-US" sz="1400" spc="-1" strike="noStrike">
                <a:solidFill>
                  <a:srgbClr val="2c3e50"/>
                </a:solidFill>
                <a:latin typeface="Noto Sans"/>
              </a:rPr>
              <a:t>	</a:t>
            </a:r>
            <a:r>
              <a:rPr b="1" lang="en-US" sz="1400" spc="-1" strike="noStrike">
                <a:solidFill>
                  <a:srgbClr val="2c3e50"/>
                </a:solidFill>
                <a:latin typeface="Noto Sans"/>
              </a:rPr>
              <a:t>System.out.println(fontName);</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 </a:t>
            </a:r>
            <a:r>
              <a:rPr b="1" lang="en-US" sz="1400" spc="-1" strike="noStrike">
                <a:solidFill>
                  <a:srgbClr val="2c3e50"/>
                </a:solidFill>
                <a:latin typeface="Noto Sans"/>
              </a:rPr>
              <a:t>	</a:t>
            </a:r>
            <a:r>
              <a:rPr b="1" lang="en-US" sz="1400" spc="-1" strike="noStrike">
                <a:solidFill>
                  <a:srgbClr val="2c3e50"/>
                </a:solidFill>
                <a:latin typeface="Noto Sans"/>
              </a:rPr>
              <a:t>}</a:t>
            </a:r>
            <a:endParaRPr b="0" lang="en-US" sz="1400" spc="-1" strike="noStrike">
              <a:latin typeface="Arial"/>
            </a:endParaRPr>
          </a:p>
          <a:p>
            <a:pPr>
              <a:lnSpc>
                <a:spcPct val="100000"/>
              </a:lnSpc>
              <a:spcAft>
                <a:spcPts val="1057"/>
              </a:spcAft>
            </a:pPr>
            <a:r>
              <a:rPr b="1" lang="en-US" sz="1400" spc="-1" strike="noStrike">
                <a:solidFill>
                  <a:srgbClr val="2c3e50"/>
                </a:solidFill>
                <a:latin typeface="Noto Sans"/>
              </a:rPr>
              <a:t>}</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Font Faces</a:t>
            </a:r>
            <a:endParaRPr b="0" lang="en-US" sz="2700" spc="-1" strike="noStrike">
              <a:latin typeface="Arial"/>
            </a:endParaRPr>
          </a:p>
        </p:txBody>
      </p:sp>
      <p:sp>
        <p:nvSpPr>
          <p:cNvPr id="130"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Font face names can be trademarked, and font designs can be copyrighted in some jurisdictions.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Thus, the distribution of fonts often involves royalty payments to a font foundry.</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Of course, just as there are inexpensive imitations of famous perfumes, there are lookalikes for name-brand fonts.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For example, the Helvetica imitation that is shipped with Windows is called Arial</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To establish a common baseline, the AWT defines five logical font names: </a:t>
            </a:r>
            <a:r>
              <a:rPr b="0" lang="en-US" sz="1400" spc="-1" strike="noStrike">
                <a:solidFill>
                  <a:srgbClr val="2c3e50"/>
                </a:solidFill>
                <a:latin typeface="Noto Sans"/>
              </a:rPr>
              <a:t>SansSerif, Serif, Monospaced, Dialog, DialogInput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These names are always mapped to some fonts that actually exist on the client machine. For example, on a Windows system, SansSerif is mapped to Arial</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In addition, the Oracle JDK always includes three font families named “Lucida Sans,” “Lucida Bright,” and “Lucida Sans Typewriter”.</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30">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3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Draw Characters in a Font </a:t>
            </a:r>
            <a:endParaRPr b="0" lang="en-US" sz="2700" spc="-1" strike="noStrike">
              <a:latin typeface="Arial"/>
            </a:endParaRPr>
          </a:p>
        </p:txBody>
      </p:sp>
      <p:sp>
        <p:nvSpPr>
          <p:cNvPr id="132"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To draw characters in a font, you must first create an object of the class Font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Specify the font face name, the font style, and the point size</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Here is an example of how you construct a Font object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Font sansbold14 = new Font("SansSerif", Font.BOLD, 14);</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third argument is the point size.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Points are commonly used in typography to indicate the size of a font. There are 72 points per inch</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You can use a logical font name in place of the font face name in the Font constructor.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Specify the style (plain, bold, italic, or bold italic) by setting the second Font constructor argument to one of the following values:</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Font.PLAIN Font.BOLD Font.ITALIC Font.BOLD + Font.ITALIC</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3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Font Files</a:t>
            </a:r>
            <a:endParaRPr b="0" lang="en-US" sz="2700" spc="-1" strike="noStrike">
              <a:latin typeface="Arial"/>
            </a:endParaRPr>
          </a:p>
        </p:txBody>
      </p:sp>
      <p:sp>
        <p:nvSpPr>
          <p:cNvPr id="134"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You can read font files in TrueType, OpenType, or PostScript Type 1 formats.</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You need an input stream for the font—typically from a file or URL</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Then, call the static </a:t>
            </a:r>
            <a:r>
              <a:rPr b="0" lang="en-US" sz="1400" spc="-1" strike="noStrike">
                <a:solidFill>
                  <a:srgbClr val="2c3e50"/>
                </a:solidFill>
                <a:latin typeface="Noto Sans"/>
              </a:rPr>
              <a:t>Font.createFont</a:t>
            </a:r>
            <a:r>
              <a:rPr b="1" lang="en-US" sz="1400" spc="-1" strike="noStrike">
                <a:solidFill>
                  <a:srgbClr val="2c3e50"/>
                </a:solidFill>
                <a:latin typeface="Noto Sans"/>
              </a:rPr>
              <a:t> method</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URL url = new URL("http://www.fonts.com/Wingbats.ttf");</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InputStream in = url.openStream();</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Font f1 = Font.createFont(Font.TRUETYPE_FONT, in);</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font is plain with a font size of 1 point. Use the </a:t>
            </a:r>
            <a:r>
              <a:rPr b="0" lang="en-US" sz="1400" spc="-1" strike="noStrike">
                <a:solidFill>
                  <a:srgbClr val="2c3e50"/>
                </a:solidFill>
                <a:latin typeface="Noto Sans"/>
              </a:rPr>
              <a:t>deriveFont</a:t>
            </a:r>
            <a:r>
              <a:rPr b="1" lang="en-US" sz="1400" spc="-1" strike="noStrike">
                <a:solidFill>
                  <a:srgbClr val="2c3e50"/>
                </a:solidFill>
                <a:latin typeface="Noto Sans"/>
              </a:rPr>
              <a:t> method to get a font of the desired size:</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Font f = f1.deriveFont(14.0F);</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34">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34">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34">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3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ASCII Characters</a:t>
            </a:r>
            <a:endParaRPr b="0" lang="en-US" sz="2700" spc="-1" strike="noStrike">
              <a:latin typeface="Arial"/>
            </a:endParaRPr>
          </a:p>
        </p:txBody>
      </p:sp>
      <p:sp>
        <p:nvSpPr>
          <p:cNvPr id="136" name="PlaceHolder 2"/>
          <p:cNvSpPr>
            <a:spLocks noGrp="1"/>
          </p:cNvSpPr>
          <p:nvPr>
            <p:ph/>
          </p:nvPr>
        </p:nvSpPr>
        <p:spPr>
          <a:xfrm>
            <a:off x="360000" y="1485000"/>
            <a:ext cx="9358200" cy="377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Java fonts contain the usual ASCII characters as well as symbols.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For example, if you print the character '\u2297' in the Dialog font, you get a X character.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Only the symbols defined in the Unicode character set are available</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Here’s the code that displays the string “Hello, World!” in the standard sans serif font on your system, using 14-point bold type</a:t>
            </a:r>
            <a:endParaRPr b="0" lang="en-US" sz="1400" spc="-1" strike="noStrike">
              <a:latin typeface="Arial"/>
            </a:endParaRPr>
          </a:p>
          <a:p>
            <a:pPr>
              <a:lnSpc>
                <a:spcPct val="100000"/>
              </a:lnSpc>
              <a:spcBef>
                <a:spcPts val="1417"/>
              </a:spcBef>
            </a:pPr>
            <a:r>
              <a:rPr b="0" lang="en-US" sz="1400" spc="-1" strike="noStrike">
                <a:solidFill>
                  <a:srgbClr val="2c3e50"/>
                </a:solidFill>
                <a:latin typeface="Noto Sans"/>
              </a:rPr>
              <a:t> </a:t>
            </a:r>
            <a:r>
              <a:rPr b="0" lang="en-US" sz="1400" spc="-1" strike="noStrike">
                <a:solidFill>
                  <a:srgbClr val="2c3e50"/>
                </a:solidFill>
                <a:latin typeface="Noto Sans"/>
              </a:rPr>
              <a:t>	</a:t>
            </a:r>
            <a:r>
              <a:rPr b="0" lang="en-US" sz="1400" spc="-1" strike="noStrike">
                <a:solidFill>
                  <a:srgbClr val="2c3e50"/>
                </a:solidFill>
                <a:latin typeface="Noto Sans"/>
              </a:rPr>
              <a:t>Font sansbold14 = new Font("SansSerif", Font.BOLD, 14);</a:t>
            </a:r>
            <a:endParaRPr b="0" lang="en-US" sz="1400" spc="-1" strike="noStrike">
              <a:latin typeface="Arial"/>
            </a:endParaRPr>
          </a:p>
          <a:p>
            <a:pPr>
              <a:lnSpc>
                <a:spcPct val="100000"/>
              </a:lnSpc>
              <a:spcBef>
                <a:spcPts val="1417"/>
              </a:spcBef>
            </a:pPr>
            <a:r>
              <a:rPr b="0" lang="en-US" sz="1400" spc="-1" strike="noStrike">
                <a:solidFill>
                  <a:srgbClr val="2c3e50"/>
                </a:solidFill>
                <a:latin typeface="Noto Sans"/>
              </a:rPr>
              <a:t> </a:t>
            </a:r>
            <a:r>
              <a:rPr b="0" lang="en-US" sz="1400" spc="-1" strike="noStrike">
                <a:solidFill>
                  <a:srgbClr val="2c3e50"/>
                </a:solidFill>
                <a:latin typeface="Noto Sans"/>
              </a:rPr>
              <a:t>	</a:t>
            </a:r>
            <a:r>
              <a:rPr b="0" lang="en-US" sz="1400" spc="-1" strike="noStrike">
                <a:solidFill>
                  <a:srgbClr val="2c3e50"/>
                </a:solidFill>
                <a:latin typeface="Noto Sans"/>
              </a:rPr>
              <a:t>g2.setFont(sansbold14);</a:t>
            </a:r>
            <a:endParaRPr b="0" lang="en-US" sz="1400" spc="-1" strike="noStrike">
              <a:latin typeface="Arial"/>
            </a:endParaRPr>
          </a:p>
          <a:p>
            <a:pPr>
              <a:lnSpc>
                <a:spcPct val="100000"/>
              </a:lnSpc>
              <a:spcBef>
                <a:spcPts val="1417"/>
              </a:spcBef>
            </a:pPr>
            <a:r>
              <a:rPr b="0" lang="en-US" sz="1400" spc="-1" strike="noStrike">
                <a:solidFill>
                  <a:srgbClr val="2c3e50"/>
                </a:solidFill>
                <a:latin typeface="Noto Sans"/>
              </a:rPr>
              <a:t> </a:t>
            </a:r>
            <a:r>
              <a:rPr b="0" lang="en-US" sz="1400" spc="-1" strike="noStrike">
                <a:solidFill>
                  <a:srgbClr val="2c3e50"/>
                </a:solidFill>
                <a:latin typeface="Noto Sans"/>
              </a:rPr>
              <a:t>	</a:t>
            </a:r>
            <a:r>
              <a:rPr b="0" lang="en-US" sz="1400" spc="-1" strike="noStrike">
                <a:solidFill>
                  <a:srgbClr val="2c3e50"/>
                </a:solidFill>
                <a:latin typeface="Noto Sans"/>
              </a:rPr>
              <a:t>String message = "Hello, World!";</a:t>
            </a:r>
            <a:endParaRPr b="0" lang="en-US" sz="1400" spc="-1" strike="noStrike">
              <a:latin typeface="Arial"/>
            </a:endParaRPr>
          </a:p>
          <a:p>
            <a:pPr>
              <a:lnSpc>
                <a:spcPct val="100000"/>
              </a:lnSpc>
              <a:spcBef>
                <a:spcPts val="1417"/>
              </a:spcBef>
            </a:pPr>
            <a:r>
              <a:rPr b="0" lang="en-US" sz="1400" spc="-1" strike="noStrike">
                <a:solidFill>
                  <a:srgbClr val="2c3e50"/>
                </a:solidFill>
                <a:latin typeface="Noto Sans"/>
              </a:rPr>
              <a:t> </a:t>
            </a:r>
            <a:r>
              <a:rPr b="0" lang="en-US" sz="1400" spc="-1" strike="noStrike">
                <a:solidFill>
                  <a:srgbClr val="2c3e50"/>
                </a:solidFill>
                <a:latin typeface="Noto Sans"/>
              </a:rPr>
              <a:t>	</a:t>
            </a:r>
            <a:r>
              <a:rPr b="0" lang="en-US" sz="1400" spc="-1" strike="noStrike">
                <a:solidFill>
                  <a:srgbClr val="2c3e50"/>
                </a:solidFill>
                <a:latin typeface="Noto Sans"/>
              </a:rPr>
              <a:t>g2.drawString(message, 75, 100);</a:t>
            </a: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3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More on Fonts</a:t>
            </a:r>
            <a:endParaRPr b="0" lang="en-US" sz="2700" spc="-1" strike="noStrike">
              <a:latin typeface="Arial"/>
            </a:endParaRPr>
          </a:p>
        </p:txBody>
      </p:sp>
      <p:sp>
        <p:nvSpPr>
          <p:cNvPr id="138" name="PlaceHolder 2"/>
          <p:cNvSpPr>
            <a:spLocks noGrp="1"/>
          </p:cNvSpPr>
          <p:nvPr>
            <p:ph/>
          </p:nvPr>
        </p:nvSpPr>
        <p:spPr>
          <a:xfrm>
            <a:off x="324000" y="1251000"/>
            <a:ext cx="9358200" cy="4120200"/>
          </a:xfrm>
          <a:prstGeom prst="rect">
            <a:avLst/>
          </a:prstGeom>
          <a:noFill/>
          <a:ln w="0">
            <a:noFill/>
          </a:ln>
        </p:spPr>
        <p:txBody>
          <a:bodyPr lIns="0" rIns="0" tIns="0" bIns="0" anchor="t">
            <a:normAutofit fontScale="94000"/>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Next, let’s center the string in its component instead of drawing it at an arbitrary position.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We need to know the width and height of the string in pixels.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These dimensions depend on three factors:</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font used (in our case, sans serif, bold, 14 point);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string (in our case, “Hello, World!”); and</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device on which the font is drawn (in our case, the user’s screen)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To obtain an object that represents the font characteristics of the screen device, call the </a:t>
            </a:r>
            <a:r>
              <a:rPr b="0" lang="en-US" sz="1400" spc="-1" strike="noStrike">
                <a:solidFill>
                  <a:srgbClr val="2c3e50"/>
                </a:solidFill>
                <a:latin typeface="Noto Sans"/>
              </a:rPr>
              <a:t>getFontRenderContext</a:t>
            </a:r>
            <a:r>
              <a:rPr b="1" lang="en-US" sz="1400" spc="-1" strike="noStrike">
                <a:solidFill>
                  <a:srgbClr val="2c3e50"/>
                </a:solidFill>
                <a:latin typeface="Noto Sans"/>
              </a:rPr>
              <a:t> method of the </a:t>
            </a:r>
            <a:r>
              <a:rPr b="0" lang="en-US" sz="1400" spc="-1" strike="noStrike">
                <a:solidFill>
                  <a:srgbClr val="2c3e50"/>
                </a:solidFill>
                <a:latin typeface="Noto Sans"/>
              </a:rPr>
              <a:t>Graphics2D</a:t>
            </a:r>
            <a:r>
              <a:rPr b="1" lang="en-US" sz="1400" spc="-1" strike="noStrike">
                <a:solidFill>
                  <a:srgbClr val="2c3e50"/>
                </a:solidFill>
                <a:latin typeface="Noto Sans"/>
              </a:rPr>
              <a:t> class.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It returns an object of the </a:t>
            </a:r>
            <a:r>
              <a:rPr b="0" lang="en-US" sz="1400" spc="-1" strike="noStrike">
                <a:solidFill>
                  <a:srgbClr val="2c3e50"/>
                </a:solidFill>
                <a:latin typeface="Noto Sans"/>
              </a:rPr>
              <a:t>FontRenderContext</a:t>
            </a:r>
            <a:r>
              <a:rPr b="1" lang="en-US" sz="1400" spc="-1" strike="noStrike">
                <a:solidFill>
                  <a:srgbClr val="2c3e50"/>
                </a:solidFill>
                <a:latin typeface="Noto Sans"/>
              </a:rPr>
              <a:t> class. </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Simply pass that object to the </a:t>
            </a:r>
            <a:r>
              <a:rPr b="0" lang="en-US" sz="1400" spc="-1" strike="noStrike">
                <a:solidFill>
                  <a:srgbClr val="2c3e50"/>
                </a:solidFill>
                <a:latin typeface="Noto Sans"/>
              </a:rPr>
              <a:t>getStringBounds</a:t>
            </a:r>
            <a:r>
              <a:rPr b="1" lang="en-US" sz="1400" spc="-1" strike="noStrike">
                <a:solidFill>
                  <a:srgbClr val="2c3e50"/>
                </a:solidFill>
                <a:latin typeface="Noto Sans"/>
              </a:rPr>
              <a:t> method of the </a:t>
            </a:r>
            <a:r>
              <a:rPr b="0" lang="en-US" sz="1400" spc="-1" strike="noStrike">
                <a:solidFill>
                  <a:srgbClr val="2c3e50"/>
                </a:solidFill>
                <a:latin typeface="Noto Sans"/>
              </a:rPr>
              <a:t>Font</a:t>
            </a:r>
            <a:r>
              <a:rPr b="1" lang="en-US" sz="1400" spc="-1" strike="noStrike">
                <a:solidFill>
                  <a:srgbClr val="2c3e50"/>
                </a:solidFill>
                <a:latin typeface="Noto Sans"/>
              </a:rPr>
              <a:t> class</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FontRenderContext context = g2.getFontRenderContext();</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400" spc="-1" strike="noStrike">
                <a:solidFill>
                  <a:srgbClr val="2c3e50"/>
                </a:solidFill>
                <a:latin typeface="Noto Sans"/>
              </a:rPr>
              <a:t>Rectangle2D bounds = sansbold14..getStringBounds(message, context);</a:t>
            </a:r>
            <a:endParaRPr b="0" lang="en-US" sz="1400" spc="-1" strike="noStrike">
              <a:latin typeface="Arial"/>
            </a:endParaRPr>
          </a:p>
          <a:p>
            <a:pPr>
              <a:lnSpc>
                <a:spcPct val="100000"/>
              </a:lnSpc>
              <a:spcBef>
                <a:spcPts val="1417"/>
              </a:spcBef>
            </a:pPr>
            <a:endParaRPr b="0" lang="en-US" sz="1400" spc="-1" strike="noStrike">
              <a:latin typeface="Arial"/>
            </a:endParaRPr>
          </a:p>
        </p:txBody>
      </p:sp>
    </p:spTree>
  </p:cSld>
  <mc:AlternateContent>
    <mc:Choice Requires="p14">
      <p:transition p14:dur="10">
        <p:checker dir="vert"/>
      </p:transition>
    </mc:Choice>
    <mc:Fallback>
      <p:transition>
        <p:checker dir="vert"/>
      </p:transition>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38">
                                            <p:txEl>
                                              <p:pRg st="8" end="8"/>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38">
                                            <p:txEl>
                                              <p:pRg st="9" end="9"/>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3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225720"/>
            <a:ext cx="9358200" cy="717120"/>
          </a:xfrm>
          <a:prstGeom prst="rect">
            <a:avLst/>
          </a:prstGeom>
          <a:noFill/>
          <a:ln w="0">
            <a:noFill/>
          </a:ln>
        </p:spPr>
        <p:txBody>
          <a:bodyPr lIns="0" rIns="0" tIns="0" bIns="0" anchor="ctr">
            <a:noAutofit/>
          </a:bodyPr>
          <a:p>
            <a:pPr>
              <a:lnSpc>
                <a:spcPct val="100000"/>
              </a:lnSpc>
            </a:pPr>
            <a:r>
              <a:rPr b="1" lang="en-US" sz="2700" spc="-1" strike="noStrike">
                <a:solidFill>
                  <a:srgbClr val="ffffff"/>
                </a:solidFill>
                <a:latin typeface="Noto Sans"/>
              </a:rPr>
              <a:t>More on Fonts</a:t>
            </a:r>
            <a:endParaRPr b="0" lang="en-US" sz="2700" spc="-1" strike="noStrike">
              <a:latin typeface="Arial"/>
            </a:endParaRPr>
          </a:p>
        </p:txBody>
      </p:sp>
      <p:sp>
        <p:nvSpPr>
          <p:cNvPr id="140" name="PlaceHolder 2"/>
          <p:cNvSpPr>
            <a:spLocks noGrp="1"/>
          </p:cNvSpPr>
          <p:nvPr>
            <p:ph/>
          </p:nvPr>
        </p:nvSpPr>
        <p:spPr>
          <a:xfrm>
            <a:off x="324000" y="1251000"/>
            <a:ext cx="9358200" cy="4120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The </a:t>
            </a:r>
            <a:r>
              <a:rPr b="0" lang="en-US" sz="1400" spc="-1" strike="noStrike">
                <a:solidFill>
                  <a:srgbClr val="2c3e50"/>
                </a:solidFill>
                <a:latin typeface="Noto Sans"/>
              </a:rPr>
              <a:t>getStringBounds</a:t>
            </a:r>
            <a:r>
              <a:rPr b="1" lang="en-US" sz="1400" spc="-1" strike="noStrike">
                <a:solidFill>
                  <a:srgbClr val="2c3e50"/>
                </a:solidFill>
                <a:latin typeface="Noto Sans"/>
              </a:rPr>
              <a:t> method returns a rectangle that encloses the string</a:t>
            </a:r>
            <a:endParaRPr b="0" lang="en-US"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400" spc="-1" strike="noStrike">
                <a:solidFill>
                  <a:srgbClr val="2c3e50"/>
                </a:solidFill>
                <a:latin typeface="Noto Sans"/>
              </a:rPr>
              <a:t>To interpret the dimensions of that rectangle, you should know some basic typesetting terms</a:t>
            </a:r>
            <a:endParaRPr b="0" lang="en-US" sz="1400" spc="-1" strike="noStrike">
              <a:latin typeface="Arial"/>
            </a:endParaRPr>
          </a:p>
        </p:txBody>
      </p:sp>
      <p:pic>
        <p:nvPicPr>
          <p:cNvPr id="141" name="" descr=""/>
          <p:cNvPicPr/>
          <p:nvPr/>
        </p:nvPicPr>
        <p:blipFill>
          <a:blip r:embed="rId1"/>
          <a:stretch/>
        </p:blipFill>
        <p:spPr>
          <a:xfrm>
            <a:off x="283320" y="1999080"/>
            <a:ext cx="9541440" cy="2617920"/>
          </a:xfrm>
          <a:prstGeom prst="rect">
            <a:avLst/>
          </a:prstGeom>
          <a:ln w="0">
            <a:noFill/>
          </a:ln>
        </p:spPr>
      </p:pic>
    </p:spTree>
  </p:cSld>
  <mc:AlternateContent>
    <mc:Choice Requires="p14">
      <p:transition p14:dur="10">
        <p:checker dir="vert"/>
      </p:transition>
    </mc:Choice>
    <mc:Fallback>
      <p:transition>
        <p:checker dir="vert"/>
      </p:transition>
    </mc:Fallback>
  </mc:AlternateContent>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869</TotalTime>
  <Application>LibreOffice/7.2.3.2$Linux_X86_64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2022-01-02T09:03:02Z</dcterms:created>
  <dc:creator/>
  <dc:description/>
  <dc:language>en-US</dc:language>
  <cp:lastModifiedBy/>
  <dcterms:modified xsi:type="dcterms:W3CDTF">2022-01-05T15:50:09Z</dcterms:modified>
  <cp:revision>61</cp:revision>
  <dc:subject/>
  <dc:title>Midnightblue</dc:title>
</cp:coreProperties>
</file>

<file path=docProps/custom.xml><?xml version="1.0" encoding="utf-8"?>
<Properties xmlns="http://schemas.openxmlformats.org/officeDocument/2006/custom-properties" xmlns:vt="http://schemas.openxmlformats.org/officeDocument/2006/docPropsVTypes"/>
</file>