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3" r:id="rId9"/>
    <p:sldId id="264" r:id="rId10"/>
    <p:sldId id="265" r:id="rId11"/>
    <p:sldId id="266" r:id="rId12"/>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21" d="100"/>
          <a:sy n="121" d="100"/>
        </p:scale>
        <p:origin x="3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26"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7"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29"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0"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34" name="PlaceHolder 2"/>
          <p:cNvSpPr>
            <a:spLocks noGrp="1"/>
          </p:cNvSpPr>
          <p:nvPr>
            <p:ph/>
          </p:nvPr>
        </p:nvSpPr>
        <p:spPr>
          <a:xfrm>
            <a:off x="504000" y="132660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5" name="PlaceHolder 3"/>
          <p:cNvSpPr>
            <a:spLocks noGrp="1"/>
          </p:cNvSpPr>
          <p:nvPr>
            <p:ph/>
          </p:nvPr>
        </p:nvSpPr>
        <p:spPr>
          <a:xfrm>
            <a:off x="3571560" y="132660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 name="PlaceHolder 4"/>
          <p:cNvSpPr>
            <a:spLocks noGrp="1"/>
          </p:cNvSpPr>
          <p:nvPr>
            <p:ph/>
          </p:nvPr>
        </p:nvSpPr>
        <p:spPr>
          <a:xfrm>
            <a:off x="6639120" y="132660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 name="PlaceHolder 5"/>
          <p:cNvSpPr>
            <a:spLocks noGrp="1"/>
          </p:cNvSpPr>
          <p:nvPr>
            <p:ph/>
          </p:nvPr>
        </p:nvSpPr>
        <p:spPr>
          <a:xfrm>
            <a:off x="504000" y="304452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 name="PlaceHolder 6"/>
          <p:cNvSpPr>
            <a:spLocks noGrp="1"/>
          </p:cNvSpPr>
          <p:nvPr>
            <p:ph/>
          </p:nvPr>
        </p:nvSpPr>
        <p:spPr>
          <a:xfrm>
            <a:off x="3571560" y="304452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 name="PlaceHolder 7"/>
          <p:cNvSpPr>
            <a:spLocks noGrp="1"/>
          </p:cNvSpPr>
          <p:nvPr>
            <p:ph/>
          </p:nvPr>
        </p:nvSpPr>
        <p:spPr>
          <a:xfrm>
            <a:off x="6639120" y="304452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47"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49"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51"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2"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56"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7"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8"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5"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60"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1"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2"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64"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5"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6"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68"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9"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71"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2"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3"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4"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76" name="PlaceHolder 2"/>
          <p:cNvSpPr>
            <a:spLocks noGrp="1"/>
          </p:cNvSpPr>
          <p:nvPr>
            <p:ph/>
          </p:nvPr>
        </p:nvSpPr>
        <p:spPr>
          <a:xfrm>
            <a:off x="504000" y="132660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7" name="PlaceHolder 3"/>
          <p:cNvSpPr>
            <a:spLocks noGrp="1"/>
          </p:cNvSpPr>
          <p:nvPr>
            <p:ph/>
          </p:nvPr>
        </p:nvSpPr>
        <p:spPr>
          <a:xfrm>
            <a:off x="3571560" y="132660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8" name="PlaceHolder 4"/>
          <p:cNvSpPr>
            <a:spLocks noGrp="1"/>
          </p:cNvSpPr>
          <p:nvPr>
            <p:ph/>
          </p:nvPr>
        </p:nvSpPr>
        <p:spPr>
          <a:xfrm>
            <a:off x="6639120" y="132660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9" name="PlaceHolder 5"/>
          <p:cNvSpPr>
            <a:spLocks noGrp="1"/>
          </p:cNvSpPr>
          <p:nvPr>
            <p:ph/>
          </p:nvPr>
        </p:nvSpPr>
        <p:spPr>
          <a:xfrm>
            <a:off x="504000" y="304452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0" name="PlaceHolder 6"/>
          <p:cNvSpPr>
            <a:spLocks noGrp="1"/>
          </p:cNvSpPr>
          <p:nvPr>
            <p:ph/>
          </p:nvPr>
        </p:nvSpPr>
        <p:spPr>
          <a:xfrm>
            <a:off x="3571560" y="304452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1" name="PlaceHolder 7"/>
          <p:cNvSpPr>
            <a:spLocks noGrp="1"/>
          </p:cNvSpPr>
          <p:nvPr>
            <p:ph/>
          </p:nvPr>
        </p:nvSpPr>
        <p:spPr>
          <a:xfrm>
            <a:off x="6639120" y="304452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7"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9"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14"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5"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18"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22"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3"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p:nvSpPr>
        <p:spPr>
          <a:xfrm>
            <a:off x="0" y="0"/>
            <a:ext cx="10077480" cy="5667480"/>
          </a:xfrm>
          <a:prstGeom prst="rect">
            <a:avLst/>
          </a:prstGeom>
          <a:solidFill>
            <a:srgbClr val="2C3E50"/>
          </a:solidFill>
          <a:ln w="10800">
            <a:noFill/>
          </a:ln>
        </p:spPr>
        <p:style>
          <a:lnRef idx="0">
            <a:scrgbClr r="0" g="0" b="0"/>
          </a:lnRef>
          <a:fillRef idx="0">
            <a:scrgbClr r="0" g="0" b="0"/>
          </a:fillRef>
          <a:effectRef idx="0">
            <a:scrgbClr r="0" g="0" b="0"/>
          </a:effectRef>
          <a:fontRef idx="minor"/>
        </p:style>
      </p:sp>
      <p:sp>
        <p:nvSpPr>
          <p:cNvPr id="5" name="Rectangle 4"/>
          <p:cNvSpPr/>
          <p:nvPr/>
        </p:nvSpPr>
        <p:spPr>
          <a:xfrm>
            <a:off x="0" y="0"/>
            <a:ext cx="10077480" cy="3777480"/>
          </a:xfrm>
          <a:prstGeom prst="rect">
            <a:avLst/>
          </a:prstGeom>
          <a:solidFill>
            <a:srgbClr val="1ABC9C"/>
          </a:solidFill>
          <a:ln w="10800">
            <a:solidFill>
              <a:srgbClr val="1ABC9C"/>
            </a:solidFill>
            <a:round/>
          </a:ln>
        </p:spPr>
        <p:style>
          <a:lnRef idx="0">
            <a:scrgbClr r="0" g="0" b="0"/>
          </a:lnRef>
          <a:fillRef idx="0">
            <a:scrgbClr r="0" g="0" b="0"/>
          </a:fillRef>
          <a:effectRef idx="0">
            <a:scrgbClr r="0" g="0" b="0"/>
          </a:effectRef>
          <a:fontRef idx="minor"/>
        </p:style>
      </p:sp>
      <p:sp>
        <p:nvSpPr>
          <p:cNvPr id="2"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r>
              <a:rPr lang="en-US" sz="4400" b="0" strike="noStrike" spc="-1">
                <a:latin typeface="Arial"/>
              </a:rPr>
              <a:t>Click to edit the title text format</a:t>
            </a:r>
          </a:p>
        </p:txBody>
      </p:sp>
      <p:sp>
        <p:nvSpPr>
          <p:cNvPr id="3" name="PlaceHolder 2"/>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Rectangle 39"/>
          <p:cNvSpPr/>
          <p:nvPr/>
        </p:nvSpPr>
        <p:spPr>
          <a:xfrm>
            <a:off x="0" y="5400000"/>
            <a:ext cx="10077480" cy="267480"/>
          </a:xfrm>
          <a:prstGeom prst="rect">
            <a:avLst/>
          </a:prstGeom>
          <a:solidFill>
            <a:srgbClr val="2C3E50"/>
          </a:solidFill>
          <a:ln w="10800">
            <a:noFill/>
          </a:ln>
        </p:spPr>
        <p:style>
          <a:lnRef idx="0">
            <a:scrgbClr r="0" g="0" b="0"/>
          </a:lnRef>
          <a:fillRef idx="0">
            <a:scrgbClr r="0" g="0" b="0"/>
          </a:fillRef>
          <a:effectRef idx="0">
            <a:scrgbClr r="0" g="0" b="0"/>
          </a:effectRef>
          <a:fontRef idx="minor"/>
        </p:style>
      </p:sp>
      <p:sp>
        <p:nvSpPr>
          <p:cNvPr id="41" name="Rectangle 40"/>
          <p:cNvSpPr/>
          <p:nvPr/>
        </p:nvSpPr>
        <p:spPr>
          <a:xfrm>
            <a:off x="0" y="0"/>
            <a:ext cx="10077480" cy="1212480"/>
          </a:xfrm>
          <a:prstGeom prst="rect">
            <a:avLst/>
          </a:prstGeom>
          <a:solidFill>
            <a:srgbClr val="2C3E50"/>
          </a:solidFill>
          <a:ln w="10800">
            <a:noFill/>
          </a:ln>
        </p:spPr>
        <p:style>
          <a:lnRef idx="0">
            <a:scrgbClr r="0" g="0" b="0"/>
          </a:lnRef>
          <a:fillRef idx="0">
            <a:scrgbClr r="0" g="0" b="0"/>
          </a:fillRef>
          <a:effectRef idx="0">
            <a:scrgbClr r="0" g="0" b="0"/>
          </a:effectRef>
          <a:fontRef idx="minor"/>
        </p:style>
      </p:sp>
      <p:sp>
        <p:nvSpPr>
          <p:cNvPr id="42" name="Oval 41"/>
          <p:cNvSpPr/>
          <p:nvPr/>
        </p:nvSpPr>
        <p:spPr>
          <a:xfrm>
            <a:off x="9315000" y="5175000"/>
            <a:ext cx="447480" cy="447480"/>
          </a:xfrm>
          <a:prstGeom prst="ellipse">
            <a:avLst/>
          </a:prstGeom>
          <a:solidFill>
            <a:srgbClr val="1ABC9C"/>
          </a:solidFill>
          <a:ln w="10800">
            <a:solidFill>
              <a:srgbClr val="1ABC9C"/>
            </a:solidFill>
            <a:round/>
          </a:ln>
        </p:spPr>
        <p:style>
          <a:lnRef idx="0">
            <a:scrgbClr r="0" g="0" b="0"/>
          </a:lnRef>
          <a:fillRef idx="0">
            <a:scrgbClr r="0" g="0" b="0"/>
          </a:fillRef>
          <a:effectRef idx="0">
            <a:scrgbClr r="0" g="0" b="0"/>
          </a:effectRef>
          <a:fontRef idx="minor"/>
        </p:style>
      </p:sp>
      <p:sp>
        <p:nvSpPr>
          <p:cNvPr id="43" name="Rectangle 42"/>
          <p:cNvSpPr/>
          <p:nvPr/>
        </p:nvSpPr>
        <p:spPr>
          <a:xfrm>
            <a:off x="9180000" y="5130000"/>
            <a:ext cx="717480" cy="537480"/>
          </a:xfrm>
          <a:prstGeom prst="rect">
            <a:avLst/>
          </a:prstGeom>
          <a:noFill/>
          <a:ln w="7200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fld id="{40D0412E-1DEF-48D3-873A-BE70DDC05B59}" type="slidenum">
              <a:rPr lang="en-US" sz="1800" b="1" strike="noStrike" spc="-1">
                <a:solidFill>
                  <a:srgbClr val="FFFFFF"/>
                </a:solidFill>
                <a:latin typeface="Noto Sans"/>
                <a:ea typeface="DejaVu Sans"/>
              </a:rPr>
              <a:t>‹#›</a:t>
            </a:fld>
            <a:endParaRPr lang="en-US" sz="1800" b="0" strike="noStrike" spc="-1">
              <a:latin typeface="Arial"/>
            </a:endParaRPr>
          </a:p>
        </p:txBody>
      </p:sp>
      <p:sp>
        <p:nvSpPr>
          <p:cNvPr id="44"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r>
              <a:rPr lang="en-US" sz="4400" b="0" strike="noStrike" spc="-1">
                <a:latin typeface="Arial"/>
              </a:rPr>
              <a:t>Click to edit the title text format</a:t>
            </a:r>
          </a:p>
        </p:txBody>
      </p:sp>
      <p:sp>
        <p:nvSpPr>
          <p:cNvPr id="45" name="PlaceHolder 2"/>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360000" y="1035000"/>
            <a:ext cx="9357480" cy="716400"/>
          </a:xfrm>
          <a:prstGeom prst="rect">
            <a:avLst/>
          </a:prstGeom>
          <a:noFill/>
          <a:ln w="0">
            <a:noFill/>
          </a:ln>
        </p:spPr>
        <p:txBody>
          <a:bodyPr lIns="0" tIns="0" rIns="0" bIns="0" anchor="ctr" anchorCtr="1">
            <a:noAutofit/>
          </a:bodyPr>
          <a:lstStyle/>
          <a:p>
            <a:pPr algn="ctr">
              <a:lnSpc>
                <a:spcPct val="100000"/>
              </a:lnSpc>
            </a:pPr>
            <a:r>
              <a:rPr lang="en-US" sz="2700" b="1" strike="noStrike" spc="-1">
                <a:solidFill>
                  <a:srgbClr val="FFFFFF"/>
                </a:solidFill>
                <a:latin typeface="Noto Sans"/>
              </a:rPr>
              <a:t>Event Handling</a:t>
            </a:r>
            <a:endParaRPr lang="en-US" sz="27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 xmlns:p15="http://schemas.microsoft.com/office/powerpoint/2012/main">
      <p:transition>
        <p:checker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360000" y="225720"/>
            <a:ext cx="9357480" cy="716400"/>
          </a:xfrm>
          <a:prstGeom prst="rect">
            <a:avLst/>
          </a:prstGeom>
          <a:noFill/>
          <a:ln w="0">
            <a:noFill/>
          </a:ln>
        </p:spPr>
        <p:txBody>
          <a:bodyPr lIns="0" tIns="0" rIns="0" bIns="0" anchor="ctr">
            <a:noAutofit/>
          </a:bodyPr>
          <a:lstStyle/>
          <a:p>
            <a:pPr>
              <a:lnSpc>
                <a:spcPct val="100000"/>
              </a:lnSpc>
            </a:pPr>
            <a:r>
              <a:rPr lang="en-US" sz="2700" b="1" strike="noStrike" spc="-1">
                <a:solidFill>
                  <a:srgbClr val="FFFFFF"/>
                </a:solidFill>
                <a:latin typeface="Noto Sans"/>
              </a:rPr>
              <a:t>Event Notification</a:t>
            </a:r>
            <a:endParaRPr lang="en-US" sz="2700" b="0" strike="noStrike" spc="-1">
              <a:latin typeface="Arial"/>
            </a:endParaRPr>
          </a:p>
        </p:txBody>
      </p:sp>
      <p:pic>
        <p:nvPicPr>
          <p:cNvPr id="102" name="Picture 101"/>
          <p:cNvPicPr/>
          <p:nvPr/>
        </p:nvPicPr>
        <p:blipFill>
          <a:blip r:embed="rId2"/>
          <a:stretch/>
        </p:blipFill>
        <p:spPr>
          <a:xfrm>
            <a:off x="2114280" y="902160"/>
            <a:ext cx="5428080" cy="474084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 xmlns:p15="http://schemas.microsoft.com/office/powerpoint/2012/main">
      <p:transition>
        <p:checker dir="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360000" y="225720"/>
            <a:ext cx="9357480" cy="716400"/>
          </a:xfrm>
          <a:prstGeom prst="rect">
            <a:avLst/>
          </a:prstGeom>
          <a:noFill/>
          <a:ln w="0">
            <a:noFill/>
          </a:ln>
        </p:spPr>
        <p:txBody>
          <a:bodyPr lIns="0" tIns="0" rIns="0" bIns="0" anchor="ctr">
            <a:noAutofit/>
          </a:bodyPr>
          <a:lstStyle/>
          <a:p>
            <a:pPr>
              <a:lnSpc>
                <a:spcPct val="100000"/>
              </a:lnSpc>
            </a:pPr>
            <a:r>
              <a:rPr lang="en-US" sz="2700" b="1" strike="noStrike" spc="-1">
                <a:solidFill>
                  <a:srgbClr val="FFFFFF"/>
                </a:solidFill>
                <a:latin typeface="Noto Sans"/>
              </a:rPr>
              <a:t>Event Handling Basics</a:t>
            </a:r>
            <a:endParaRPr lang="en-US" sz="2700" b="0" strike="noStrike" spc="-1">
              <a:latin typeface="Arial"/>
            </a:endParaRPr>
          </a:p>
        </p:txBody>
      </p:sp>
      <p:sp>
        <p:nvSpPr>
          <p:cNvPr id="84" name="PlaceHolder 2"/>
          <p:cNvSpPr>
            <a:spLocks noGrp="1"/>
          </p:cNvSpPr>
          <p:nvPr>
            <p:ph/>
          </p:nvPr>
        </p:nvSpPr>
        <p:spPr>
          <a:xfrm>
            <a:off x="360000" y="1485000"/>
            <a:ext cx="9357480" cy="3777480"/>
          </a:xfrm>
          <a:prstGeom prst="rect">
            <a:avLst/>
          </a:prstGeom>
          <a:noFill/>
          <a:ln w="0">
            <a:noFill/>
          </a:ln>
        </p:spPr>
        <p:txBody>
          <a:bodyPr lIns="0" tIns="0" rIns="0" bIns="0" anchor="t">
            <a:normAutofit fontScale="97000"/>
          </a:bodyPr>
          <a:lstStyle/>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Event handling is of fundamental importance to programs with a graphical user interface.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To implement user interfaces, you have to master the way in which Java handles events</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Any operating environment that supports GUIs constantly monitors events such as keystrokes or mouse clicks.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The operating environment reports these events to the programs that are running.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Each program then decides what, if anything, to do in response to these events</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In languages like Visual Basic, the correspondence between events and code is obvious. One writes code for each specific event of interest and places the code in what is usually called an </a:t>
            </a:r>
            <a:r>
              <a:rPr lang="en-US" sz="1400" b="0" i="1" strike="noStrike" spc="-1">
                <a:solidFill>
                  <a:srgbClr val="2C3E50"/>
                </a:solidFill>
                <a:latin typeface="Noto Sans"/>
              </a:rPr>
              <a:t>event procedure</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For example, a Visual Basic button named “HelpButton” would have a HelpButton_Click event procedure associated with it</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The code in this procedure executes whenever that button is clicked. Each Visual Basic GUI Component responds to a fixed set of events, and it is impossible to change the events to which it responds.</a:t>
            </a:r>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 xmlns:p15="http://schemas.microsoft.com/office/powerpoint/2012/main">
      <p:transition>
        <p:checker dir="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8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8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8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p:cTn id="34" dur="1" fill="hold">
                                          <p:stCondLst>
                                            <p:cond delay="0"/>
                                          </p:stCondLst>
                                        </p:cTn>
                                        <p:tgtEl>
                                          <p:spTgt spid="8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360000" y="225720"/>
            <a:ext cx="9357480" cy="716400"/>
          </a:xfrm>
          <a:prstGeom prst="rect">
            <a:avLst/>
          </a:prstGeom>
          <a:noFill/>
          <a:ln w="0">
            <a:noFill/>
          </a:ln>
        </p:spPr>
        <p:txBody>
          <a:bodyPr lIns="0" tIns="0" rIns="0" bIns="0" anchor="ctr">
            <a:noAutofit/>
          </a:bodyPr>
          <a:lstStyle/>
          <a:p>
            <a:pPr>
              <a:lnSpc>
                <a:spcPct val="100000"/>
              </a:lnSpc>
            </a:pPr>
            <a:r>
              <a:rPr lang="en-US" sz="2700" b="1" strike="noStrike" spc="-1">
                <a:solidFill>
                  <a:srgbClr val="FFFFFF"/>
                </a:solidFill>
                <a:latin typeface="Noto Sans"/>
              </a:rPr>
              <a:t>Event Handling Basics</a:t>
            </a:r>
            <a:endParaRPr lang="en-US" sz="2700" b="0" strike="noStrike" spc="-1">
              <a:latin typeface="Arial"/>
            </a:endParaRPr>
          </a:p>
        </p:txBody>
      </p:sp>
      <p:sp>
        <p:nvSpPr>
          <p:cNvPr id="86" name="PlaceHolder 2"/>
          <p:cNvSpPr>
            <a:spLocks noGrp="1"/>
          </p:cNvSpPr>
          <p:nvPr>
            <p:ph/>
          </p:nvPr>
        </p:nvSpPr>
        <p:spPr>
          <a:xfrm>
            <a:off x="360000" y="1485000"/>
            <a:ext cx="9357480" cy="3777480"/>
          </a:xfrm>
          <a:prstGeom prst="rect">
            <a:avLst/>
          </a:prstGeom>
          <a:noFill/>
          <a:ln w="0">
            <a:noFill/>
          </a:ln>
        </p:spPr>
        <p:txBody>
          <a:bodyPr lIns="0" tIns="0" rIns="0" bIns="0" anchor="t">
            <a:normAutofit/>
          </a:bodyPr>
          <a:lstStyle/>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On the other hand, if you use a language like raw C to do event-driven programming, you need to write the code that constantly checks the event queue for what the operating environment is reporting.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This is usually done by encasing your code in a loop with a massive switch statement.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This technique is obviously ugly and, in any case, much more difficult to code.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Its advantage is that the events you can respond to are not as limited as in the languages which, like Visual Basic, go to great lengths to hide the event queue from the programmer.</a:t>
            </a:r>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 xmlns:p15="http://schemas.microsoft.com/office/powerpoint/2012/main">
      <p:transition>
        <p:checker dir="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8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360000" y="225720"/>
            <a:ext cx="9357480" cy="716400"/>
          </a:xfrm>
          <a:prstGeom prst="rect">
            <a:avLst/>
          </a:prstGeom>
          <a:noFill/>
          <a:ln w="0">
            <a:noFill/>
          </a:ln>
        </p:spPr>
        <p:txBody>
          <a:bodyPr lIns="0" tIns="0" rIns="0" bIns="0" anchor="ctr">
            <a:noAutofit/>
          </a:bodyPr>
          <a:lstStyle/>
          <a:p>
            <a:pPr>
              <a:lnSpc>
                <a:spcPct val="100000"/>
              </a:lnSpc>
            </a:pPr>
            <a:r>
              <a:rPr lang="en-US" sz="2700" b="1" strike="noStrike" spc="-1">
                <a:solidFill>
                  <a:srgbClr val="FFFFFF"/>
                </a:solidFill>
                <a:latin typeface="Noto Sans"/>
              </a:rPr>
              <a:t>Event Handling Basics</a:t>
            </a:r>
            <a:endParaRPr lang="en-US" sz="2700" b="0" strike="noStrike" spc="-1">
              <a:latin typeface="Arial"/>
            </a:endParaRPr>
          </a:p>
        </p:txBody>
      </p:sp>
      <p:sp>
        <p:nvSpPr>
          <p:cNvPr id="88" name="PlaceHolder 2"/>
          <p:cNvSpPr>
            <a:spLocks noGrp="1"/>
          </p:cNvSpPr>
          <p:nvPr>
            <p:ph/>
          </p:nvPr>
        </p:nvSpPr>
        <p:spPr>
          <a:xfrm>
            <a:off x="360000" y="1485000"/>
            <a:ext cx="9357480" cy="3777480"/>
          </a:xfrm>
          <a:prstGeom prst="rect">
            <a:avLst/>
          </a:prstGeom>
          <a:noFill/>
          <a:ln w="0">
            <a:noFill/>
          </a:ln>
        </p:spPr>
        <p:txBody>
          <a:bodyPr lIns="0" tIns="0" rIns="0" bIns="0" anchor="t">
            <a:normAutofit/>
          </a:bodyPr>
          <a:lstStyle/>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The Java programming environment takes an approach somewhere in between the Visual Basic and the raw C in terms of power and the resulting complexity.</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Within the limits of the events that the AWT knows about, you completely control how events are transmitted from the event sources (such as buttons or scrollbars) to event listeners.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You can designate any object to be an event listener—in practice, you pick an object that can conveniently carry out the desired response to the event.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This event delegation model gives you much more flexibility than is possible with Visual Basic, in which the listener is predetermined</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Event sources have methods that allow you to register event listeners with them.</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When an event happens to the source, the source sends a notification of that event to all the listener objects that were registered for that event.</a:t>
            </a:r>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 xmlns:p15="http://schemas.microsoft.com/office/powerpoint/2012/main">
      <p:transition>
        <p:checker dir="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8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8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8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360000" y="225720"/>
            <a:ext cx="9357480" cy="716400"/>
          </a:xfrm>
          <a:prstGeom prst="rect">
            <a:avLst/>
          </a:prstGeom>
          <a:noFill/>
          <a:ln w="0">
            <a:noFill/>
          </a:ln>
        </p:spPr>
        <p:txBody>
          <a:bodyPr lIns="0" tIns="0" rIns="0" bIns="0" anchor="ctr">
            <a:noAutofit/>
          </a:bodyPr>
          <a:lstStyle/>
          <a:p>
            <a:pPr>
              <a:lnSpc>
                <a:spcPct val="100000"/>
              </a:lnSpc>
            </a:pPr>
            <a:r>
              <a:rPr lang="en-US" sz="2700" b="1" strike="noStrike" spc="-1">
                <a:solidFill>
                  <a:srgbClr val="FFFFFF"/>
                </a:solidFill>
                <a:latin typeface="Noto Sans"/>
              </a:rPr>
              <a:t>Event Handling Basics</a:t>
            </a:r>
            <a:endParaRPr lang="en-US" sz="2700" b="0" strike="noStrike" spc="-1">
              <a:latin typeface="Arial"/>
            </a:endParaRPr>
          </a:p>
        </p:txBody>
      </p:sp>
      <p:sp>
        <p:nvSpPr>
          <p:cNvPr id="90" name="PlaceHolder 2"/>
          <p:cNvSpPr>
            <a:spLocks noGrp="1"/>
          </p:cNvSpPr>
          <p:nvPr>
            <p:ph/>
          </p:nvPr>
        </p:nvSpPr>
        <p:spPr>
          <a:xfrm>
            <a:off x="360000" y="1485000"/>
            <a:ext cx="9357480" cy="3777480"/>
          </a:xfrm>
          <a:prstGeom prst="rect">
            <a:avLst/>
          </a:prstGeom>
          <a:noFill/>
          <a:ln w="0">
            <a:noFill/>
          </a:ln>
        </p:spPr>
        <p:txBody>
          <a:bodyPr lIns="0" tIns="0" rIns="0" bIns="0" anchor="t">
            <a:normAutofit/>
          </a:bodyPr>
          <a:lstStyle/>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As one would expect in an object-oriented language like Java, the information about the event is encapsulated in an event object.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In Java, all event objects ultimately derive from the class </a:t>
            </a:r>
            <a:r>
              <a:rPr lang="en-US" sz="1400" b="0" strike="noStrike" spc="-1">
                <a:solidFill>
                  <a:srgbClr val="2C3E50"/>
                </a:solidFill>
                <a:latin typeface="Noto Sans"/>
              </a:rPr>
              <a:t>java.util.EventObject</a:t>
            </a:r>
            <a:r>
              <a:rPr lang="en-US" sz="1400" b="1" strike="noStrike" spc="-1">
                <a:solidFill>
                  <a:srgbClr val="2C3E50"/>
                </a:solidFill>
                <a:latin typeface="Noto Sans"/>
              </a:rPr>
              <a:t>.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Of course, there are subclasses for each event type, such as </a:t>
            </a:r>
            <a:r>
              <a:rPr lang="en-US" sz="1400" b="0" strike="noStrike" spc="-1">
                <a:solidFill>
                  <a:srgbClr val="2C3E50"/>
                </a:solidFill>
                <a:latin typeface="Noto Sans"/>
              </a:rPr>
              <a:t>ActionEvent</a:t>
            </a:r>
            <a:r>
              <a:rPr lang="en-US" sz="1400" b="1" strike="noStrike" spc="-1">
                <a:solidFill>
                  <a:srgbClr val="2C3E50"/>
                </a:solidFill>
                <a:latin typeface="Noto Sans"/>
              </a:rPr>
              <a:t> and </a:t>
            </a:r>
            <a:r>
              <a:rPr lang="en-US" sz="1400" b="0" strike="noStrike" spc="-1">
                <a:solidFill>
                  <a:srgbClr val="2C3E50"/>
                </a:solidFill>
                <a:latin typeface="Noto Sans"/>
              </a:rPr>
              <a:t>WindowEvent</a:t>
            </a:r>
            <a:r>
              <a:rPr lang="en-US" sz="1400" b="1" strike="noStrike" spc="-1">
                <a:solidFill>
                  <a:srgbClr val="2C3E50"/>
                </a:solidFill>
                <a:latin typeface="Noto Sans"/>
              </a:rPr>
              <a:t>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Different event sources can produce different kinds of events.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For example, a button can send </a:t>
            </a:r>
            <a:r>
              <a:rPr lang="en-US" sz="1400" b="0" strike="noStrike" spc="-1">
                <a:solidFill>
                  <a:srgbClr val="2C3E50"/>
                </a:solidFill>
                <a:latin typeface="Noto Sans"/>
              </a:rPr>
              <a:t>ActionEvent</a:t>
            </a:r>
            <a:r>
              <a:rPr lang="en-US" sz="1400" b="1" strike="noStrike" spc="-1">
                <a:solidFill>
                  <a:srgbClr val="2C3E50"/>
                </a:solidFill>
                <a:latin typeface="Noto Sans"/>
              </a:rPr>
              <a:t> objects, whereas a window can send </a:t>
            </a:r>
            <a:r>
              <a:rPr lang="en-US" sz="1400" b="0" strike="noStrike" spc="-1">
                <a:solidFill>
                  <a:srgbClr val="2C3E50"/>
                </a:solidFill>
                <a:latin typeface="Noto Sans"/>
              </a:rPr>
              <a:t>WindowEvent </a:t>
            </a:r>
            <a:r>
              <a:rPr lang="en-US" sz="1400" b="1" strike="noStrike" spc="-1">
                <a:solidFill>
                  <a:srgbClr val="2C3E50"/>
                </a:solidFill>
                <a:latin typeface="Noto Sans"/>
              </a:rPr>
              <a:t>objects.</a:t>
            </a:r>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 xmlns:p15="http://schemas.microsoft.com/office/powerpoint/2012/main">
      <p:transition>
        <p:checker dir="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9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9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360000" y="225720"/>
            <a:ext cx="9357480" cy="716400"/>
          </a:xfrm>
          <a:prstGeom prst="rect">
            <a:avLst/>
          </a:prstGeom>
          <a:noFill/>
          <a:ln w="0">
            <a:noFill/>
          </a:ln>
        </p:spPr>
        <p:txBody>
          <a:bodyPr lIns="0" tIns="0" rIns="0" bIns="0" anchor="ctr">
            <a:noAutofit/>
          </a:bodyPr>
          <a:lstStyle/>
          <a:p>
            <a:pPr>
              <a:lnSpc>
                <a:spcPct val="100000"/>
              </a:lnSpc>
            </a:pPr>
            <a:r>
              <a:rPr lang="en-US" sz="2700" b="1" strike="noStrike" spc="-1">
                <a:solidFill>
                  <a:srgbClr val="FFFFFF"/>
                </a:solidFill>
                <a:latin typeface="Noto Sans"/>
              </a:rPr>
              <a:t>How Event Handling in AWT Works</a:t>
            </a:r>
            <a:endParaRPr lang="en-US" sz="2700" b="0" strike="noStrike" spc="-1">
              <a:latin typeface="Arial"/>
            </a:endParaRPr>
          </a:p>
        </p:txBody>
      </p:sp>
      <p:sp>
        <p:nvSpPr>
          <p:cNvPr id="92" name="PlaceHolder 2"/>
          <p:cNvSpPr>
            <a:spLocks noGrp="1"/>
          </p:cNvSpPr>
          <p:nvPr>
            <p:ph/>
          </p:nvPr>
        </p:nvSpPr>
        <p:spPr>
          <a:xfrm>
            <a:off x="360000" y="1485000"/>
            <a:ext cx="9357480" cy="3777480"/>
          </a:xfrm>
          <a:prstGeom prst="rect">
            <a:avLst/>
          </a:prstGeom>
          <a:noFill/>
          <a:ln w="0">
            <a:noFill/>
          </a:ln>
        </p:spPr>
        <p:txBody>
          <a:bodyPr lIns="0" tIns="0" rIns="0" bIns="0" anchor="t">
            <a:normAutofit/>
          </a:bodyPr>
          <a:lstStyle/>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A listener object is an instance of a class that implements a special interface called (naturally enough) a </a:t>
            </a:r>
            <a:r>
              <a:rPr lang="en-US" sz="1400" b="0" i="1" strike="noStrike" spc="-1">
                <a:solidFill>
                  <a:srgbClr val="2C3E50"/>
                </a:solidFill>
                <a:latin typeface="Noto Sans"/>
              </a:rPr>
              <a:t>listener interface</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An event source is an object that can register listener objects and send them event objects</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The event source sends out event objects to all registered listeners when that event occurs</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The listener objects will then use the information in the event object to determine their reaction to the event</a:t>
            </a:r>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 xmlns:p15="http://schemas.microsoft.com/office/powerpoint/2012/main">
      <p:transition>
        <p:checker dir="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9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9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360000" y="225720"/>
            <a:ext cx="9357480" cy="716400"/>
          </a:xfrm>
          <a:prstGeom prst="rect">
            <a:avLst/>
          </a:prstGeom>
          <a:noFill/>
          <a:ln w="0">
            <a:noFill/>
          </a:ln>
        </p:spPr>
        <p:txBody>
          <a:bodyPr lIns="0" tIns="0" rIns="0" bIns="0" anchor="ctr">
            <a:noAutofit/>
          </a:bodyPr>
          <a:lstStyle/>
          <a:p>
            <a:pPr>
              <a:lnSpc>
                <a:spcPct val="100000"/>
              </a:lnSpc>
            </a:pPr>
            <a:r>
              <a:rPr lang="en-US" sz="2700" b="1" strike="noStrike" spc="-1">
                <a:solidFill>
                  <a:srgbClr val="FFFFFF"/>
                </a:solidFill>
                <a:latin typeface="Noto Sans"/>
              </a:rPr>
              <a:t>Relationship Between event sources and listeners</a:t>
            </a:r>
            <a:endParaRPr lang="en-US" sz="2700" b="0" strike="noStrike" spc="-1">
              <a:latin typeface="Arial"/>
            </a:endParaRPr>
          </a:p>
        </p:txBody>
      </p:sp>
      <p:pic>
        <p:nvPicPr>
          <p:cNvPr id="96" name="Picture 95"/>
          <p:cNvPicPr/>
          <p:nvPr/>
        </p:nvPicPr>
        <p:blipFill>
          <a:blip r:embed="rId2"/>
          <a:stretch/>
        </p:blipFill>
        <p:spPr>
          <a:xfrm>
            <a:off x="363960" y="825840"/>
            <a:ext cx="8856720" cy="45993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 xmlns:p15="http://schemas.microsoft.com/office/powerpoint/2012/main">
      <p:transition>
        <p:checker dir="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60000" y="225720"/>
            <a:ext cx="9357480" cy="716400"/>
          </a:xfrm>
          <a:prstGeom prst="rect">
            <a:avLst/>
          </a:prstGeom>
          <a:noFill/>
          <a:ln w="0">
            <a:noFill/>
          </a:ln>
        </p:spPr>
        <p:txBody>
          <a:bodyPr lIns="0" tIns="0" rIns="0" bIns="0" anchor="ctr">
            <a:noAutofit/>
          </a:bodyPr>
          <a:lstStyle/>
          <a:p>
            <a:pPr>
              <a:lnSpc>
                <a:spcPct val="100000"/>
              </a:lnSpc>
            </a:pPr>
            <a:r>
              <a:rPr lang="en-US" sz="2700" b="1" strike="noStrike" spc="-1">
                <a:solidFill>
                  <a:srgbClr val="FFFFFF"/>
                </a:solidFill>
                <a:latin typeface="Noto Sans"/>
              </a:rPr>
              <a:t>Here is an example for specifying a listener</a:t>
            </a:r>
            <a:endParaRPr lang="en-US" sz="2700" b="0" strike="noStrike" spc="-1">
              <a:latin typeface="Arial"/>
            </a:endParaRPr>
          </a:p>
        </p:txBody>
      </p:sp>
      <p:sp>
        <p:nvSpPr>
          <p:cNvPr id="98" name="PlaceHolder 2"/>
          <p:cNvSpPr>
            <a:spLocks noGrp="1"/>
          </p:cNvSpPr>
          <p:nvPr>
            <p:ph/>
          </p:nvPr>
        </p:nvSpPr>
        <p:spPr>
          <a:xfrm>
            <a:off x="360000" y="1485000"/>
            <a:ext cx="9357480" cy="3777480"/>
          </a:xfrm>
          <a:prstGeom prst="rect">
            <a:avLst/>
          </a:prstGeom>
          <a:noFill/>
          <a:ln w="0">
            <a:noFill/>
          </a:ln>
        </p:spPr>
        <p:txBody>
          <a:bodyPr lIns="0" tIns="0" rIns="0" bIns="0" anchor="t">
            <a:normAutofit fontScale="99000"/>
          </a:bodyPr>
          <a:lstStyle/>
          <a:p>
            <a:pPr marL="432000" indent="-324000">
              <a:lnSpc>
                <a:spcPct val="100000"/>
              </a:lnSpc>
              <a:spcAft>
                <a:spcPts val="1057"/>
              </a:spcAft>
              <a:buClr>
                <a:srgbClr val="2C3E50"/>
              </a:buClr>
              <a:buSzPct val="45000"/>
              <a:buFont typeface="Wingdings" charset="2"/>
              <a:buChar char=""/>
            </a:pPr>
            <a:r>
              <a:rPr lang="en-US" sz="1400" b="0" strike="noStrike" spc="-1">
                <a:solidFill>
                  <a:srgbClr val="2C3E50"/>
                </a:solidFill>
                <a:latin typeface="Noto Sans"/>
              </a:rPr>
              <a:t>ActionListener listener = . .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0" strike="noStrike" spc="-1">
                <a:solidFill>
                  <a:srgbClr val="2C3E50"/>
                </a:solidFill>
                <a:latin typeface="Noto Sans"/>
              </a:rPr>
              <a:t>JButton button = new JButton("OK");</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0" strike="noStrike" spc="-1">
                <a:solidFill>
                  <a:srgbClr val="2C3E50"/>
                </a:solidFill>
                <a:latin typeface="Noto Sans"/>
              </a:rPr>
              <a:t>button.addActionListener(listener);</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Now the listener object is notified whenever an “action event” occurs in the button.</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For buttons, as you might expect, an action event is a button click.</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To implement the </a:t>
            </a:r>
            <a:r>
              <a:rPr lang="en-US" sz="1400" b="0" strike="noStrike" spc="-1">
                <a:solidFill>
                  <a:srgbClr val="2C3E50"/>
                </a:solidFill>
                <a:latin typeface="Noto Sans"/>
              </a:rPr>
              <a:t>ActionListener</a:t>
            </a:r>
            <a:r>
              <a:rPr lang="en-US" sz="1400" b="1" strike="noStrike" spc="-1">
                <a:solidFill>
                  <a:srgbClr val="2C3E50"/>
                </a:solidFill>
                <a:latin typeface="Noto Sans"/>
              </a:rPr>
              <a:t> interface, the listener class must have a method called </a:t>
            </a:r>
            <a:r>
              <a:rPr lang="en-US" sz="1400" b="0" strike="noStrike" spc="-1">
                <a:solidFill>
                  <a:srgbClr val="2C3E50"/>
                </a:solidFill>
                <a:latin typeface="Noto Sans"/>
              </a:rPr>
              <a:t>actionPerformed</a:t>
            </a:r>
            <a:r>
              <a:rPr lang="en-US" sz="1400" b="1" strike="noStrike" spc="-1">
                <a:solidFill>
                  <a:srgbClr val="2C3E50"/>
                </a:solidFill>
                <a:latin typeface="Noto Sans"/>
              </a:rPr>
              <a:t> that receives an </a:t>
            </a:r>
            <a:r>
              <a:rPr lang="en-US" sz="1400" b="0" strike="noStrike" spc="-1">
                <a:solidFill>
                  <a:srgbClr val="2C3E50"/>
                </a:solidFill>
                <a:latin typeface="Noto Sans"/>
              </a:rPr>
              <a:t>ActionEvent</a:t>
            </a:r>
            <a:r>
              <a:rPr lang="en-US" sz="1400" b="1" strike="noStrike" spc="-1">
                <a:solidFill>
                  <a:srgbClr val="2C3E50"/>
                </a:solidFill>
                <a:latin typeface="Noto Sans"/>
              </a:rPr>
              <a:t> object as a parameter.</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0" strike="noStrike" spc="-1">
                <a:solidFill>
                  <a:srgbClr val="2C3E50"/>
                </a:solidFill>
                <a:latin typeface="Noto Sans"/>
              </a:rPr>
              <a:t>class MyListener </a:t>
            </a:r>
            <a:r>
              <a:rPr lang="en-US" sz="1400" b="1" strike="noStrike" spc="-1">
                <a:solidFill>
                  <a:srgbClr val="2C3E50"/>
                </a:solidFill>
                <a:latin typeface="Noto Sans"/>
              </a:rPr>
              <a:t>implements ActionListener</a:t>
            </a:r>
            <a:r>
              <a:rPr lang="en-US" sz="1400" b="0" strike="noStrike" spc="-1">
                <a:solidFill>
                  <a:srgbClr val="2C3E50"/>
                </a:solidFill>
                <a:latin typeface="Noto Sans"/>
              </a:rPr>
              <a:t> {</a:t>
            </a:r>
            <a:br/>
            <a:r>
              <a:rPr lang="en-US" sz="1400" b="0" strike="noStrike" spc="-1">
                <a:solidFill>
                  <a:srgbClr val="2C3E50"/>
                </a:solidFill>
                <a:latin typeface="Noto Sans"/>
              </a:rPr>
              <a:t>	. . .</a:t>
            </a:r>
            <a:br/>
            <a:r>
              <a:rPr lang="en-US" sz="1400" b="0" strike="noStrike" spc="-1">
                <a:solidFill>
                  <a:srgbClr val="2C3E50"/>
                </a:solidFill>
                <a:latin typeface="Noto Sans"/>
              </a:rPr>
              <a:t>	</a:t>
            </a:r>
            <a:r>
              <a:rPr lang="en-US" sz="1400" b="1" strike="noStrike" spc="-1">
                <a:solidFill>
                  <a:srgbClr val="2C3E50"/>
                </a:solidFill>
                <a:latin typeface="Noto Sans"/>
              </a:rPr>
              <a:t>public void actionPerformed(ActionEvent event)</a:t>
            </a:r>
            <a:r>
              <a:rPr lang="en-US" sz="1400" b="0" strike="noStrike" spc="-1">
                <a:solidFill>
                  <a:srgbClr val="2C3E50"/>
                </a:solidFill>
                <a:latin typeface="Noto Sans"/>
              </a:rPr>
              <a:t>  {</a:t>
            </a:r>
            <a:br/>
            <a:r>
              <a:rPr lang="en-US" sz="1400" b="0" strike="noStrike" spc="-1">
                <a:solidFill>
                  <a:srgbClr val="2C3E50"/>
                </a:solidFill>
                <a:latin typeface="Noto Sans"/>
              </a:rPr>
              <a:t>	// reaction to button click goes here</a:t>
            </a:r>
            <a:br/>
            <a:r>
              <a:rPr lang="en-US" sz="1400" b="0" strike="noStrike" spc="-1">
                <a:solidFill>
                  <a:srgbClr val="2C3E50"/>
                </a:solidFill>
                <a:latin typeface="Noto Sans"/>
              </a:rPr>
              <a:t>	. . .</a:t>
            </a:r>
            <a:br/>
            <a:r>
              <a:rPr lang="en-US" sz="1400" b="0" strike="noStrike" spc="-1">
                <a:solidFill>
                  <a:srgbClr val="2C3E50"/>
                </a:solidFill>
                <a:latin typeface="Noto Sans"/>
              </a:rPr>
              <a:t> 	}</a:t>
            </a:r>
            <a:br/>
            <a:r>
              <a:rPr lang="en-US" sz="1400" b="0" strike="noStrike" spc="-1">
                <a:solidFill>
                  <a:srgbClr val="2C3E50"/>
                </a:solidFill>
                <a:latin typeface="Noto Sans"/>
              </a:rPr>
              <a:t>}</a:t>
            </a:r>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 xmlns:p15="http://schemas.microsoft.com/office/powerpoint/2012/main">
      <p:transition>
        <p:checker dir="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9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9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360000" y="225720"/>
            <a:ext cx="9357480" cy="716400"/>
          </a:xfrm>
          <a:prstGeom prst="rect">
            <a:avLst/>
          </a:prstGeom>
          <a:noFill/>
          <a:ln w="0">
            <a:noFill/>
          </a:ln>
        </p:spPr>
        <p:txBody>
          <a:bodyPr lIns="0" tIns="0" rIns="0" bIns="0" anchor="ctr">
            <a:noAutofit/>
          </a:bodyPr>
          <a:lstStyle/>
          <a:p>
            <a:pPr>
              <a:lnSpc>
                <a:spcPct val="100000"/>
              </a:lnSpc>
            </a:pPr>
            <a:r>
              <a:rPr lang="en-US" sz="2700" b="1" strike="noStrike" spc="-1">
                <a:solidFill>
                  <a:srgbClr val="FFFFFF"/>
                </a:solidFill>
                <a:latin typeface="Noto Sans"/>
              </a:rPr>
              <a:t>How Event Handling in AWT Works</a:t>
            </a:r>
            <a:endParaRPr lang="en-US" sz="2700" b="0" strike="noStrike" spc="-1">
              <a:latin typeface="Arial"/>
            </a:endParaRPr>
          </a:p>
        </p:txBody>
      </p:sp>
      <p:sp>
        <p:nvSpPr>
          <p:cNvPr id="100" name="PlaceHolder 2"/>
          <p:cNvSpPr>
            <a:spLocks noGrp="1"/>
          </p:cNvSpPr>
          <p:nvPr>
            <p:ph/>
          </p:nvPr>
        </p:nvSpPr>
        <p:spPr>
          <a:xfrm>
            <a:off x="360000" y="1485000"/>
            <a:ext cx="9357480" cy="3777480"/>
          </a:xfrm>
          <a:prstGeom prst="rect">
            <a:avLst/>
          </a:prstGeom>
          <a:noFill/>
          <a:ln w="0">
            <a:noFill/>
          </a:ln>
        </p:spPr>
        <p:txBody>
          <a:bodyPr lIns="0" tIns="0" rIns="0" bIns="0" anchor="t">
            <a:normAutofit/>
          </a:bodyPr>
          <a:lstStyle/>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Whenever the user clicks the button, the </a:t>
            </a:r>
            <a:r>
              <a:rPr lang="en-US" sz="1400" b="0" strike="noStrike" spc="-1">
                <a:solidFill>
                  <a:srgbClr val="2C3E50"/>
                </a:solidFill>
                <a:latin typeface="Noto Sans"/>
              </a:rPr>
              <a:t>JButton</a:t>
            </a:r>
            <a:r>
              <a:rPr lang="en-US" sz="1400" b="1" strike="noStrike" spc="-1">
                <a:solidFill>
                  <a:srgbClr val="2C3E50"/>
                </a:solidFill>
                <a:latin typeface="Noto Sans"/>
              </a:rPr>
              <a:t> object creates an </a:t>
            </a:r>
            <a:r>
              <a:rPr lang="en-US" sz="1400" b="0" strike="noStrike" spc="-1">
                <a:solidFill>
                  <a:srgbClr val="2C3E50"/>
                </a:solidFill>
                <a:latin typeface="Noto Sans"/>
              </a:rPr>
              <a:t>ActionEvent</a:t>
            </a:r>
            <a:r>
              <a:rPr lang="en-US" sz="1400" b="1" strike="noStrike" spc="-1">
                <a:solidFill>
                  <a:srgbClr val="2C3E50"/>
                </a:solidFill>
                <a:latin typeface="Noto Sans"/>
              </a:rPr>
              <a:t> object and calls </a:t>
            </a:r>
            <a:r>
              <a:rPr lang="en-US" sz="1400" b="0" strike="noStrike" spc="-1">
                <a:solidFill>
                  <a:srgbClr val="2C3E50"/>
                </a:solidFill>
                <a:latin typeface="Noto Sans"/>
              </a:rPr>
              <a:t>listener.actionPerformed(event)</a:t>
            </a:r>
            <a:r>
              <a:rPr lang="en-US" sz="1400" b="1" strike="noStrike" spc="-1">
                <a:solidFill>
                  <a:srgbClr val="2C3E50"/>
                </a:solidFill>
                <a:latin typeface="Noto Sans"/>
              </a:rPr>
              <a:t>, passing that event object.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An event source such as a button can have multiple listeners. </a:t>
            </a:r>
            <a:endParaRPr lang="en-US" sz="1400" b="0" strike="noStrike" spc="-1">
              <a:latin typeface="Arial"/>
            </a:endParaRPr>
          </a:p>
          <a:p>
            <a:pPr marL="432000" indent="-324000">
              <a:lnSpc>
                <a:spcPct val="100000"/>
              </a:lnSpc>
              <a:spcAft>
                <a:spcPts val="1057"/>
              </a:spcAft>
              <a:buClr>
                <a:srgbClr val="2C3E50"/>
              </a:buClr>
              <a:buSzPct val="45000"/>
              <a:buFont typeface="Wingdings" charset="2"/>
              <a:buChar char=""/>
            </a:pPr>
            <a:r>
              <a:rPr lang="en-US" sz="1400" b="1" strike="noStrike" spc="-1">
                <a:solidFill>
                  <a:srgbClr val="2C3E50"/>
                </a:solidFill>
                <a:latin typeface="Noto Sans"/>
              </a:rPr>
              <a:t>In that case, the button calls the </a:t>
            </a:r>
            <a:r>
              <a:rPr lang="en-US" sz="1400" b="0" strike="noStrike" spc="-1">
                <a:solidFill>
                  <a:srgbClr val="2C3E50"/>
                </a:solidFill>
                <a:latin typeface="Noto Sans"/>
              </a:rPr>
              <a:t>actionPerformed</a:t>
            </a:r>
            <a:r>
              <a:rPr lang="en-US" sz="1400" b="1" strike="noStrike" spc="-1">
                <a:solidFill>
                  <a:srgbClr val="2C3E50"/>
                </a:solidFill>
                <a:latin typeface="Noto Sans"/>
              </a:rPr>
              <a:t> methods of all listeners whenever the user clicks the button.</a:t>
            </a:r>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p:checker dir="vert"/>
      </p:transition>
    </mc:Choice>
    <mc:Fallback xmlns="" xmlns:p15="http://schemas.microsoft.com/office/powerpoint/2012/main">
      <p:transition>
        <p:checker dir="vert"/>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0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1068</TotalTime>
  <Words>809</Words>
  <Application>Microsoft Office PowerPoint</Application>
  <PresentationFormat>Custom</PresentationFormat>
  <Paragraphs>47</Paragraphs>
  <Slides>10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Noto Sans</vt:lpstr>
      <vt:lpstr>Symbol</vt:lpstr>
      <vt:lpstr>Wingdings</vt:lpstr>
      <vt:lpstr>Office Theme</vt:lpstr>
      <vt:lpstr>Office Theme</vt:lpstr>
      <vt:lpstr>Event Handling</vt:lpstr>
      <vt:lpstr>Event Handling Basics</vt:lpstr>
      <vt:lpstr>Event Handling Basics</vt:lpstr>
      <vt:lpstr>Event Handling Basics</vt:lpstr>
      <vt:lpstr>Event Handling Basics</vt:lpstr>
      <vt:lpstr>How Event Handling in AWT Works</vt:lpstr>
      <vt:lpstr>Relationship Between event sources and listeners</vt:lpstr>
      <vt:lpstr>Here is an example for specifying a listener</vt:lpstr>
      <vt:lpstr>How Event Handling in AWT Works</vt:lpstr>
      <vt:lpstr>Event Notification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Midnightblue</dc:title>
  <dc:subject/>
  <dc:creator/>
  <dc:description/>
  <cp:lastModifiedBy>Niraj Kumar Pokharel</cp:lastModifiedBy>
  <cp:revision>130</cp:revision>
  <dcterms:created xsi:type="dcterms:W3CDTF">2022-01-02T09:03:02Z</dcterms:created>
  <dcterms:modified xsi:type="dcterms:W3CDTF">2024-06-12T01:18:47Z</dcterms:modified>
  <dc:language>en-US</dc:language>
</cp:coreProperties>
</file>