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54A2-352B-409C-B123-DB335363C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6D1E49-050A-41EF-8B44-EB71D4925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55ED84-25C9-4018-AFFD-FB196609B4AD}"/>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5" name="Footer Placeholder 4">
            <a:extLst>
              <a:ext uri="{FF2B5EF4-FFF2-40B4-BE49-F238E27FC236}">
                <a16:creationId xmlns:a16="http://schemas.microsoft.com/office/drawing/2014/main" id="{910944FB-F9A7-4136-BA1D-287AA1CAC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E3176-B80A-41E4-AE01-93BB40C267D5}"/>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302534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018B-13CD-45EB-A97B-BDDBCFC47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1E5638-F834-41E0-B3BD-62B198E354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58C85-90E9-4ECC-A110-7FA3CF0BB090}"/>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5" name="Footer Placeholder 4">
            <a:extLst>
              <a:ext uri="{FF2B5EF4-FFF2-40B4-BE49-F238E27FC236}">
                <a16:creationId xmlns:a16="http://schemas.microsoft.com/office/drawing/2014/main" id="{DF581E0F-BFEE-4763-AC2D-BF3DB489E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587A6-BB13-4F73-9FD3-4E424D00379A}"/>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263975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9C0E8-BAAF-49E3-A617-8A0ABF7489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DA19C-E379-4A42-83D4-8C844F4B3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71713-F1A2-4995-837F-0AF2574CB189}"/>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5" name="Footer Placeholder 4">
            <a:extLst>
              <a:ext uri="{FF2B5EF4-FFF2-40B4-BE49-F238E27FC236}">
                <a16:creationId xmlns:a16="http://schemas.microsoft.com/office/drawing/2014/main" id="{20DDF731-5D9B-4BD7-8299-7BAF79AB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DA02B-3D73-457D-953D-3029F83B60C2}"/>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193175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FB1B-A176-4AEB-A973-BB38666FB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64898-3414-486A-9AE3-CE6D27D77A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4FC93-4E39-453B-9E96-E3463AA3D9CE}"/>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5" name="Footer Placeholder 4">
            <a:extLst>
              <a:ext uri="{FF2B5EF4-FFF2-40B4-BE49-F238E27FC236}">
                <a16:creationId xmlns:a16="http://schemas.microsoft.com/office/drawing/2014/main" id="{5257A1D8-851B-415A-9BF0-6278DB7FA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34991-1711-4261-86F2-AAC0FFC60B3B}"/>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116496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64EB-574F-4948-BF89-D2819F630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55FA2E-CFBF-405D-AB55-2D1B1682A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0E90B-D9D7-45EF-B326-F57387CC5E11}"/>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5" name="Footer Placeholder 4">
            <a:extLst>
              <a:ext uri="{FF2B5EF4-FFF2-40B4-BE49-F238E27FC236}">
                <a16:creationId xmlns:a16="http://schemas.microsoft.com/office/drawing/2014/main" id="{86A6629D-3F84-4E72-B2C7-02D8D2816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EF542-8727-4685-9C20-F35C033B6489}"/>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32203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A157-FCD8-4D4A-B9BF-2D7F01F81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4239C-7FA6-4E9D-8032-BBEC2DCF4D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E801A-1D70-4FE3-911F-0DFEA10B5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BA7AE7-763C-4B94-B5A7-C7685237F17B}"/>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6" name="Footer Placeholder 5">
            <a:extLst>
              <a:ext uri="{FF2B5EF4-FFF2-40B4-BE49-F238E27FC236}">
                <a16:creationId xmlns:a16="http://schemas.microsoft.com/office/drawing/2014/main" id="{EDC6CFD2-F14B-4D17-BF9E-8ED950799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5319F-9D50-4516-851A-40DB847ABEB5}"/>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247365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96A1-0C4E-477A-86CB-9F5D648A8E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A706B-3790-402F-B96B-C5E03923B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0A797-A28A-47B7-A290-B0D3F6B3C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7F86B-88B8-4B3C-906D-BF54A0162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6F2C2-8DD1-4206-B207-0E8227FCB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519E3-03E2-460C-8A82-4FDEED39011F}"/>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8" name="Footer Placeholder 7">
            <a:extLst>
              <a:ext uri="{FF2B5EF4-FFF2-40B4-BE49-F238E27FC236}">
                <a16:creationId xmlns:a16="http://schemas.microsoft.com/office/drawing/2014/main" id="{3FF5991A-A0EF-4C54-AE6F-C001D5BB9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E23C7C-46E3-4E1A-B107-BDB26808FF5C}"/>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253136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5AB8-46CD-4A67-9410-18A6D5DFA0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21A73-30F2-450E-ADD9-7857A9EDE98C}"/>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4" name="Footer Placeholder 3">
            <a:extLst>
              <a:ext uri="{FF2B5EF4-FFF2-40B4-BE49-F238E27FC236}">
                <a16:creationId xmlns:a16="http://schemas.microsoft.com/office/drawing/2014/main" id="{9AEF3CBB-1DA4-41DE-96A2-660EED46D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6D7A62-440D-458A-9D88-664D38B30601}"/>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35901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1BFF0-874A-4CFB-B836-3096B646C0D4}"/>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3" name="Footer Placeholder 2">
            <a:extLst>
              <a:ext uri="{FF2B5EF4-FFF2-40B4-BE49-F238E27FC236}">
                <a16:creationId xmlns:a16="http://schemas.microsoft.com/office/drawing/2014/main" id="{7BB2E265-4514-4110-8447-E9B9C46CB5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B8E53B-2889-4BE9-AD14-50918EFF5581}"/>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156472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08C2-A7F4-4DD1-A4AC-2F03E1BD8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6B0FB0-9F7E-4F25-916E-393E8ADF7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42B72-BFE7-4181-9534-0475FC01A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C8510-C5A7-450A-BBE9-8EC1E048F1F9}"/>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6" name="Footer Placeholder 5">
            <a:extLst>
              <a:ext uri="{FF2B5EF4-FFF2-40B4-BE49-F238E27FC236}">
                <a16:creationId xmlns:a16="http://schemas.microsoft.com/office/drawing/2014/main" id="{8F0704AF-8BE0-47A1-BA27-3F709971A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2D0D1-50F9-4636-8BB9-2C4FDA432AC9}"/>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337666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F5C-402A-4670-94EE-EF248C9F3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A22151-3C26-4F12-9744-F7AE4F24F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3BC9B5-4BA6-4716-A201-35198E0A9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0D5BB-985F-416F-A369-EBE9450A3696}"/>
              </a:ext>
            </a:extLst>
          </p:cNvPr>
          <p:cNvSpPr>
            <a:spLocks noGrp="1"/>
          </p:cNvSpPr>
          <p:nvPr>
            <p:ph type="dt" sz="half" idx="10"/>
          </p:nvPr>
        </p:nvSpPr>
        <p:spPr/>
        <p:txBody>
          <a:bodyPr/>
          <a:lstStyle/>
          <a:p>
            <a:fld id="{AE6EEB9D-5DCE-4C24-B5DB-134115233BD8}" type="datetimeFigureOut">
              <a:rPr lang="en-US" smtClean="0"/>
              <a:t>5/26/2021</a:t>
            </a:fld>
            <a:endParaRPr lang="en-US"/>
          </a:p>
        </p:txBody>
      </p:sp>
      <p:sp>
        <p:nvSpPr>
          <p:cNvPr id="6" name="Footer Placeholder 5">
            <a:extLst>
              <a:ext uri="{FF2B5EF4-FFF2-40B4-BE49-F238E27FC236}">
                <a16:creationId xmlns:a16="http://schemas.microsoft.com/office/drawing/2014/main" id="{BC4BABD2-E7BB-4925-A912-84DA597AF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BD241-C98B-4800-8C1D-D4862603F077}"/>
              </a:ext>
            </a:extLst>
          </p:cNvPr>
          <p:cNvSpPr>
            <a:spLocks noGrp="1"/>
          </p:cNvSpPr>
          <p:nvPr>
            <p:ph type="sldNum" sz="quarter" idx="12"/>
          </p:nvPr>
        </p:nvSpPr>
        <p:spPr/>
        <p:txBody>
          <a:bodyPr/>
          <a:lstStyle/>
          <a:p>
            <a:fld id="{535011E5-39CB-4287-8D65-826A8ED87B2C}" type="slidenum">
              <a:rPr lang="en-US" smtClean="0"/>
              <a:t>‹#›</a:t>
            </a:fld>
            <a:endParaRPr lang="en-US"/>
          </a:p>
        </p:txBody>
      </p:sp>
    </p:spTree>
    <p:extLst>
      <p:ext uri="{BB962C8B-B14F-4D97-AF65-F5344CB8AC3E}">
        <p14:creationId xmlns:p14="http://schemas.microsoft.com/office/powerpoint/2010/main" val="49054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6F1BB-137B-4069-872B-77EE04CC1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F662F-3037-476A-8119-BA6B8666C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4830B-0F51-44E4-B69A-0476DA6E1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EEB9D-5DCE-4C24-B5DB-134115233BD8}" type="datetimeFigureOut">
              <a:rPr lang="en-US" smtClean="0"/>
              <a:t>5/26/2021</a:t>
            </a:fld>
            <a:endParaRPr lang="en-US"/>
          </a:p>
        </p:txBody>
      </p:sp>
      <p:sp>
        <p:nvSpPr>
          <p:cNvPr id="5" name="Footer Placeholder 4">
            <a:extLst>
              <a:ext uri="{FF2B5EF4-FFF2-40B4-BE49-F238E27FC236}">
                <a16:creationId xmlns:a16="http://schemas.microsoft.com/office/drawing/2014/main" id="{2AFD1FED-B8EE-4133-9AF7-0109CF017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74F78-5D66-499E-9129-E471F83B6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011E5-39CB-4287-8D65-826A8ED87B2C}" type="slidenum">
              <a:rPr lang="en-US" smtClean="0"/>
              <a:t>‹#›</a:t>
            </a:fld>
            <a:endParaRPr lang="en-US"/>
          </a:p>
        </p:txBody>
      </p:sp>
    </p:spTree>
    <p:extLst>
      <p:ext uri="{BB962C8B-B14F-4D97-AF65-F5344CB8AC3E}">
        <p14:creationId xmlns:p14="http://schemas.microsoft.com/office/powerpoint/2010/main" val="413970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782DB65-F309-4B0F-9F1D-7A9FC304F5F4}"/>
              </a:ext>
            </a:extLst>
          </p:cNvPr>
          <p:cNvGrpSpPr/>
          <p:nvPr/>
        </p:nvGrpSpPr>
        <p:grpSpPr>
          <a:xfrm>
            <a:off x="5410200" y="31885"/>
            <a:ext cx="1560096" cy="119571"/>
            <a:chOff x="-170626" y="0"/>
            <a:chExt cx="13534857" cy="166915"/>
          </a:xfrm>
        </p:grpSpPr>
        <p:sp>
          <p:nvSpPr>
            <p:cNvPr id="5" name="Parallelogram 4">
              <a:extLst>
                <a:ext uri="{FF2B5EF4-FFF2-40B4-BE49-F238E27FC236}">
                  <a16:creationId xmlns:a16="http://schemas.microsoft.com/office/drawing/2014/main" id="{4D289FDE-DA30-40FA-AFA5-260E3F31DA81}"/>
                </a:ext>
              </a:extLst>
            </p:cNvPr>
            <p:cNvSpPr/>
            <p:nvPr/>
          </p:nvSpPr>
          <p:spPr>
            <a:xfrm>
              <a:off x="-170626" y="0"/>
              <a:ext cx="4511619" cy="166915"/>
            </a:xfrm>
            <a:prstGeom prst="parallelogram">
              <a:avLst>
                <a:gd name="adj" fmla="val 114362"/>
              </a:avLst>
            </a:prstGeom>
            <a:solidFill>
              <a:srgbClr val="00D1C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Parallelogram 5">
              <a:extLst>
                <a:ext uri="{FF2B5EF4-FFF2-40B4-BE49-F238E27FC236}">
                  <a16:creationId xmlns:a16="http://schemas.microsoft.com/office/drawing/2014/main" id="{B98E7846-C87A-49C7-A854-F5648D3A9638}"/>
                </a:ext>
              </a:extLst>
            </p:cNvPr>
            <p:cNvSpPr/>
            <p:nvPr/>
          </p:nvSpPr>
          <p:spPr>
            <a:xfrm>
              <a:off x="4340993" y="0"/>
              <a:ext cx="4511619" cy="166915"/>
            </a:xfrm>
            <a:prstGeom prst="parallelogram">
              <a:avLst>
                <a:gd name="adj" fmla="val 114362"/>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Parallelogram 6">
              <a:extLst>
                <a:ext uri="{FF2B5EF4-FFF2-40B4-BE49-F238E27FC236}">
                  <a16:creationId xmlns:a16="http://schemas.microsoft.com/office/drawing/2014/main" id="{8C7E32B9-4BF5-413A-88EE-1BFC406EDD7E}"/>
                </a:ext>
              </a:extLst>
            </p:cNvPr>
            <p:cNvSpPr/>
            <p:nvPr/>
          </p:nvSpPr>
          <p:spPr>
            <a:xfrm>
              <a:off x="8852612" y="0"/>
              <a:ext cx="4511619" cy="166915"/>
            </a:xfrm>
            <a:prstGeom prst="parallelogram">
              <a:avLst>
                <a:gd name="adj" fmla="val 114362"/>
              </a:avLst>
            </a:prstGeom>
            <a:solidFill>
              <a:srgbClr val="F6BB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FBCC5261-940A-4FD0-A4C9-18AF6F5D6BDA}"/>
              </a:ext>
            </a:extLst>
          </p:cNvPr>
          <p:cNvGrpSpPr/>
          <p:nvPr/>
        </p:nvGrpSpPr>
        <p:grpSpPr>
          <a:xfrm>
            <a:off x="-957838" y="6753454"/>
            <a:ext cx="14296171" cy="125105"/>
            <a:chOff x="-170626" y="0"/>
            <a:chExt cx="13534857" cy="166915"/>
          </a:xfrm>
        </p:grpSpPr>
        <p:sp>
          <p:nvSpPr>
            <p:cNvPr id="9" name="Parallelogram 8">
              <a:extLst>
                <a:ext uri="{FF2B5EF4-FFF2-40B4-BE49-F238E27FC236}">
                  <a16:creationId xmlns:a16="http://schemas.microsoft.com/office/drawing/2014/main" id="{AD547413-ABFD-48F8-B0FA-39B1F3BB1015}"/>
                </a:ext>
              </a:extLst>
            </p:cNvPr>
            <p:cNvSpPr/>
            <p:nvPr/>
          </p:nvSpPr>
          <p:spPr>
            <a:xfrm>
              <a:off x="-170626" y="0"/>
              <a:ext cx="4511619" cy="166915"/>
            </a:xfrm>
            <a:prstGeom prst="parallelogram">
              <a:avLst>
                <a:gd name="adj" fmla="val 114362"/>
              </a:avLst>
            </a:prstGeom>
            <a:solidFill>
              <a:srgbClr val="00D1C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Parallelogram 9">
              <a:extLst>
                <a:ext uri="{FF2B5EF4-FFF2-40B4-BE49-F238E27FC236}">
                  <a16:creationId xmlns:a16="http://schemas.microsoft.com/office/drawing/2014/main" id="{08422557-3FFD-4AB5-885F-B27B03DE776A}"/>
                </a:ext>
              </a:extLst>
            </p:cNvPr>
            <p:cNvSpPr/>
            <p:nvPr/>
          </p:nvSpPr>
          <p:spPr>
            <a:xfrm>
              <a:off x="4340993" y="0"/>
              <a:ext cx="4511619" cy="166915"/>
            </a:xfrm>
            <a:prstGeom prst="parallelogram">
              <a:avLst>
                <a:gd name="adj" fmla="val 114362"/>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arallelogram 10">
              <a:extLst>
                <a:ext uri="{FF2B5EF4-FFF2-40B4-BE49-F238E27FC236}">
                  <a16:creationId xmlns:a16="http://schemas.microsoft.com/office/drawing/2014/main" id="{F9231059-35CE-44CE-B490-979BE8FB8761}"/>
                </a:ext>
              </a:extLst>
            </p:cNvPr>
            <p:cNvSpPr/>
            <p:nvPr/>
          </p:nvSpPr>
          <p:spPr>
            <a:xfrm>
              <a:off x="8852612" y="0"/>
              <a:ext cx="4511619" cy="166915"/>
            </a:xfrm>
            <a:prstGeom prst="parallelogram">
              <a:avLst>
                <a:gd name="adj" fmla="val 114362"/>
              </a:avLst>
            </a:prstGeom>
            <a:solidFill>
              <a:srgbClr val="F6BB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2" name="Picture 11">
            <a:extLst>
              <a:ext uri="{FF2B5EF4-FFF2-40B4-BE49-F238E27FC236}">
                <a16:creationId xmlns:a16="http://schemas.microsoft.com/office/drawing/2014/main" id="{57DD8634-4B20-4339-9200-4683CD60B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475" y="93824"/>
            <a:ext cx="1540692" cy="735605"/>
          </a:xfrm>
          <a:prstGeom prst="rect">
            <a:avLst/>
          </a:prstGeom>
        </p:spPr>
      </p:pic>
      <p:sp>
        <p:nvSpPr>
          <p:cNvPr id="14" name="Rectangle 13"/>
          <p:cNvSpPr/>
          <p:nvPr/>
        </p:nvSpPr>
        <p:spPr>
          <a:xfrm>
            <a:off x="10280678" y="2907011"/>
            <a:ext cx="2376526" cy="584775"/>
          </a:xfrm>
          <a:prstGeom prst="rect">
            <a:avLst/>
          </a:prstGeom>
        </p:spPr>
        <p:txBody>
          <a:bodyPr wrap="square">
            <a:spAutoFit/>
          </a:bodyPr>
          <a:lstStyle/>
          <a:p>
            <a:r>
              <a:rPr lang="en-US" sz="1600" b="1" dirty="0"/>
              <a:t>Ramesh</a:t>
            </a:r>
          </a:p>
          <a:p>
            <a:r>
              <a:rPr lang="en-US" sz="1600" dirty="0"/>
              <a:t>Technical Consultant </a:t>
            </a:r>
            <a:endParaRPr lang="en-IN" sz="1600" dirty="0"/>
          </a:p>
        </p:txBody>
      </p:sp>
      <p:graphicFrame>
        <p:nvGraphicFramePr>
          <p:cNvPr id="15" name="Table 14">
            <a:extLst>
              <a:ext uri="{FF2B5EF4-FFF2-40B4-BE49-F238E27FC236}">
                <a16:creationId xmlns:a16="http://schemas.microsoft.com/office/drawing/2014/main" id="{E721FE1D-8C45-47EA-BBFE-81B3C746AEFA}"/>
              </a:ext>
            </a:extLst>
          </p:cNvPr>
          <p:cNvGraphicFramePr>
            <a:graphicFrameLocks noGrp="1"/>
          </p:cNvGraphicFramePr>
          <p:nvPr>
            <p:extLst>
              <p:ext uri="{D42A27DB-BD31-4B8C-83A1-F6EECF244321}">
                <p14:modId xmlns:p14="http://schemas.microsoft.com/office/powerpoint/2010/main" val="1714143040"/>
              </p:ext>
            </p:extLst>
          </p:nvPr>
        </p:nvGraphicFramePr>
        <p:xfrm>
          <a:off x="258457" y="649665"/>
          <a:ext cx="9868784" cy="2887040"/>
        </p:xfrm>
        <a:graphic>
          <a:graphicData uri="http://schemas.openxmlformats.org/drawingml/2006/table">
            <a:tbl>
              <a:tblPr firstRow="1">
                <a:tableStyleId>{5A111915-BE36-4E01-A7E5-04B1672EAD32}</a:tableStyleId>
              </a:tblPr>
              <a:tblGrid>
                <a:gridCol w="9868784">
                  <a:extLst>
                    <a:ext uri="{9D8B030D-6E8A-4147-A177-3AD203B41FA5}">
                      <a16:colId xmlns:a16="http://schemas.microsoft.com/office/drawing/2014/main" val="20000"/>
                    </a:ext>
                  </a:extLst>
                </a:gridCol>
              </a:tblGrid>
              <a:tr h="332379">
                <a:tc>
                  <a:txBody>
                    <a:bodyPr/>
                    <a:lstStyle/>
                    <a:p>
                      <a:r>
                        <a:rPr lang="en-IN" sz="1400" b="0" dirty="0">
                          <a:latin typeface="Segoe UI Semibold" panose="020B0702040204020203" pitchFamily="34" charset="0"/>
                          <a:cs typeface="Segoe UI Semibold" panose="020B0702040204020203" pitchFamily="34" charset="0"/>
                        </a:rPr>
                        <a:t>Profile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solidFill>
                      <a:srgbClr val="F6BB00"/>
                    </a:solidFill>
                  </a:tcPr>
                </a:tc>
                <a:extLst>
                  <a:ext uri="{0D108BD9-81ED-4DB2-BD59-A6C34878D82A}">
                    <a16:rowId xmlns:a16="http://schemas.microsoft.com/office/drawing/2014/main" val="10000"/>
                  </a:ext>
                </a:extLst>
              </a:tr>
              <a:tr h="2210601">
                <a:tc>
                  <a:txBody>
                    <a:bodyPr/>
                    <a:lstStyle/>
                    <a:p>
                      <a:pPr algn="just"/>
                      <a:endParaRPr lang="en-US" sz="1200" kern="1200" baseline="0" dirty="0">
                        <a:solidFill>
                          <a:schemeClr val="tx1"/>
                        </a:solidFill>
                        <a:effectLst/>
                        <a:latin typeface="+mn-lt"/>
                        <a:ea typeface="+mn-ea"/>
                        <a:cs typeface="+mn-cs"/>
                      </a:endParaRPr>
                    </a:p>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Ramesh is a Technical Consultant with Levtech Consulting and has around 4.1 years of experience in end-to-end implementations. He has worked on the Implementation of MSD NAV 2013, MSD NAV 2016, MSD NAV 2018 &amp; Business Central projects. </a:t>
                      </a:r>
                    </a:p>
                    <a:p>
                      <a:pPr marL="0" algn="just" defTabSz="914400" rtl="0" eaLnBrk="1" latinLnBrk="0" hangingPunct="1"/>
                      <a:endPar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endParaRPr>
                    </a:p>
                    <a:p>
                      <a:pPr marL="0" algn="just" defTabSz="914400" rtl="0" eaLnBrk="1" latinLnBrk="0" hangingPunct="1"/>
                      <a:endPar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Worked in NAV implementation projects in India, and UAE. His contributions to the projects has been involved in Requirement gathering, working closely with customer and functional team, Implementing as per functional document, developer testing, go live support and L3 Support to the clients for production issues.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He has received a Master degree  in  Computer Networking and Engineering from VTU university, Belgaum (India)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141">
                <a:tc>
                  <a:txBody>
                    <a:bodyPr/>
                    <a:lstStyle/>
                    <a:p>
                      <a:pPr>
                        <a:spcBef>
                          <a:spcPts val="600"/>
                        </a:spcBef>
                        <a:spcAft>
                          <a:spcPts val="600"/>
                        </a:spcAft>
                      </a:pPr>
                      <a:endParaRPr lang="en-IN" sz="1200" dirty="0">
                        <a:latin typeface="+mj-lt"/>
                      </a:endParaRPr>
                    </a:p>
                  </a:txBody>
                  <a:tcPr>
                    <a:lnL w="6350" cap="flat" cmpd="sng" algn="ctr">
                      <a:noFill/>
                      <a:prstDash val="solid"/>
                      <a:miter lim="800000"/>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6" name="Table 15">
            <a:extLst>
              <a:ext uri="{FF2B5EF4-FFF2-40B4-BE49-F238E27FC236}">
                <a16:creationId xmlns:a16="http://schemas.microsoft.com/office/drawing/2014/main" id="{AF0CCAFB-C0FF-4779-8171-DA651002CDF3}"/>
              </a:ext>
            </a:extLst>
          </p:cNvPr>
          <p:cNvGraphicFramePr>
            <a:graphicFrameLocks noGrp="1"/>
          </p:cNvGraphicFramePr>
          <p:nvPr>
            <p:extLst>
              <p:ext uri="{D42A27DB-BD31-4B8C-83A1-F6EECF244321}">
                <p14:modId xmlns:p14="http://schemas.microsoft.com/office/powerpoint/2010/main" val="1501646038"/>
              </p:ext>
            </p:extLst>
          </p:nvPr>
        </p:nvGraphicFramePr>
        <p:xfrm>
          <a:off x="258457" y="3322641"/>
          <a:ext cx="9636516" cy="3052613"/>
        </p:xfrm>
        <a:graphic>
          <a:graphicData uri="http://schemas.openxmlformats.org/drawingml/2006/table">
            <a:tbl>
              <a:tblPr firstRow="1">
                <a:tableStyleId>{5A111915-BE36-4E01-A7E5-04B1672EAD32}</a:tableStyleId>
              </a:tblPr>
              <a:tblGrid>
                <a:gridCol w="2409129">
                  <a:extLst>
                    <a:ext uri="{9D8B030D-6E8A-4147-A177-3AD203B41FA5}">
                      <a16:colId xmlns:a16="http://schemas.microsoft.com/office/drawing/2014/main" val="20000"/>
                    </a:ext>
                  </a:extLst>
                </a:gridCol>
                <a:gridCol w="2409129">
                  <a:extLst>
                    <a:ext uri="{9D8B030D-6E8A-4147-A177-3AD203B41FA5}">
                      <a16:colId xmlns:a16="http://schemas.microsoft.com/office/drawing/2014/main" val="20001"/>
                    </a:ext>
                  </a:extLst>
                </a:gridCol>
                <a:gridCol w="2409129">
                  <a:extLst>
                    <a:ext uri="{9D8B030D-6E8A-4147-A177-3AD203B41FA5}">
                      <a16:colId xmlns:a16="http://schemas.microsoft.com/office/drawing/2014/main" val="20002"/>
                    </a:ext>
                  </a:extLst>
                </a:gridCol>
                <a:gridCol w="2409129">
                  <a:extLst>
                    <a:ext uri="{9D8B030D-6E8A-4147-A177-3AD203B41FA5}">
                      <a16:colId xmlns:a16="http://schemas.microsoft.com/office/drawing/2014/main" val="3529418461"/>
                    </a:ext>
                  </a:extLst>
                </a:gridCol>
              </a:tblGrid>
              <a:tr h="420996">
                <a:tc gridSpan="3">
                  <a:txBody>
                    <a:bodyPr/>
                    <a:lstStyle/>
                    <a:p>
                      <a:pPr algn="l"/>
                      <a:r>
                        <a:rPr lang="en-US" sz="1400" b="0" dirty="0">
                          <a:latin typeface="Segoe UI Semibold" panose="020B0702040204020203" pitchFamily="34" charset="0"/>
                          <a:cs typeface="Segoe UI Semibold" panose="020B0702040204020203" pitchFamily="34" charset="0"/>
                        </a:rPr>
                        <a:t>Major Clients</a:t>
                      </a:r>
                      <a:endParaRPr lang="en-US" sz="1400" b="0" dirty="0">
                        <a:solidFill>
                          <a:schemeClr val="tx2"/>
                        </a:solidFill>
                        <a:latin typeface="Segoe UI Semibold" panose="020B0702040204020203" pitchFamily="34" charset="0"/>
                        <a:cs typeface="Segoe UI Semibold" panose="020B0702040204020203" pitchFamily="34" charset="0"/>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solidFill>
                      <a:srgbClr val="00B8B4"/>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2"/>
                        </a:solidFill>
                      </a:endParaRPr>
                    </a:p>
                  </a:txBody>
                  <a:tcPr>
                    <a:solidFill>
                      <a:schemeClr val="tx2">
                        <a:lumMod val="20000"/>
                        <a:lumOff val="80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2"/>
                        </a:solidFill>
                      </a:endParaRPr>
                    </a:p>
                  </a:txBody>
                  <a:tcPr>
                    <a:solidFill>
                      <a:schemeClr val="tx2">
                        <a:lumMod val="20000"/>
                        <a:lumOff val="80000"/>
                      </a:schemeClr>
                    </a:solidFill>
                  </a:tcPr>
                </a:tc>
                <a:tc>
                  <a:txBody>
                    <a:bodyPr/>
                    <a:lstStyle/>
                    <a:p>
                      <a:pPr algn="l"/>
                      <a:endParaRPr lang="en-US" sz="1400" b="0" dirty="0">
                        <a:solidFill>
                          <a:schemeClr val="tx2"/>
                        </a:solidFill>
                        <a:latin typeface="Segoe UI Semibold" panose="020B0702040204020203" pitchFamily="34" charset="0"/>
                        <a:cs typeface="Segoe UI Semibold" panose="020B0702040204020203" pitchFamily="34" charset="0"/>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solidFill>
                      <a:srgbClr val="00B8B4"/>
                    </a:solidFill>
                  </a:tcPr>
                </a:tc>
                <a:extLst>
                  <a:ext uri="{0D108BD9-81ED-4DB2-BD59-A6C34878D82A}">
                    <a16:rowId xmlns:a16="http://schemas.microsoft.com/office/drawing/2014/main" val="10000"/>
                  </a:ext>
                </a:extLst>
              </a:tr>
              <a:tr h="828693">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Huda lighting – Dubai</a:t>
                      </a:r>
                    </a:p>
                  </a:txBody>
                  <a:tcPr anchor="ct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err="1">
                          <a:solidFill>
                            <a:schemeClr val="tx1">
                              <a:lumMod val="75000"/>
                              <a:lumOff val="25000"/>
                            </a:schemeClr>
                          </a:solidFill>
                          <a:effectLst/>
                          <a:latin typeface="Segoe UI" panose="020B0502040204020203" pitchFamily="34" charset="0"/>
                          <a:ea typeface="+mn-ea"/>
                          <a:cs typeface="Segoe UI" panose="020B0502040204020203" pitchFamily="34" charset="0"/>
                        </a:rPr>
                        <a:t>Lulua</a:t>
                      </a:r>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 – Dubai</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 Mister Shades – Dubai UAE</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BAT - Dubai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3888">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AMG - Dubai</a:t>
                      </a:r>
                    </a:p>
                  </a:txBody>
                  <a:tcPr anchor="ct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ADCI – Dubai</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MOKA – Dubai UAE</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DME - Dubai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49518">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JESCO – Dubai</a:t>
                      </a:r>
                    </a:p>
                  </a:txBody>
                  <a:tcPr anchor="ct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err="1">
                          <a:solidFill>
                            <a:schemeClr val="tx1">
                              <a:lumMod val="75000"/>
                              <a:lumOff val="25000"/>
                            </a:schemeClr>
                          </a:solidFill>
                          <a:effectLst/>
                          <a:latin typeface="Segoe UI" panose="020B0502040204020203" pitchFamily="34" charset="0"/>
                          <a:ea typeface="+mn-ea"/>
                          <a:cs typeface="Segoe UI" panose="020B0502040204020203" pitchFamily="34" charset="0"/>
                        </a:rPr>
                        <a:t>Shadowfax</a:t>
                      </a:r>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 – India</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err="1">
                          <a:solidFill>
                            <a:schemeClr val="tx1">
                              <a:lumMod val="75000"/>
                              <a:lumOff val="25000"/>
                            </a:schemeClr>
                          </a:solidFill>
                          <a:effectLst/>
                          <a:latin typeface="Segoe UI" panose="020B0502040204020203" pitchFamily="34" charset="0"/>
                          <a:ea typeface="+mn-ea"/>
                          <a:cs typeface="Segoe UI" panose="020B0502040204020203" pitchFamily="34" charset="0"/>
                        </a:rPr>
                        <a:t>Swiggy</a:t>
                      </a:r>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 – India</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RJE – Dubai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9518">
                <a:tc>
                  <a:txBody>
                    <a:bodyPr/>
                    <a:lstStyle/>
                    <a:p>
                      <a:pPr marL="0" algn="just" defTabSz="914400" rtl="0" eaLnBrk="1" latinLnBrk="0" hangingPunct="1"/>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Virgin Mobile – Dubai</a:t>
                      </a:r>
                    </a:p>
                  </a:txBody>
                  <a:tcPr anchor="ct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r>
                        <a:rPr lang="en-US" sz="1300" kern="1200" baseline="0" dirty="0" err="1">
                          <a:solidFill>
                            <a:schemeClr val="tx1">
                              <a:lumMod val="75000"/>
                              <a:lumOff val="25000"/>
                            </a:schemeClr>
                          </a:solidFill>
                          <a:effectLst/>
                          <a:latin typeface="Segoe UI" panose="020B0502040204020203" pitchFamily="34" charset="0"/>
                          <a:ea typeface="+mn-ea"/>
                          <a:cs typeface="Segoe UI" panose="020B0502040204020203" pitchFamily="34" charset="0"/>
                        </a:rPr>
                        <a:t>Multiforms</a:t>
                      </a:r>
                      <a:r>
                        <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rPr>
                        <a:t> - Dubai</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endPar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just" defTabSz="914400" rtl="0" eaLnBrk="1" latinLnBrk="0" hangingPunct="1"/>
                      <a:endParaRPr lang="en-US" sz="1300" kern="1200" baseline="0" dirty="0">
                        <a:solidFill>
                          <a:schemeClr val="tx1">
                            <a:lumMod val="75000"/>
                            <a:lumOff val="25000"/>
                          </a:schemeClr>
                        </a:solidFill>
                        <a:effectLst/>
                        <a:latin typeface="Segoe UI" panose="020B0502040204020203" pitchFamily="34" charset="0"/>
                        <a:ea typeface="+mn-ea"/>
                        <a:cs typeface="Segoe UI" panose="020B0502040204020203"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52281492"/>
                  </a:ext>
                </a:extLst>
              </a:tr>
            </a:tbl>
          </a:graphicData>
        </a:graphic>
      </p:graphicFrame>
      <p:pic>
        <p:nvPicPr>
          <p:cNvPr id="13" name="Picture 12" descr="A person posing for the camera&#10;&#10;Description automatically generated">
            <a:extLst>
              <a:ext uri="{FF2B5EF4-FFF2-40B4-BE49-F238E27FC236}">
                <a16:creationId xmlns:a16="http://schemas.microsoft.com/office/drawing/2014/main" id="{C55B27E5-350D-4377-AEF1-F40600D8D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475" y="948175"/>
            <a:ext cx="1403068" cy="1840090"/>
          </a:xfrm>
          <a:prstGeom prst="rect">
            <a:avLst/>
          </a:prstGeom>
        </p:spPr>
      </p:pic>
    </p:spTree>
    <p:extLst>
      <p:ext uri="{BB962C8B-B14F-4D97-AF65-F5344CB8AC3E}">
        <p14:creationId xmlns:p14="http://schemas.microsoft.com/office/powerpoint/2010/main" val="240748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168</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Segoe UI</vt:lpstr>
      <vt:lpstr>Segoe UI Semibold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Roopa Rakesh</dc:creator>
  <cp:lastModifiedBy>Ramesh Earappa</cp:lastModifiedBy>
  <cp:revision>5</cp:revision>
  <dcterms:created xsi:type="dcterms:W3CDTF">2021-05-25T15:30:42Z</dcterms:created>
  <dcterms:modified xsi:type="dcterms:W3CDTF">2021-05-26T04:30:00Z</dcterms:modified>
</cp:coreProperties>
</file>