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0bf123246_1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90bf123246_1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0bf123246_1_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90bf123246_1_6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50920" y="692280"/>
            <a:ext cx="4554000" cy="3414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914400" y="4343400"/>
            <a:ext cx="50270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21419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TODO – List(1, 2) co se presne vola? Scala.List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0bf123246_1_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90bf123246_1_4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bf123246_1_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90bf123246_1_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0bf123246_0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0bf123246_0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0bf123246_1_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90bf123246_1_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1abaec96d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91abaec96d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0bf123246_2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0bf123246_2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360" y="-7200"/>
            <a:ext cx="9160920" cy="103932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381560" y="-7200"/>
            <a:ext cx="4760280" cy="636120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-27506" y="-18434"/>
            <a:ext cx="9194365" cy="1084107"/>
            <a:chOff x="-27506" y="-18434"/>
            <a:chExt cx="9194365" cy="1084107"/>
          </a:xfrm>
        </p:grpSpPr>
        <p:sp>
          <p:nvSpPr>
            <p:cNvPr id="13" name="Google Shape;13;p1"/>
            <p:cNvSpPr/>
            <p:nvPr/>
          </p:nvSpPr>
          <p:spPr>
            <a:xfrm rot="-164400">
              <a:off x="-17280" y="200160"/>
              <a:ext cx="9160920" cy="646920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800">
              <a:solidFill>
                <a:srgbClr val="09B7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-164400">
              <a:off x="-14040" y="275040"/>
              <a:ext cx="9173520" cy="528120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rgbClr val="0F6F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9360" y="-7200"/>
            <a:ext cx="9162360" cy="104076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381560" y="-7200"/>
            <a:ext cx="4761720" cy="637560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-28980" y="-17027"/>
            <a:ext cx="9197312" cy="1085614"/>
            <a:chOff x="-28980" y="-17027"/>
            <a:chExt cx="9197312" cy="1085614"/>
          </a:xfrm>
        </p:grpSpPr>
        <p:sp>
          <p:nvSpPr>
            <p:cNvPr id="69" name="Google Shape;69;p14"/>
            <p:cNvSpPr/>
            <p:nvPr/>
          </p:nvSpPr>
          <p:spPr>
            <a:xfrm rot="-164400">
              <a:off x="-18720" y="201600"/>
              <a:ext cx="9162360" cy="648360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800">
              <a:solidFill>
                <a:srgbClr val="09B7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-164400">
              <a:off x="-14040" y="275040"/>
              <a:ext cx="9174960" cy="529560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rgbClr val="0F6F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-9360" y="-7200"/>
            <a:ext cx="9160920" cy="103932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4381560" y="-7200"/>
            <a:ext cx="4760280" cy="636120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27"/>
          <p:cNvGrpSpPr/>
          <p:nvPr/>
        </p:nvGrpSpPr>
        <p:grpSpPr>
          <a:xfrm>
            <a:off x="-27506" y="-18434"/>
            <a:ext cx="9194365" cy="1084107"/>
            <a:chOff x="-27506" y="-18434"/>
            <a:chExt cx="9194365" cy="1084107"/>
          </a:xfrm>
        </p:grpSpPr>
        <p:sp>
          <p:nvSpPr>
            <p:cNvPr id="125" name="Google Shape;125;p27"/>
            <p:cNvSpPr/>
            <p:nvPr/>
          </p:nvSpPr>
          <p:spPr>
            <a:xfrm rot="-164400">
              <a:off x="-17280" y="200160"/>
              <a:ext cx="9160920" cy="646920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800">
              <a:solidFill>
                <a:srgbClr val="09B7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 rot="-164400">
              <a:off x="-14040" y="275040"/>
              <a:ext cx="9173520" cy="528120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rgbClr val="0F6F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lta.io/" TargetMode="External"/><Relationship Id="rId4" Type="http://schemas.openxmlformats.org/officeDocument/2006/relationships/hyperlink" Target="https://www.learningjournal.guru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960" y="2006640"/>
            <a:ext cx="4222800" cy="34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rtl="0" algn="l"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only parquet format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does not support the DStream API.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60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does not support multi-table transactions and foreign keys.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9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600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∙"/>
            </a:pPr>
            <a:r>
              <a:rPr lang="en-IN" u="sng">
                <a:solidFill>
                  <a:schemeClr val="dk1"/>
                </a:solidFill>
                <a:hlinkClick r:id="rId3"/>
              </a:rPr>
              <a:t>https://delta.io/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600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∙"/>
            </a:pPr>
            <a:r>
              <a:rPr lang="en-I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https://www.learningjournal.guru/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0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0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/>
          <p:nvPr/>
        </p:nvSpPr>
        <p:spPr>
          <a:xfrm>
            <a:off x="571320" y="2286000"/>
            <a:ext cx="7855920" cy="1140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35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Happy coding</a:t>
            </a:r>
            <a:endParaRPr b="0" i="0" sz="5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1"/>
          <p:cNvSpPr/>
          <p:nvPr/>
        </p:nvSpPr>
        <p:spPr>
          <a:xfrm>
            <a:off x="857160" y="3228480"/>
            <a:ext cx="7528680" cy="248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18350" wrap="square" tIns="45000">
            <a:noAutofit/>
          </a:bodyPr>
          <a:lstStyle/>
          <a:p>
            <a:pPr indent="-34092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r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920" lvl="0" marL="343080" marR="0" rtl="0" algn="ctr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/>
          <p:nvPr/>
        </p:nvSpPr>
        <p:spPr>
          <a:xfrm>
            <a:off x="457200" y="2000160"/>
            <a:ext cx="822888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Delta Lake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Delta Lake works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80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78680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1"/>
          <p:cNvSpPr/>
          <p:nvPr/>
        </p:nvSpPr>
        <p:spPr>
          <a:xfrm>
            <a:off x="457200" y="6429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Why Delta?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2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implementation of a data lake.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Missing ACID properties in spark.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Schema enforcement.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BD0D9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Too many small files.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2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2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457200" y="894525"/>
            <a:ext cx="8229300" cy="76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Challenges faced by most of the data lakes these days, if we don’t build them properly</a:t>
            </a:r>
            <a:endParaRPr sz="1400"/>
          </a:p>
        </p:txBody>
      </p:sp>
      <p:pic>
        <p:nvPicPr>
          <p:cNvPr id="201" name="Google Shape;2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75" y="1831950"/>
            <a:ext cx="7384774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idx="1" type="subTitle"/>
          </p:nvPr>
        </p:nvSpPr>
        <p:spPr>
          <a:xfrm>
            <a:off x="457200" y="1604526"/>
            <a:ext cx="8229300" cy="48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"/>
              <a:t>Source: databricks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/>
          <p:nvPr/>
        </p:nvSpPr>
        <p:spPr>
          <a:xfrm>
            <a:off x="457200" y="64296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i="0" sz="5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4"/>
          <p:cNvSpPr/>
          <p:nvPr/>
        </p:nvSpPr>
        <p:spPr>
          <a:xfrm>
            <a:off x="457200" y="2000160"/>
            <a:ext cx="822888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Lake is an open source storage layer that brings reliability to data lakes.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Lake provides ACID transactions, scalable metadata handling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Lake runs on top of your existing data lake and is fully compatible with Apache Spark APIs.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Lake supports Parquet format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4"/>
          <p:cNvSpPr txBox="1"/>
          <p:nvPr/>
        </p:nvSpPr>
        <p:spPr>
          <a:xfrm>
            <a:off x="4513320" y="3328560"/>
            <a:ext cx="180720" cy="23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4"/>
          <p:cNvSpPr txBox="1"/>
          <p:nvPr/>
        </p:nvSpPr>
        <p:spPr>
          <a:xfrm>
            <a:off x="4513320" y="2349360"/>
            <a:ext cx="1487160" cy="121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5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ACID Transactions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Scalable metadata handling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Time Travelling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Audit Logging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Vacuum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Updates and Deletes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Schema Enforcement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5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5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I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ow Delta Lake Works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6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lake provides a storage layer on top of existing storage data lake. It acts as a middle layer between Spark runtime and storage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Lake will generate delta logs for each committed transactions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logs will have delta files stored as JSON which has information about the operations occurred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8679" lvl="0" marL="27432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9B7BF"/>
              </a:buClr>
              <a:buSzPts val="1600"/>
              <a:buFont typeface="Calibri"/>
              <a:buChar char="∙"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Delta files are sequentially increasing named JSON files and together make up the log of all changes that have occurred to a table</a:t>
            </a:r>
            <a:endParaRPr i="0" sz="1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6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6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Who is using Delta Lake 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500">
                <a:latin typeface="Calibri"/>
                <a:ea typeface="Calibri"/>
                <a:cs typeface="Calibri"/>
                <a:sym typeface="Calibri"/>
              </a:rPr>
              <a:t>Source: databricks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7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1971675"/>
            <a:ext cx="7896225" cy="38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" y="64296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457200" y="2000160"/>
            <a:ext cx="82290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6600" u="none" cap="none" strike="noStrike">
              <a:solidFill>
                <a:srgbClr val="09B7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09B7BF"/>
                </a:solidFill>
                <a:latin typeface="Calibri"/>
                <a:ea typeface="Calibri"/>
                <a:cs typeface="Calibri"/>
                <a:sym typeface="Calibri"/>
              </a:rPr>
              <a:t>DEMO TIME</a:t>
            </a:r>
            <a:endParaRPr i="0" sz="6000" u="none" cap="none" strike="noStrike">
              <a:solidFill>
                <a:srgbClr val="09B7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8"/>
          <p:cNvSpPr txBox="1"/>
          <p:nvPr/>
        </p:nvSpPr>
        <p:spPr>
          <a:xfrm>
            <a:off x="4513320" y="3328560"/>
            <a:ext cx="18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8"/>
          <p:cNvSpPr txBox="1"/>
          <p:nvPr/>
        </p:nvSpPr>
        <p:spPr>
          <a:xfrm>
            <a:off x="4513320" y="2349360"/>
            <a:ext cx="1487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