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74" d="100"/>
          <a:sy n="17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9857174"/>
          <c:y val="0.24121536"/>
          <c:w val="0.8012769"/>
          <c:h val="0.60841024"/>
        </c:manualLayout>
      </c:layout>
      <c:barChart>
        <c:barDir val="col"/>
        <c:grouping val="clustered"/>
        <c:varyColors val="0"/>
        <c:ser>
          <c:idx val="0"/>
          <c:order val="0"/>
          <c:tx>
            <c:v>1</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v>2</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v>3</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v>4</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v>5</c:v>
          </c:tx>
          <c:spPr>
            <a:solidFill>
              <a:srgbClr val="4BACC6"/>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gapWidth val="150"/>
        <c:axId val="0"/>
        <c:axId val="1"/>
      </c:barChart>
      <c:catAx>
        <c:axId val="0"/>
        <c:scaling>
          <c:orientation val="minMax"/>
        </c:scaling>
        <c:delete val="0"/>
        <c:axPos val="b"/>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691179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870531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008605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302216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189957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471285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746686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743761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488590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514026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46282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097958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1384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533920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640494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549854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1457634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7650922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826429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308044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533039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824616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933589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462108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11922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59706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9538051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RameshGowla 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122203647</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/asunm148722</a:t>
            </a:r>
            <a:r>
              <a:rPr lang="en-US" altLang="zh-CN" sz="2400" b="0" i="0" u="none" strike="noStrike" kern="1200" cap="none" spc="0" baseline="0">
                <a:solidFill>
                  <a:schemeClr val="tx1"/>
                </a:solidFill>
                <a:latin typeface="Calibri" pitchFamily="0" charset="0"/>
                <a:ea typeface="宋体" pitchFamily="0" charset="0"/>
                <a:cs typeface="Calibri" pitchFamily="0" charset="0"/>
              </a:rPr>
              <a:t>bcs019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 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J. H. A. Agarsen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2517596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矩形"/>
          <p:cNvSpPr>
            <a:spLocks/>
          </p:cNvSpPr>
          <p:nvPr/>
        </p:nvSpPr>
        <p:spPr>
          <a:xfrm rot="0">
            <a:off x="1666844" y="1643050"/>
            <a:ext cx="4714908" cy="5355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1)Kaggle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2)</a:t>
            </a:r>
            <a:r>
              <a:rPr lang="en-US" altLang="zh-CN" sz="1800" b="0" i="1" u="none" strike="noStrike" kern="1200" cap="none" spc="0" baseline="0">
                <a:solidFill>
                  <a:schemeClr val="tx1"/>
                </a:solidFill>
                <a:latin typeface="Calibri" pitchFamily="0" charset="0"/>
                <a:ea typeface="宋体" pitchFamily="0" charset="0"/>
                <a:cs typeface="Calibri" pitchFamily="0" charset="0"/>
              </a:rPr>
              <a:t>edunet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3)Employee data set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1)Employee Id</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2)Employee type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3)Performance level etc..</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Analyze</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Pivot table</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Graph</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Slicer</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None/>
            </a:pPr>
            <a:r>
              <a:rPr lang="en-US" altLang="zh-CN" sz="1800" b="1" i="1" u="none" strike="noStrike" kern="1200" cap="none" spc="0" baseline="0">
                <a:solidFill>
                  <a:schemeClr val="tx1"/>
                </a:solidFill>
                <a:latin typeface="Calibri" pitchFamily="0" charset="0"/>
                <a:ea typeface="宋体" pitchFamily="0" charset="0"/>
                <a:cs typeface="Calibri" pitchFamily="0" charset="0"/>
              </a:rPr>
              <a:t>Editing</a:t>
            </a:r>
            <a:endParaRPr lang="en-US" altLang="zh-CN" sz="1800" b="1"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Fonts</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Filter</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Highlight</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1800" b="0" i="1" u="none" strike="noStrike" kern="1200" cap="none" spc="0" baseline="0">
                <a:solidFill>
                  <a:schemeClr val="tx1"/>
                </a:solidFill>
                <a:latin typeface="Calibri" pitchFamily="0" charset="0"/>
                <a:ea typeface="宋体" pitchFamily="0" charset="0"/>
                <a:cs typeface="Calibri" pitchFamily="0" charset="0"/>
              </a:rPr>
              <a:t>Formulas</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None/>
            </a:pP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1358744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2"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4" name="图表"/>
          <p:cNvGraphicFramePr/>
          <p:nvPr/>
        </p:nvGraphicFramePr>
        <p:xfrm>
          <a:off x="881026" y="1428736"/>
          <a:ext cx="7643866" cy="4429156"/>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4111392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1166778" y="1714488"/>
            <a:ext cx="7929618" cy="34163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591451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4283142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6516934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166778" y="2357430"/>
            <a:ext cx="5429288"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In the Excel analysis shows Employee performance rating. In this analysis tell there are medium rated employees only more, others rating are not like that.</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
        <p:nvSpPr>
          <p:cNvPr id="115" name="矩形"/>
          <p:cNvSpPr>
            <a:spLocks/>
          </p:cNvSpPr>
          <p:nvPr/>
        </p:nvSpPr>
        <p:spPr>
          <a:xfrm rot="0">
            <a:off x="1095340" y="4143380"/>
            <a:ext cx="5143537"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In the analysis the high and very high level rating is very low and low level rating is second place.  We must improve this table.</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2252419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9" name="组合"/>
          <p:cNvGrpSpPr>
            <a:grpSpLocks/>
          </p:cNvGrpSpPr>
          <p:nvPr/>
        </p:nvGrpSpPr>
        <p:grpSpPr>
          <a:xfrm>
            <a:off x="8658225" y="2647950"/>
            <a:ext cx="3533775" cy="3810000"/>
            <a:chOff x="8658225" y="2647950"/>
            <a:chExt cx="3533775" cy="381000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5" name="矩形"/>
          <p:cNvSpPr>
            <a:spLocks/>
          </p:cNvSpPr>
          <p:nvPr/>
        </p:nvSpPr>
        <p:spPr>
          <a:xfrm rot="0">
            <a:off x="1166778" y="3000372"/>
            <a:ext cx="5572164"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This project is analyzing the Rating of employees either male or female employees.  It is used to find the Employee performance.</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0078640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2" name="图片" descr="OIP.jfif"/>
          <p:cNvPicPr>
            <a:picLocks noChangeAspect="1"/>
          </p:cNvPicPr>
          <p:nvPr/>
        </p:nvPicPr>
        <p:blipFill>
          <a:blip r:embed="rId2" cstate="print"/>
          <a:stretch>
            <a:fillRect/>
          </a:stretch>
        </p:blipFill>
        <p:spPr>
          <a:xfrm rot="0">
            <a:off x="1309653" y="1571613"/>
            <a:ext cx="7403335" cy="4857784"/>
          </a:xfrm>
          <a:prstGeom prst="rect"/>
          <a:noFill/>
          <a:ln w="12700" cmpd="sng" cap="flat">
            <a:noFill/>
            <a:prstDash val="solid"/>
            <a:miter/>
          </a:ln>
        </p:spPr>
      </p:pic>
    </p:spTree>
    <p:extLst>
      <p:ext uri="{BB962C8B-B14F-4D97-AF65-F5344CB8AC3E}">
        <p14:creationId xmlns:p14="http://schemas.microsoft.com/office/powerpoint/2010/main" val="94541836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3"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3452794" y="2285992"/>
            <a:ext cx="4929221"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Conditional formatting – missing</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Formula – Performance level</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Pivot Table – Summary</a:t>
            </a: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endParaRPr lang="en-US" altLang="zh-CN" sz="24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Wingdings" pitchFamily="2" charset="2"/>
              <a:buChar char="Ø"/>
            </a:pPr>
            <a:r>
              <a:rPr lang="en-US" altLang="zh-CN" sz="2400" b="0" i="1" u="none" strike="noStrike" kern="1200" cap="none" spc="0" baseline="0">
                <a:solidFill>
                  <a:schemeClr val="tx1"/>
                </a:solidFill>
                <a:latin typeface="Calibri" pitchFamily="0" charset="0"/>
                <a:ea typeface="宋体" pitchFamily="0" charset="0"/>
                <a:cs typeface="Calibri" pitchFamily="0" charset="0"/>
              </a:rPr>
              <a:t>Graph – Data visualization</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9974051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1309653" y="2428868"/>
            <a:ext cx="5572164"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Employee dataset I got from kaggle, it has 26 features I am using 9 features. The employee Id in number, name is in text, using employee type, business unit, Employee status, Performance score, Employee rating are used to analyzed</a:t>
            </a:r>
            <a:r>
              <a:rPr lang="en-US" altLang="zh-CN" sz="2400" b="0" i="1" u="none" strike="noStrike" kern="1200" cap="none" spc="0" baseline="0">
                <a:solidFill>
                  <a:schemeClr val="tx1"/>
                </a:solidFill>
                <a:latin typeface="Calibri" pitchFamily="0" charset="0"/>
                <a:ea typeface="宋体" pitchFamily="0" charset="0"/>
                <a:cs typeface="Calibri" pitchFamily="0" charset="0"/>
              </a:rPr>
              <a:t>.</a:t>
            </a:r>
            <a:r>
              <a:rPr lang="en-US" altLang="zh-CN" sz="2400" b="0" i="1"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8777921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8"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1" name="矩形"/>
          <p:cNvSpPr>
            <a:spLocks/>
          </p:cNvSpPr>
          <p:nvPr/>
        </p:nvSpPr>
        <p:spPr>
          <a:xfrm rot="0">
            <a:off x="2381224" y="2428868"/>
            <a:ext cx="6286544" cy="83099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1" u="none" strike="noStrike" kern="1200" cap="none" spc="0" baseline="0">
                <a:solidFill>
                  <a:schemeClr val="tx1"/>
                </a:solidFill>
                <a:latin typeface="Calibri" pitchFamily="0" charset="0"/>
                <a:ea typeface="宋体" pitchFamily="0" charset="0"/>
                <a:cs typeface="Calibri" pitchFamily="0" charset="0"/>
              </a:rPr>
              <a:t>Performance Level Column =IFS(Z8&gt;=5,”VERY HIGH’,Z8&gt;=4,”HIGH”,Z8&gt;=3,”MED”,”TRUE”,”LOW”)</a:t>
            </a:r>
            <a:endParaRPr lang="zh-CN" altLang="en-US" sz="24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3765811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21</cp:revision>
  <dcterms:created xsi:type="dcterms:W3CDTF">2024-03-29T15:07:22Z</dcterms:created>
  <dcterms:modified xsi:type="dcterms:W3CDTF">2024-10-01T04:37:59Z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