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57" r:id="rId3"/>
    <p:sldId id="258" r:id="rId4"/>
    <p:sldId id="256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1392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AA876-A98B-4147-BFAF-44AB5451E8A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65AC0-F6EF-4171-BEF1-FC680C14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5AC0-F6EF-4171-BEF1-FC680C1475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5AC0-F6EF-4171-BEF1-FC680C1475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5AC0-F6EF-4171-BEF1-FC680C1475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5AC0-F6EF-4171-BEF1-FC680C1475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5AC0-F6EF-4171-BEF1-FC680C1475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5AC0-F6EF-4171-BEF1-FC680C1475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5AC0-F6EF-4171-BEF1-FC680C1475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65AC0-F6EF-4171-BEF1-FC680C1475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37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04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42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1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E54B-6E0E-45B8-95B9-15DA776ECB7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75328A-7162-4864-A8FE-7CBEA094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0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296" y="333963"/>
            <a:ext cx="7319658" cy="1367246"/>
          </a:xfrm>
        </p:spPr>
        <p:txBody>
          <a:bodyPr>
            <a:normAutofit fontScale="90000"/>
          </a:bodyPr>
          <a:lstStyle/>
          <a:p>
            <a:r>
              <a:rPr lang="en-US" sz="3200" b="1" i="1" dirty="0" smtClean="0">
                <a:latin typeface="+mn-lt"/>
              </a:rPr>
              <a:t>Machine Learning – </a:t>
            </a:r>
            <a:br>
              <a:rPr lang="en-US" sz="3200" b="1" i="1" dirty="0" smtClean="0">
                <a:latin typeface="+mn-lt"/>
              </a:rPr>
            </a:br>
            <a:r>
              <a:rPr lang="en-US" sz="3200" b="1" i="1" dirty="0" smtClean="0">
                <a:latin typeface="+mn-lt"/>
              </a:rPr>
              <a:t>Case Study on Classification</a:t>
            </a:r>
            <a:br>
              <a:rPr lang="en-US" sz="3200" b="1" i="1" dirty="0" smtClean="0">
                <a:latin typeface="+mn-lt"/>
              </a:rPr>
            </a:br>
            <a:r>
              <a:rPr lang="en-US" sz="3200" b="1" i="1" dirty="0">
                <a:latin typeface="+mn-lt"/>
              </a:rPr>
              <a:t/>
            </a:r>
            <a:br>
              <a:rPr lang="en-US" sz="3200" b="1" i="1" dirty="0">
                <a:latin typeface="+mn-lt"/>
              </a:rPr>
            </a:br>
            <a:endParaRPr lang="en-US" sz="1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0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2225700" y="2210999"/>
            <a:ext cx="5867400" cy="9130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1" i="0" u="none" strike="noStrike" kern="1200" cap="none" spc="51" normalizeH="0" baseline="0" noProof="0" dirty="0">
                <a:ln w="0"/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AGENDA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06561" y="1746991"/>
            <a:ext cx="8125035" cy="387116"/>
            <a:chOff x="2009567" y="1793849"/>
            <a:chExt cx="6043716" cy="387116"/>
          </a:xfrm>
        </p:grpSpPr>
        <p:sp>
          <p:nvSpPr>
            <p:cNvPr id="6" name="Rounded Rectangle 5"/>
            <p:cNvSpPr/>
            <p:nvPr/>
          </p:nvSpPr>
          <p:spPr>
            <a:xfrm>
              <a:off x="2009567" y="1793849"/>
              <a:ext cx="433988" cy="387116"/>
            </a:xfrm>
            <a:prstGeom prst="roundRect">
              <a:avLst/>
            </a:prstGeom>
            <a:solidFill>
              <a:srgbClr val="B4B4B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53963" y="1793849"/>
              <a:ext cx="5499320" cy="387116"/>
            </a:xfrm>
            <a:prstGeom prst="roundRect">
              <a:avLst/>
            </a:prstGeom>
            <a:solidFill>
              <a:srgbClr val="83005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Problem defined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306561" y="2826706"/>
            <a:ext cx="583443" cy="387116"/>
          </a:xfrm>
          <a:prstGeom prst="roundRect">
            <a:avLst/>
          </a:prstGeom>
          <a:solidFill>
            <a:srgbClr val="B4B4B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38434" y="2826706"/>
            <a:ext cx="7393159" cy="387116"/>
          </a:xfrm>
          <a:prstGeom prst="roundRect">
            <a:avLst/>
          </a:prstGeom>
          <a:solidFill>
            <a:srgbClr val="83005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Feature Selection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06562" y="3360101"/>
            <a:ext cx="8125035" cy="387116"/>
            <a:chOff x="2034121" y="4512036"/>
            <a:chExt cx="6019163" cy="387116"/>
          </a:xfrm>
        </p:grpSpPr>
        <p:sp>
          <p:nvSpPr>
            <p:cNvPr id="11" name="Rounded Rectangle 10"/>
            <p:cNvSpPr/>
            <p:nvPr/>
          </p:nvSpPr>
          <p:spPr>
            <a:xfrm>
              <a:off x="2034121" y="4512036"/>
              <a:ext cx="432225" cy="387116"/>
            </a:xfrm>
            <a:prstGeom prst="roundRect">
              <a:avLst/>
            </a:prstGeom>
            <a:solidFill>
              <a:srgbClr val="B4B4B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6307" y="4512036"/>
              <a:ext cx="5476977" cy="387116"/>
            </a:xfrm>
            <a:prstGeom prst="roundRect">
              <a:avLst/>
            </a:prstGeom>
            <a:solidFill>
              <a:srgbClr val="83005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Model Comparisons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06562" y="2280386"/>
            <a:ext cx="8125031" cy="387116"/>
            <a:chOff x="2009567" y="2347873"/>
            <a:chExt cx="6043715" cy="387116"/>
          </a:xfrm>
        </p:grpSpPr>
        <p:sp>
          <p:nvSpPr>
            <p:cNvPr id="14" name="Rounded Rectangle 13"/>
            <p:cNvSpPr/>
            <p:nvPr/>
          </p:nvSpPr>
          <p:spPr>
            <a:xfrm>
              <a:off x="2009567" y="2347873"/>
              <a:ext cx="433987" cy="387116"/>
            </a:xfrm>
            <a:prstGeom prst="roundRect">
              <a:avLst/>
            </a:prstGeom>
            <a:solidFill>
              <a:srgbClr val="B4B4B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53962" y="2347873"/>
              <a:ext cx="5499320" cy="387116"/>
            </a:xfrm>
            <a:prstGeom prst="roundRect">
              <a:avLst/>
            </a:prstGeom>
            <a:solidFill>
              <a:srgbClr val="83005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Exploratory Analysis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ADBDA7-51AF-46C0-A820-B52ADAD7760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8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296" y="333963"/>
            <a:ext cx="10972800" cy="639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Mushroom Classification </a:t>
            </a:r>
            <a:endParaRPr lang="en-US" sz="32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8622" y="1603612"/>
            <a:ext cx="8049500" cy="198661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Tx/>
              <a:buNone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228594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45718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90000"/>
              <a:buFont typeface="Wingdings" pitchFamily="2" charset="2"/>
              <a:buChar char="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685783" indent="-230182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100000"/>
              <a:buFont typeface="Wingdings" pitchFamily="2" charset="2"/>
              <a:buChar char="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Species / Class of mushroom characteristics which determine which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features spell certain death and which are most palatable in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given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dataset of mushroom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 using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61168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2"/>
          <p:cNvSpPr txBox="1"/>
          <p:nvPr/>
        </p:nvSpPr>
        <p:spPr>
          <a:xfrm>
            <a:off x="8985" y="60551"/>
            <a:ext cx="8403363" cy="63936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en-US" sz="2700" strike="noStrike" spc="-1" dirty="0" smtClean="0">
                <a:solidFill>
                  <a:srgbClr val="6E267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Mushroom Classification Cycle</a:t>
            </a:r>
            <a:endParaRPr dirty="0"/>
          </a:p>
        </p:txBody>
      </p:sp>
      <p:sp>
        <p:nvSpPr>
          <p:cNvPr id="60" name="TextShape 3"/>
          <p:cNvSpPr txBox="1"/>
          <p:nvPr/>
        </p:nvSpPr>
        <p:spPr>
          <a:xfrm>
            <a:off x="8737560" y="63597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5D917F3D-E528-4F91-8921-C75B0CA7B045}" type="slidenum">
              <a:rPr lang="en-IN" sz="900" strike="noStrike" spc="-1">
                <a:solidFill>
                  <a:srgbClr val="B8B8B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/>
          </a:p>
        </p:txBody>
      </p:sp>
      <p:sp>
        <p:nvSpPr>
          <p:cNvPr id="61" name="CustomShape 4"/>
          <p:cNvSpPr/>
          <p:nvPr/>
        </p:nvSpPr>
        <p:spPr>
          <a:xfrm flipH="1">
            <a:off x="255181" y="3030277"/>
            <a:ext cx="1297172" cy="59542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600" b="1" i="1" spc="-1" dirty="0" smtClean="0">
                <a:solidFill>
                  <a:srgbClr val="4D4F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sz="1600" b="1" i="1" dirty="0"/>
          </a:p>
        </p:txBody>
      </p:sp>
      <p:sp>
        <p:nvSpPr>
          <p:cNvPr id="49" name="Rectangle 48"/>
          <p:cNvSpPr/>
          <p:nvPr/>
        </p:nvSpPr>
        <p:spPr>
          <a:xfrm>
            <a:off x="2094614" y="3040909"/>
            <a:ext cx="1945758" cy="61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10666" y="3048409"/>
            <a:ext cx="1934953" cy="62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276214" y="1456660"/>
            <a:ext cx="2441944" cy="574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GLM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276214" y="2711302"/>
            <a:ext cx="2441944" cy="61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386082" y="3582337"/>
            <a:ext cx="2332076" cy="5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47088" y="4508319"/>
            <a:ext cx="2371070" cy="59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Gradient Boost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634716" y="1690577"/>
            <a:ext cx="53163" cy="330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1" idx="1"/>
          </p:cNvCxnSpPr>
          <p:nvPr/>
        </p:nvCxnSpPr>
        <p:spPr>
          <a:xfrm>
            <a:off x="6634716" y="1743740"/>
            <a:ext cx="6414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2" idx="1"/>
          </p:cNvCxnSpPr>
          <p:nvPr/>
        </p:nvCxnSpPr>
        <p:spPr>
          <a:xfrm>
            <a:off x="6661297" y="3019646"/>
            <a:ext cx="6149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3" idx="1"/>
          </p:cNvCxnSpPr>
          <p:nvPr/>
        </p:nvCxnSpPr>
        <p:spPr>
          <a:xfrm>
            <a:off x="6687879" y="3866785"/>
            <a:ext cx="69820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1297" y="4997302"/>
            <a:ext cx="6857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0" idx="3"/>
          </p:cNvCxnSpPr>
          <p:nvPr/>
        </p:nvCxnSpPr>
        <p:spPr>
          <a:xfrm flipV="1">
            <a:off x="6145619" y="3349253"/>
            <a:ext cx="489097" cy="1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1" idx="1"/>
            <a:endCxn id="49" idx="1"/>
          </p:cNvCxnSpPr>
          <p:nvPr/>
        </p:nvCxnSpPr>
        <p:spPr>
          <a:xfrm>
            <a:off x="1552353" y="3327989"/>
            <a:ext cx="542261" cy="2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9" idx="3"/>
            <a:endCxn id="50" idx="1"/>
          </p:cNvCxnSpPr>
          <p:nvPr/>
        </p:nvCxnSpPr>
        <p:spPr>
          <a:xfrm>
            <a:off x="4040372" y="3349254"/>
            <a:ext cx="170294" cy="1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7953" y="4508319"/>
            <a:ext cx="5752214" cy="1851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1.) First run each model against all the variables</a:t>
            </a:r>
          </a:p>
          <a:p>
            <a:r>
              <a:rPr lang="en-US" dirty="0" smtClean="0"/>
              <a:t>2.) Add one by one variable and then compare the score with initial one , if it is improving the score significantly then keep the variable</a:t>
            </a:r>
          </a:p>
          <a:p>
            <a:r>
              <a:rPr lang="en-US" dirty="0" smtClean="0"/>
              <a:t>3.)show the variable importance of each model.</a:t>
            </a:r>
          </a:p>
          <a:p>
            <a:r>
              <a:rPr lang="en-US" dirty="0" smtClean="0"/>
              <a:t>4.) Compares each model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2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296" y="187570"/>
            <a:ext cx="10972800" cy="515816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+mn-lt"/>
              </a:rPr>
              <a:t>                          Exploratory Analysis</a:t>
            </a:r>
            <a:endParaRPr lang="en-US" sz="32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91908" y="1603612"/>
            <a:ext cx="3446214" cy="370694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Tx/>
              <a:buNone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228594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45718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90000"/>
              <a:buFont typeface="Wingdings" pitchFamily="2" charset="2"/>
              <a:buChar char="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685783" indent="-230182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100000"/>
              <a:buFont typeface="Wingdings" pitchFamily="2" charset="2"/>
              <a:buChar char="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4" y="1796902"/>
            <a:ext cx="5258533" cy="482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62" y="1219201"/>
            <a:ext cx="4314091" cy="46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24954" y="703384"/>
            <a:ext cx="3057269" cy="66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correlation chart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7321" y="914401"/>
            <a:ext cx="4636341" cy="689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Provides the details of the data</a:t>
            </a:r>
          </a:p>
          <a:p>
            <a:r>
              <a:rPr lang="en-US" sz="1200" dirty="0" smtClean="0"/>
              <a:t>How many observations  and variables are present in the dataset and its data types and level of the target variable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51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296" y="333964"/>
            <a:ext cx="10972800" cy="6156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                Feature Selection</a:t>
            </a:r>
            <a:endParaRPr lang="en-US" sz="32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8622" y="1603612"/>
            <a:ext cx="8049500" cy="198661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Tx/>
              <a:buNone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228594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45718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90000"/>
              <a:buFont typeface="Wingdings" pitchFamily="2" charset="2"/>
              <a:buChar char="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685783" indent="-230182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100000"/>
              <a:buFont typeface="Wingdings" pitchFamily="2" charset="2"/>
              <a:buChar char="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8" y="2275367"/>
            <a:ext cx="4154730" cy="421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55784" y="1184031"/>
            <a:ext cx="2977661" cy="41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GLM Variable Importance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0043" y="1195755"/>
            <a:ext cx="3303741" cy="527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Tree Variable Importance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75" y="1875691"/>
            <a:ext cx="4865077" cy="227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9" y="1761016"/>
            <a:ext cx="4056310" cy="67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26" y="4476306"/>
            <a:ext cx="5199321" cy="224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3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296" y="333964"/>
            <a:ext cx="10972800" cy="6156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                Feature Selection Contd..</a:t>
            </a:r>
            <a:endParaRPr lang="en-US" sz="32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8622" y="1603612"/>
            <a:ext cx="8049500" cy="198661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Tx/>
              <a:buNone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228594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45718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90000"/>
              <a:buFont typeface="Wingdings" pitchFamily="2" charset="2"/>
              <a:buChar char="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685783" indent="-230182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100000"/>
              <a:buFont typeface="Wingdings" pitchFamily="2" charset="2"/>
              <a:buChar char="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5784" y="1008185"/>
            <a:ext cx="2977661" cy="59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 Variable Importance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0043" y="1066802"/>
            <a:ext cx="3303741" cy="527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GBM Tree Variable Importance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" y="1817077"/>
            <a:ext cx="4372708" cy="490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62" y="1817077"/>
            <a:ext cx="3915507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37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296" y="333963"/>
            <a:ext cx="10972800" cy="639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                       Model Comparisons</a:t>
            </a:r>
            <a:endParaRPr lang="en-US" sz="32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8622" y="1603612"/>
            <a:ext cx="8049500" cy="198661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4D4F53"/>
              </a:buClr>
              <a:buSzPct val="110000"/>
              <a:buFontTx/>
              <a:buNone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228594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Font typeface="Arial" pitchFamily="34" charset="0"/>
              <a:buChar char="•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457189" indent="-228594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90000"/>
              <a:buFont typeface="Wingdings" pitchFamily="2" charset="2"/>
              <a:buChar char="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685783" indent="-230182" algn="l" defTabSz="914377" rtl="0" eaLnBrk="1" latinLnBrk="0" hangingPunct="1">
              <a:lnSpc>
                <a:spcPct val="120000"/>
              </a:lnSpc>
              <a:spcBef>
                <a:spcPts val="840"/>
              </a:spcBef>
              <a:spcAft>
                <a:spcPts val="0"/>
              </a:spcAft>
              <a:buClr>
                <a:srgbClr val="6E267B"/>
              </a:buClr>
              <a:buSzPct val="100000"/>
              <a:buFont typeface="Wingdings" pitchFamily="2" charset="2"/>
              <a:buChar char=""/>
              <a:defRPr lang="en-US" sz="1800" kern="1200" dirty="0" smtClean="0">
                <a:solidFill>
                  <a:srgbClr val="4D4F5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1359877"/>
            <a:ext cx="4747845" cy="450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53" y="1711570"/>
            <a:ext cx="4454770" cy="282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763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1896</TotalTime>
  <Words>183</Words>
  <Application>Microsoft Office PowerPoint</Application>
  <PresentationFormat>Custom</PresentationFormat>
  <Paragraphs>46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Machine Learning –  Case Study on Classification  </vt:lpstr>
      <vt:lpstr>PowerPoint Presentation</vt:lpstr>
      <vt:lpstr>Mushroom Classification </vt:lpstr>
      <vt:lpstr>PowerPoint Presentation</vt:lpstr>
      <vt:lpstr>                          Exploratory Analysis</vt:lpstr>
      <vt:lpstr>                Feature Selection</vt:lpstr>
      <vt:lpstr>                Feature Selection Contd..</vt:lpstr>
      <vt:lpstr>                       Model Comparisons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Chanchlani</dc:creator>
  <cp:lastModifiedBy>Ramesh Katla</cp:lastModifiedBy>
  <cp:revision>18</cp:revision>
  <dcterms:created xsi:type="dcterms:W3CDTF">2018-04-11T18:04:38Z</dcterms:created>
  <dcterms:modified xsi:type="dcterms:W3CDTF">2018-04-15T04:11:25Z</dcterms:modified>
</cp:coreProperties>
</file>