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1" r:id="rId8"/>
    <p:sldId id="262" r:id="rId9"/>
    <p:sldId id="263" r:id="rId10"/>
    <p:sldId id="264" r:id="rId11"/>
    <p:sldId id="265" r:id="rId12"/>
    <p:sldId id="266" r:id="rId13"/>
    <p:sldId id="267" r:id="rId14"/>
    <p:sldId id="268"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7/23/2024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7/23/2024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7/23/2024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7/23/2024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7/23/2024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7/23/2024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7/23/2024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7/23/2024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7/23/2024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7/23/2024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7/23/2024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7/23/2024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t="31026" r="1" b="43627"/>
          <a:stretch/>
        </p:blipFill>
        <p:spPr>
          <a:xfrm>
            <a:off x="15" y="10"/>
            <a:ext cx="12191985" cy="4578340"/>
          </a:xfrm>
          <a:prstGeom prst="rect">
            <a:avLst/>
          </a:prstGeom>
          <a:noFill/>
        </p:spPr>
      </p:pic>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335902" y="4799362"/>
            <a:ext cx="11551297" cy="915638"/>
          </a:xfrm>
        </p:spPr>
        <p:txBody>
          <a:bodyPr anchor="b">
            <a:normAutofit fontScale="90000"/>
          </a:bodyPr>
          <a:lstStyle/>
          <a:p>
            <a:r>
              <a:rPr lang="en-US" b="1" i="1" dirty="0"/>
              <a:t>Early Detection of </a:t>
            </a:r>
            <a:r>
              <a:rPr lang="en-IN" b="1" i="1" dirty="0"/>
              <a:t>Diabetes Disease By Using Machine learning </a:t>
            </a:r>
            <a:endParaRPr lang="en-US" b="1" i="1"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rot="10800000">
            <a:off x="1097279" y="7492481"/>
            <a:ext cx="10113264" cy="391886"/>
          </a:xfrm>
        </p:spPr>
        <p:txBody>
          <a:bodyPr>
            <a:normAutofit/>
          </a:bodyPr>
          <a:lstStyle/>
          <a:p>
            <a:pPr>
              <a:lnSpc>
                <a:spcPct val="100000"/>
              </a:lnSpc>
            </a:pPr>
            <a:endParaRPr lang="en-US" sz="1700" dirty="0"/>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CBBA-46D0-2272-5F4A-AE09B7D2F805}"/>
              </a:ext>
            </a:extLst>
          </p:cNvPr>
          <p:cNvSpPr>
            <a:spLocks noGrp="1"/>
          </p:cNvSpPr>
          <p:nvPr>
            <p:ph type="title"/>
          </p:nvPr>
        </p:nvSpPr>
        <p:spPr/>
        <p:txBody>
          <a:bodyPr/>
          <a:lstStyle/>
          <a:p>
            <a:r>
              <a:rPr lang="en-US" sz="4800" b="1" dirty="0">
                <a:effectLst/>
                <a:latin typeface="Times New Roman" panose="02020603050405020304" pitchFamily="18" charset="0"/>
                <a:ea typeface="Times New Roman" panose="02020603050405020304" pitchFamily="18" charset="0"/>
              </a:rPr>
              <a:t>Prediction Results</a:t>
            </a:r>
            <a:endParaRPr lang="en-IN" dirty="0"/>
          </a:p>
        </p:txBody>
      </p:sp>
      <p:pic>
        <p:nvPicPr>
          <p:cNvPr id="5" name="Content Placeholder 4">
            <a:extLst>
              <a:ext uri="{FF2B5EF4-FFF2-40B4-BE49-F238E27FC236}">
                <a16:creationId xmlns:a16="http://schemas.microsoft.com/office/drawing/2014/main" id="{01EEFE23-5ED9-5C43-D7D4-8780BFBD0518}"/>
              </a:ext>
            </a:extLst>
          </p:cNvPr>
          <p:cNvPicPr>
            <a:picLocks noGrp="1" noChangeAspect="1"/>
          </p:cNvPicPr>
          <p:nvPr>
            <p:ph idx="1"/>
          </p:nvPr>
        </p:nvPicPr>
        <p:blipFill>
          <a:blip r:embed="rId2"/>
          <a:stretch>
            <a:fillRect/>
          </a:stretch>
        </p:blipFill>
        <p:spPr>
          <a:xfrm>
            <a:off x="1426803" y="2719989"/>
            <a:ext cx="4435224" cy="2484335"/>
          </a:xfrm>
        </p:spPr>
      </p:pic>
      <p:sp>
        <p:nvSpPr>
          <p:cNvPr id="7" name="TextBox 6">
            <a:extLst>
              <a:ext uri="{FF2B5EF4-FFF2-40B4-BE49-F238E27FC236}">
                <a16:creationId xmlns:a16="http://schemas.microsoft.com/office/drawing/2014/main" id="{35550110-AFA6-BC29-3DA4-AAC03DFD1CBB}"/>
              </a:ext>
            </a:extLst>
          </p:cNvPr>
          <p:cNvSpPr txBox="1"/>
          <p:nvPr/>
        </p:nvSpPr>
        <p:spPr>
          <a:xfrm>
            <a:off x="2124270" y="5437028"/>
            <a:ext cx="2802293" cy="369332"/>
          </a:xfrm>
          <a:prstGeom prst="rect">
            <a:avLst/>
          </a:prstGeom>
          <a:noFill/>
        </p:spPr>
        <p:txBody>
          <a:bodyPr wrap="square">
            <a:spAutoFit/>
          </a:bodyPr>
          <a:lstStyle/>
          <a:p>
            <a:pPr algn="l"/>
            <a:r>
              <a:rPr lang="en-IN" b="1" i="0">
                <a:solidFill>
                  <a:srgbClr val="000000"/>
                </a:solidFill>
                <a:effectLst/>
                <a:highlight>
                  <a:srgbClr val="FFFFFF"/>
                </a:highlight>
                <a:latin typeface="Helvetica Neue"/>
              </a:rPr>
              <a:t>Random forest model</a:t>
            </a:r>
            <a:endParaRPr lang="en-IN" b="1" i="0" dirty="0">
              <a:solidFill>
                <a:srgbClr val="000000"/>
              </a:solidFill>
              <a:effectLst/>
              <a:highlight>
                <a:srgbClr val="FFFFFF"/>
              </a:highlight>
              <a:latin typeface="Helvetica Neue"/>
            </a:endParaRPr>
          </a:p>
        </p:txBody>
      </p:sp>
      <p:pic>
        <p:nvPicPr>
          <p:cNvPr id="9" name="Picture 8">
            <a:extLst>
              <a:ext uri="{FF2B5EF4-FFF2-40B4-BE49-F238E27FC236}">
                <a16:creationId xmlns:a16="http://schemas.microsoft.com/office/drawing/2014/main" id="{73E488A3-BC15-9CD9-420A-1B2ED2DB6959}"/>
              </a:ext>
            </a:extLst>
          </p:cNvPr>
          <p:cNvPicPr>
            <a:picLocks noChangeAspect="1"/>
          </p:cNvPicPr>
          <p:nvPr/>
        </p:nvPicPr>
        <p:blipFill>
          <a:blip r:embed="rId3"/>
          <a:stretch>
            <a:fillRect/>
          </a:stretch>
        </p:blipFill>
        <p:spPr>
          <a:xfrm>
            <a:off x="6126480" y="2598202"/>
            <a:ext cx="4808637" cy="2522439"/>
          </a:xfrm>
          <a:prstGeom prst="rect">
            <a:avLst/>
          </a:prstGeom>
        </p:spPr>
      </p:pic>
      <p:sp>
        <p:nvSpPr>
          <p:cNvPr id="11" name="TextBox 10">
            <a:extLst>
              <a:ext uri="{FF2B5EF4-FFF2-40B4-BE49-F238E27FC236}">
                <a16:creationId xmlns:a16="http://schemas.microsoft.com/office/drawing/2014/main" id="{821BEDA3-DD07-036D-1663-A06419497661}"/>
              </a:ext>
            </a:extLst>
          </p:cNvPr>
          <p:cNvSpPr txBox="1"/>
          <p:nvPr/>
        </p:nvSpPr>
        <p:spPr>
          <a:xfrm>
            <a:off x="7265439" y="5385710"/>
            <a:ext cx="6097554" cy="369332"/>
          </a:xfrm>
          <a:prstGeom prst="rect">
            <a:avLst/>
          </a:prstGeom>
          <a:noFill/>
        </p:spPr>
        <p:txBody>
          <a:bodyPr wrap="square">
            <a:spAutoFit/>
          </a:bodyPr>
          <a:lstStyle/>
          <a:p>
            <a:pPr algn="l"/>
            <a:r>
              <a:rPr lang="en-IN" b="1" i="0" dirty="0">
                <a:solidFill>
                  <a:srgbClr val="000000"/>
                </a:solidFill>
                <a:effectLst/>
                <a:highlight>
                  <a:srgbClr val="FFFFFF"/>
                </a:highlight>
                <a:latin typeface="Helvetica Neue"/>
              </a:rPr>
              <a:t>Decision tree model</a:t>
            </a:r>
          </a:p>
        </p:txBody>
      </p:sp>
    </p:spTree>
    <p:extLst>
      <p:ext uri="{BB962C8B-B14F-4D97-AF65-F5344CB8AC3E}">
        <p14:creationId xmlns:p14="http://schemas.microsoft.com/office/powerpoint/2010/main" val="990468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12B7-E0A0-21B7-2241-E053D3B4EE6E}"/>
              </a:ext>
            </a:extLst>
          </p:cNvPr>
          <p:cNvSpPr>
            <a:spLocks noGrp="1"/>
          </p:cNvSpPr>
          <p:nvPr>
            <p:ph type="title"/>
          </p:nvPr>
        </p:nvSpPr>
        <p:spPr/>
        <p:txBody>
          <a:bodyPr/>
          <a:lstStyle/>
          <a:p>
            <a:r>
              <a:rPr lang="en-US" altLang="en-US" b="1"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22C475D4-CB40-F2C2-D888-1F772BB07978}"/>
              </a:ext>
            </a:extLst>
          </p:cNvPr>
          <p:cNvSpPr>
            <a:spLocks noGrp="1"/>
          </p:cNvSpPr>
          <p:nvPr>
            <p:ph idx="1"/>
          </p:nvPr>
        </p:nvSpPr>
        <p:spPr/>
        <p:txBody>
          <a:bodyPr/>
          <a:lstStyle/>
          <a:p>
            <a:br>
              <a:rPr lang="en-US" dirty="0"/>
            </a:br>
            <a:r>
              <a:rPr lang="en-US" sz="2400" b="0" i="0" dirty="0">
                <a:solidFill>
                  <a:srgbClr val="0D0D0D"/>
                </a:solidFill>
                <a:effectLst/>
                <a:highlight>
                  <a:srgbClr val="FFFFFF"/>
                </a:highlight>
                <a:latin typeface="ui-sans-serif"/>
              </a:rPr>
              <a:t>In conclusion, leveraging machine learning algorithms for early prediction of diabetes holds immense promise for public health. By enabling timely interventions and lifestyle adjustments, these technologies empower individuals to proactively manage their health and reduce the burden of diabetes. Continued research and application of machine learning in healthcare are essential for advancing preventive strategies and improving outcomes for individuals at risk of or living with diabetes.</a:t>
            </a:r>
            <a:endParaRPr lang="en-IN" sz="2400" dirty="0"/>
          </a:p>
        </p:txBody>
      </p:sp>
    </p:spTree>
    <p:extLst>
      <p:ext uri="{BB962C8B-B14F-4D97-AF65-F5344CB8AC3E}">
        <p14:creationId xmlns:p14="http://schemas.microsoft.com/office/powerpoint/2010/main" val="3840175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THANK YOU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Anantha Ramesh Reddy Varra</a:t>
            </a:r>
          </a:p>
        </p:txBody>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E9FD115-2383-9EA0-0802-B9E689934A7E}"/>
              </a:ext>
            </a:extLst>
          </p:cNvPr>
          <p:cNvSpPr>
            <a:spLocks noGrp="1"/>
          </p:cNvSpPr>
          <p:nvPr>
            <p:ph type="title"/>
          </p:nvPr>
        </p:nvSpPr>
        <p:spPr>
          <a:xfrm>
            <a:off x="1097280" y="286603"/>
            <a:ext cx="10058400" cy="1450757"/>
          </a:xfrm>
        </p:spPr>
        <p:txBody>
          <a:bodyPr/>
          <a:lstStyle/>
          <a:p>
            <a:r>
              <a:rPr lang="en-US" b="1" i="1" dirty="0"/>
              <a:t>Contents</a:t>
            </a:r>
          </a:p>
        </p:txBody>
      </p:sp>
      <p:sp>
        <p:nvSpPr>
          <p:cNvPr id="3" name="TextBox 2">
            <a:extLst>
              <a:ext uri="{FF2B5EF4-FFF2-40B4-BE49-F238E27FC236}">
                <a16:creationId xmlns:a16="http://schemas.microsoft.com/office/drawing/2014/main" id="{C6F21A86-CA6F-B13B-1D88-0053AA6BE26F}"/>
              </a:ext>
            </a:extLst>
          </p:cNvPr>
          <p:cNvSpPr txBox="1"/>
          <p:nvPr/>
        </p:nvSpPr>
        <p:spPr>
          <a:xfrm>
            <a:off x="1097280" y="2004251"/>
            <a:ext cx="9603532" cy="3385542"/>
          </a:xfrm>
          <a:prstGeom prst="rect">
            <a:avLst/>
          </a:prstGeom>
          <a:noFill/>
        </p:spPr>
        <p:txBody>
          <a:bodyPr wrap="square">
            <a:spAutoFit/>
          </a:bodyPr>
          <a:lstStyle/>
          <a:p>
            <a:pPr marL="285750" indent="-285750">
              <a:buFont typeface="Arial" panose="020B0604020202020204" pitchFamily="34" charset="0"/>
              <a:buChar char="•"/>
              <a:defRPr/>
            </a:pPr>
            <a:r>
              <a:rPr lang="en-US" altLang="en-US" sz="2800" dirty="0">
                <a:latin typeface="Times New Roman" panose="02020603050405020304" pitchFamily="18" charset="0"/>
                <a:cs typeface="Times New Roman" panose="02020603050405020304" pitchFamily="18" charset="0"/>
              </a:rPr>
              <a:t>Abstract</a:t>
            </a:r>
          </a:p>
          <a:p>
            <a:pPr marL="285750" indent="-285750">
              <a:buFont typeface="Arial" panose="020B0604020202020204" pitchFamily="34" charset="0"/>
              <a:buChar char="•"/>
              <a:defRPr/>
            </a:pPr>
            <a:r>
              <a:rPr lang="en-US" altLang="en-US" sz="2800" dirty="0">
                <a:latin typeface="Times New Roman" panose="02020603050405020304" pitchFamily="18" charset="0"/>
                <a:cs typeface="Times New Roman" panose="02020603050405020304" pitchFamily="18" charset="0"/>
              </a:rPr>
              <a:t>Problem statement</a:t>
            </a:r>
          </a:p>
          <a:p>
            <a:pPr marL="285750" indent="-285750">
              <a:buFont typeface="Arial" panose="020B0604020202020204" pitchFamily="34" charset="0"/>
              <a:buChar char="•"/>
              <a:defRPr/>
            </a:pPr>
            <a:r>
              <a:rPr lang="en-US" altLang="en-US" sz="2800"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defRPr/>
            </a:pPr>
            <a:r>
              <a:rPr lang="en-US" altLang="en-US" sz="2800" dirty="0">
                <a:latin typeface="Times New Roman" panose="02020603050405020304" pitchFamily="18" charset="0"/>
                <a:cs typeface="Times New Roman" panose="02020603050405020304" pitchFamily="18" charset="0"/>
              </a:rPr>
              <a:t>Flow Diagram</a:t>
            </a:r>
          </a:p>
          <a:p>
            <a:pPr marL="285750" indent="-285750">
              <a:buFont typeface="Arial" panose="020B0604020202020204" pitchFamily="34" charset="0"/>
              <a:buChar char="•"/>
              <a:defRPr/>
            </a:pPr>
            <a:r>
              <a:rPr lang="en-US" altLang="en-US" sz="2800" dirty="0">
                <a:latin typeface="Times New Roman" panose="02020603050405020304" pitchFamily="18" charset="0"/>
                <a:cs typeface="Times New Roman" panose="02020603050405020304" pitchFamily="18" charset="0"/>
              </a:rPr>
              <a:t>Proposed Methodology</a:t>
            </a:r>
          </a:p>
          <a:p>
            <a:pPr marL="285750" indent="-285750">
              <a:buFont typeface="Arial" panose="020B0604020202020204" pitchFamily="34" charset="0"/>
              <a:buChar char="•"/>
              <a:defRPr/>
            </a:pPr>
            <a:r>
              <a:rPr lang="en-US" altLang="en-US" sz="2800" dirty="0">
                <a:latin typeface="Times New Roman" panose="02020603050405020304" pitchFamily="18" charset="0"/>
                <a:cs typeface="Times New Roman" panose="02020603050405020304" pitchFamily="18" charset="0"/>
              </a:rPr>
              <a:t>Prediction Results</a:t>
            </a:r>
          </a:p>
          <a:p>
            <a:pPr marL="285750" indent="-285750">
              <a:buFont typeface="Arial" panose="020B0604020202020204" pitchFamily="34" charset="0"/>
              <a:buChar char="•"/>
              <a:defRPr/>
            </a:pPr>
            <a:r>
              <a:rPr lang="en-US" altLang="en-US" sz="2800" dirty="0">
                <a:latin typeface="Times New Roman" panose="02020603050405020304" pitchFamily="18" charset="0"/>
                <a:cs typeface="Times New Roman" panose="02020603050405020304" pitchFamily="18" charset="0"/>
              </a:rPr>
              <a:t>Conclusion</a:t>
            </a:r>
          </a:p>
          <a:p>
            <a:pPr algn="ctr">
              <a:defRPr/>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9974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DA64A6-A8F5-5816-C84F-D2BF37C96A96}"/>
              </a:ext>
            </a:extLst>
          </p:cNvPr>
          <p:cNvSpPr txBox="1"/>
          <p:nvPr/>
        </p:nvSpPr>
        <p:spPr>
          <a:xfrm>
            <a:off x="1097280" y="286603"/>
            <a:ext cx="10058400" cy="14507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altLang="en-US" sz="4700" b="1" i="0" kern="1200" spc="-50" baseline="0" dirty="0">
                <a:solidFill>
                  <a:schemeClr val="tx1">
                    <a:lumMod val="75000"/>
                    <a:lumOff val="25000"/>
                  </a:schemeClr>
                </a:solidFill>
                <a:latin typeface="+mj-lt"/>
                <a:ea typeface="+mj-ea"/>
                <a:cs typeface="+mj-cs"/>
              </a:rPr>
              <a:t>ABSTRACT</a:t>
            </a:r>
            <a:endParaRPr lang="en-US" sz="4700" i="0" kern="1200" spc="-50" baseline="0" dirty="0">
              <a:solidFill>
                <a:schemeClr val="tx1">
                  <a:lumMod val="75000"/>
                  <a:lumOff val="25000"/>
                </a:schemeClr>
              </a:solidFill>
              <a:latin typeface="+mj-lt"/>
              <a:ea typeface="+mj-ea"/>
              <a:cs typeface="+mj-cs"/>
            </a:endParaRPr>
          </a:p>
        </p:txBody>
      </p:sp>
      <p:sp>
        <p:nvSpPr>
          <p:cNvPr id="8" name="Content Placeholder 2">
            <a:extLst>
              <a:ext uri="{FF2B5EF4-FFF2-40B4-BE49-F238E27FC236}">
                <a16:creationId xmlns:a16="http://schemas.microsoft.com/office/drawing/2014/main" id="{FAC11065-3EC3-DD7A-E634-43954544C4F2}"/>
              </a:ext>
            </a:extLst>
          </p:cNvPr>
          <p:cNvSpPr>
            <a:spLocks noGrp="1"/>
          </p:cNvSpPr>
          <p:nvPr>
            <p:ph idx="1"/>
          </p:nvPr>
        </p:nvSpPr>
        <p:spPr>
          <a:xfrm>
            <a:off x="1140201" y="2089540"/>
            <a:ext cx="10058400" cy="3760891"/>
          </a:xfrm>
        </p:spPr>
        <p:txBody>
          <a:bodyPr>
            <a:normAutofit/>
          </a:bodyPr>
          <a:lstStyle/>
          <a:p>
            <a:r>
              <a:rPr lang="en-US" altLang="en-US" sz="2400" dirty="0">
                <a:latin typeface="Times New Roman" panose="02020603050405020304" pitchFamily="18" charset="0"/>
                <a:cs typeface="Times New Roman" panose="02020603050405020304" pitchFamily="18" charset="0"/>
              </a:rPr>
              <a:t>We use machine learning algorithms to identified </a:t>
            </a:r>
            <a:r>
              <a:rPr lang="en-IN" sz="2400" dirty="0"/>
              <a:t>Diabetes</a:t>
            </a:r>
            <a:r>
              <a:rPr lang="en-US" altLang="en-US" sz="2400" dirty="0">
                <a:latin typeface="Times New Roman" panose="02020603050405020304" pitchFamily="18" charset="0"/>
                <a:cs typeface="Times New Roman" panose="02020603050405020304" pitchFamily="18" charset="0"/>
              </a:rPr>
              <a:t> disease. The study made use of a dataset that included </a:t>
            </a:r>
            <a:r>
              <a:rPr lang="en-IN" sz="2400" i="0" dirty="0">
                <a:solidFill>
                  <a:srgbClr val="0D0D0D"/>
                </a:solidFill>
                <a:effectLst/>
                <a:highlight>
                  <a:srgbClr val="FFFFFF"/>
                </a:highlight>
                <a:latin typeface="Times New Roman" panose="02020603050405020304" pitchFamily="18" charset="0"/>
                <a:cs typeface="Times New Roman" panose="02020603050405020304" pitchFamily="18" charset="0"/>
              </a:rPr>
              <a:t>decisions regarding diagnosis </a:t>
            </a:r>
            <a:r>
              <a:rPr lang="en-US" altLang="en-US" sz="2400" dirty="0">
                <a:latin typeface="Times New Roman" panose="02020603050405020304" pitchFamily="18" charset="0"/>
                <a:cs typeface="Times New Roman" panose="02020603050405020304" pitchFamily="18" charset="0"/>
              </a:rPr>
              <a:t>from people with and without Diabetes disease. Handling missing data and scaling features were part of the preprocessing processes that made sure the model performed as best it could. We trained and assessed two different machine learning algorithms: Random Forest, Decision Tree. We used common measures such receiver operating characteristic (ROC) curves, confusion matrix analysis, and accuracy.</a:t>
            </a:r>
            <a:endParaRPr lang="en-US" sz="2400" dirty="0"/>
          </a:p>
        </p:txBody>
      </p:sp>
    </p:spTree>
    <p:extLst>
      <p:ext uri="{BB962C8B-B14F-4D97-AF65-F5344CB8AC3E}">
        <p14:creationId xmlns:p14="http://schemas.microsoft.com/office/powerpoint/2010/main" val="2368334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D3E0A-7981-E9B2-9A81-09E2ABEF95B6}"/>
              </a:ext>
            </a:extLst>
          </p:cNvPr>
          <p:cNvSpPr>
            <a:spLocks noGrp="1"/>
          </p:cNvSpPr>
          <p:nvPr>
            <p:ph type="title"/>
          </p:nvPr>
        </p:nvSpPr>
        <p:spPr>
          <a:xfrm>
            <a:off x="1097280" y="286603"/>
            <a:ext cx="10058400" cy="1450757"/>
          </a:xfrm>
        </p:spPr>
        <p:txBody>
          <a:bodyPr anchor="b">
            <a:normAutofit/>
          </a:bodyPr>
          <a:lstStyle/>
          <a:p>
            <a:r>
              <a:rPr lang="en-US" altLang="en-US" b="1"/>
              <a:t>Problem Statement</a:t>
            </a:r>
            <a:endParaRPr lang="en-IN"/>
          </a:p>
        </p:txBody>
      </p:sp>
      <p:sp>
        <p:nvSpPr>
          <p:cNvPr id="8" name="Content Placeholder 2">
            <a:extLst>
              <a:ext uri="{FF2B5EF4-FFF2-40B4-BE49-F238E27FC236}">
                <a16:creationId xmlns:a16="http://schemas.microsoft.com/office/drawing/2014/main" id="{B15DC822-A35F-7AB9-AFE0-60A1FF1C83E8}"/>
              </a:ext>
            </a:extLst>
          </p:cNvPr>
          <p:cNvSpPr>
            <a:spLocks noGrp="1"/>
          </p:cNvSpPr>
          <p:nvPr>
            <p:ph idx="1"/>
          </p:nvPr>
        </p:nvSpPr>
        <p:spPr>
          <a:xfrm>
            <a:off x="1097280" y="2108202"/>
            <a:ext cx="10058400" cy="1450758"/>
          </a:xfrm>
        </p:spPr>
        <p:txBody>
          <a:bodyPr>
            <a:normAutofit/>
          </a:bodyPr>
          <a:lstStyle/>
          <a:p>
            <a:r>
              <a:rPr lang="en-US" sz="3600" dirty="0">
                <a:solidFill>
                  <a:srgbClr val="00B050"/>
                </a:solidFill>
              </a:rPr>
              <a:t>Early Detection of </a:t>
            </a:r>
            <a:r>
              <a:rPr lang="en-IN" sz="3600" dirty="0">
                <a:solidFill>
                  <a:srgbClr val="00B050"/>
                </a:solidFill>
              </a:rPr>
              <a:t>Diabetes Disease using </a:t>
            </a:r>
            <a:r>
              <a:rPr lang="en-US" sz="3600" dirty="0">
                <a:solidFill>
                  <a:srgbClr val="00B050"/>
                </a:solidFill>
                <a:latin typeface="Times New Roman" panose="02020603050405020304" pitchFamily="18" charset="0"/>
                <a:cs typeface="Times New Roman" panose="02020603050405020304" pitchFamily="18" charset="0"/>
              </a:rPr>
              <a:t>M</a:t>
            </a:r>
            <a:r>
              <a:rPr lang="en-US" altLang="en-US" sz="3600" dirty="0">
                <a:solidFill>
                  <a:srgbClr val="00B050"/>
                </a:solidFill>
                <a:latin typeface="Times New Roman" panose="02020603050405020304" pitchFamily="18" charset="0"/>
                <a:cs typeface="Times New Roman" panose="02020603050405020304" pitchFamily="18" charset="0"/>
              </a:rPr>
              <a:t>achine Learning</a:t>
            </a:r>
            <a:r>
              <a:rPr lang="en-IN" sz="3600" dirty="0">
                <a:solidFill>
                  <a:srgbClr val="00B050"/>
                </a:solidFill>
              </a:rPr>
              <a:t> </a:t>
            </a:r>
            <a:endParaRPr lang="en-US" sz="3600" dirty="0">
              <a:solidFill>
                <a:srgbClr val="00B050"/>
              </a:solidFill>
            </a:endParaRPr>
          </a:p>
        </p:txBody>
      </p:sp>
    </p:spTree>
    <p:extLst>
      <p:ext uri="{BB962C8B-B14F-4D97-AF65-F5344CB8AC3E}">
        <p14:creationId xmlns:p14="http://schemas.microsoft.com/office/powerpoint/2010/main" val="2427914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E52A-4A33-7959-AAA2-7206E77C4BF2}"/>
              </a:ext>
            </a:extLst>
          </p:cNvPr>
          <p:cNvSpPr>
            <a:spLocks noGrp="1"/>
          </p:cNvSpPr>
          <p:nvPr>
            <p:ph type="title"/>
          </p:nvPr>
        </p:nvSpPr>
        <p:spPr/>
        <p:txBody>
          <a:bodyPr/>
          <a:lstStyle/>
          <a:p>
            <a:r>
              <a:rPr lang="en-US" altLang="en-US" b="1" dirty="0">
                <a:latin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07614E39-A6E4-3AA8-39FD-B2D58CDE9425}"/>
              </a:ext>
            </a:extLst>
          </p:cNvPr>
          <p:cNvSpPr>
            <a:spLocks noGrp="1"/>
          </p:cNvSpPr>
          <p:nvPr>
            <p:ph idx="1"/>
          </p:nvPr>
        </p:nvSpPr>
        <p:spPr/>
        <p:txBody>
          <a:bodyPr>
            <a:normAutofit/>
          </a:bodyPr>
          <a:lstStyle/>
          <a:p>
            <a:r>
              <a:rPr lang="en-US" sz="2400" b="0" i="0" dirty="0">
                <a:solidFill>
                  <a:srgbClr val="0D0D0D"/>
                </a:solidFill>
                <a:effectLst/>
                <a:highlight>
                  <a:srgbClr val="FFFFFF"/>
                </a:highlight>
                <a:latin typeface="ui-sans-serif"/>
              </a:rPr>
              <a:t>Predicting diabetes at an early stage is crucial for preemptive healthcare management and lifestyle adjustments aimed at prevention or control. This chronic disease affects individuals across all age groups. Machine learning algorithms play a pivotal role in identifying potential diabetes risks through predictive modeling. By analyzing relevant health data, these algorithms facilitate early detection, enabling timely interventions and personalized strategies. Such proactive measures can significantly mitigate the onset or progression of diabetes, thereby improving overall health outcomes and quality of life.</a:t>
            </a:r>
            <a:endParaRPr lang="en-IN" sz="2400" dirty="0"/>
          </a:p>
        </p:txBody>
      </p:sp>
    </p:spTree>
    <p:extLst>
      <p:ext uri="{BB962C8B-B14F-4D97-AF65-F5344CB8AC3E}">
        <p14:creationId xmlns:p14="http://schemas.microsoft.com/office/powerpoint/2010/main" val="2691668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a:extLst>
              <a:ext uri="{FF2B5EF4-FFF2-40B4-BE49-F238E27FC236}">
                <a16:creationId xmlns:a16="http://schemas.microsoft.com/office/drawing/2014/main" id="{42F57992-7ED2-DCF4-62DC-424E82DDF135}"/>
              </a:ext>
            </a:extLst>
          </p:cNvPr>
          <p:cNvSpPr>
            <a:spLocks noGrp="1"/>
          </p:cNvSpPr>
          <p:nvPr>
            <p:ph type="title"/>
          </p:nvPr>
        </p:nvSpPr>
        <p:spPr>
          <a:xfrm>
            <a:off x="1097280" y="286603"/>
            <a:ext cx="10058400" cy="1450757"/>
          </a:xfrm>
        </p:spPr>
        <p:txBody>
          <a:bodyPr/>
          <a:lstStyle/>
          <a:p>
            <a:r>
              <a:rPr lang="en-US" dirty="0"/>
              <a:t>Flow </a:t>
            </a:r>
            <a:r>
              <a:rPr lang="en-IN" dirty="0"/>
              <a:t>Chart </a:t>
            </a:r>
            <a:endParaRPr lang="en-US" dirty="0"/>
          </a:p>
        </p:txBody>
      </p:sp>
      <p:pic>
        <p:nvPicPr>
          <p:cNvPr id="1026" name="Picture 2" descr="General flowchart for diabetes diagnosis. | Download Scientific Diagram">
            <a:extLst>
              <a:ext uri="{FF2B5EF4-FFF2-40B4-BE49-F238E27FC236}">
                <a16:creationId xmlns:a16="http://schemas.microsoft.com/office/drawing/2014/main" id="{734B83EE-C530-6EE3-0704-1DC050E4342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13314" y="2108201"/>
            <a:ext cx="6626331" cy="3760891"/>
          </a:xfrm>
          <a:prstGeom prst="rect">
            <a:avLst/>
          </a:prstGeom>
          <a:solidFill>
            <a:srgbClr val="FFFFFF"/>
          </a:solidFill>
        </p:spPr>
      </p:pic>
    </p:spTree>
    <p:extLst>
      <p:ext uri="{BB962C8B-B14F-4D97-AF65-F5344CB8AC3E}">
        <p14:creationId xmlns:p14="http://schemas.microsoft.com/office/powerpoint/2010/main" val="3624040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0F8AC-48B1-0103-926F-35B2F876C050}"/>
              </a:ext>
            </a:extLst>
          </p:cNvPr>
          <p:cNvSpPr>
            <a:spLocks noGrp="1"/>
          </p:cNvSpPr>
          <p:nvPr>
            <p:ph type="title"/>
          </p:nvPr>
        </p:nvSpPr>
        <p:spPr>
          <a:xfrm>
            <a:off x="1097280" y="382555"/>
            <a:ext cx="10058400" cy="1810139"/>
          </a:xfrm>
        </p:spPr>
        <p:txBody>
          <a:bodyPr>
            <a:normAutofit fontScale="90000"/>
          </a:bodyPr>
          <a:lstStyle/>
          <a:p>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r>
              <a:rPr lang="en-US" altLang="en-US" sz="5200" dirty="0">
                <a:latin typeface="Times New Roman" panose="02020603050405020304" pitchFamily="18" charset="0"/>
                <a:cs typeface="Times New Roman" panose="02020603050405020304" pitchFamily="18" charset="0"/>
              </a:rPr>
              <a:t>Proposed Methodology</a:t>
            </a:r>
            <a:br>
              <a:rPr lang="en-US" altLang="en-US"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2CEB58B-BA5E-4343-D70C-79F943758966}"/>
              </a:ext>
            </a:extLst>
          </p:cNvPr>
          <p:cNvSpPr>
            <a:spLocks noGrp="1"/>
          </p:cNvSpPr>
          <p:nvPr>
            <p:ph idx="1"/>
          </p:nvPr>
        </p:nvSpPr>
        <p:spPr/>
        <p:txBody>
          <a:bodyPr>
            <a:normAutofit/>
          </a:bodyPr>
          <a:lstStyle/>
          <a:p>
            <a:pPr marL="0" indent="0">
              <a:buNone/>
            </a:pPr>
            <a:endParaRPr lang="en-US" altLang="en-US" sz="3200" b="1" dirty="0"/>
          </a:p>
          <a:p>
            <a:pPr marL="0" indent="0">
              <a:buNone/>
            </a:pPr>
            <a:r>
              <a:rPr lang="en-US" altLang="en-US" sz="3200" b="1" dirty="0"/>
              <a:t>Two different machine learning algorithms:</a:t>
            </a:r>
          </a:p>
          <a:p>
            <a:pPr marL="514350" indent="-514350">
              <a:buAutoNum type="arabicPeriod"/>
            </a:pPr>
            <a:r>
              <a:rPr lang="en-US" sz="2800" b="1" dirty="0">
                <a:latin typeface="Times New Roman" panose="02020603050405020304" pitchFamily="18" charset="0"/>
                <a:cs typeface="Times New Roman" panose="02020603050405020304" pitchFamily="18" charset="0"/>
              </a:rPr>
              <a:t>Decision Trees:</a:t>
            </a:r>
          </a:p>
          <a:p>
            <a:pPr marL="514350" indent="-514350">
              <a:buFont typeface="Calibri" panose="020F0502020204030204" pitchFamily="34" charset="0"/>
              <a:buAutoNum type="arabicPeriod"/>
            </a:pPr>
            <a:r>
              <a:rPr lang="en-US" sz="2800" b="1" dirty="0">
                <a:latin typeface="Times New Roman" panose="02020603050405020304" pitchFamily="18" charset="0"/>
                <a:cs typeface="Times New Roman" panose="02020603050405020304" pitchFamily="18" charset="0"/>
              </a:rPr>
              <a:t>Random Forest: </a:t>
            </a:r>
          </a:p>
          <a:p>
            <a:pPr marL="514350" indent="-514350">
              <a:buAutoNum type="arabicPeriod"/>
            </a:pPr>
            <a:endParaRPr lang="en-US" sz="2800" b="1" dirty="0">
              <a:latin typeface="Times New Roman" panose="02020603050405020304" pitchFamily="18" charset="0"/>
              <a:cs typeface="Times New Roman" panose="02020603050405020304" pitchFamily="18" charset="0"/>
            </a:endParaRPr>
          </a:p>
          <a:p>
            <a:pPr marL="0" indent="0">
              <a:buNone/>
            </a:pPr>
            <a:endParaRPr lang="en-US" altLang="en-US" sz="3200" b="1" dirty="0"/>
          </a:p>
        </p:txBody>
      </p:sp>
    </p:spTree>
    <p:extLst>
      <p:ext uri="{BB962C8B-B14F-4D97-AF65-F5344CB8AC3E}">
        <p14:creationId xmlns:p14="http://schemas.microsoft.com/office/powerpoint/2010/main" val="2837775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861EC-54A1-5418-CBB1-95D38D3484EC}"/>
              </a:ext>
            </a:extLst>
          </p:cNvPr>
          <p:cNvSpPr>
            <a:spLocks noGrp="1"/>
          </p:cNvSpPr>
          <p:nvPr>
            <p:ph type="title"/>
          </p:nvPr>
        </p:nvSpPr>
        <p:spPr/>
        <p:txBody>
          <a:bodyPr>
            <a:normAutofit fontScale="90000"/>
          </a:bodyPr>
          <a:lstStyle/>
          <a:p>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5200" dirty="0">
                <a:latin typeface="Times New Roman" panose="02020603050405020304" pitchFamily="18" charset="0"/>
                <a:cs typeface="Times New Roman" panose="02020603050405020304" pitchFamily="18" charset="0"/>
              </a:rPr>
              <a:t>Decision Trees</a:t>
            </a:r>
            <a:br>
              <a:rPr lang="en-US" sz="48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2751F3E-E589-06CB-FE0E-50E7ED2162B9}"/>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One kind of supervised machine learning technique used for both regression and classification tasks are the decision tree . They are a popular option because of their versatility, interpretability, and simplicity in a wide range of applications . Based on the value of a feature, a decision tree is a hierarchical structure that recursively divides the data into smaller groups. </a:t>
            </a:r>
            <a:endParaRPr lang="en-US" sz="2400" dirty="0"/>
          </a:p>
          <a:p>
            <a:endParaRPr lang="en-IN" dirty="0"/>
          </a:p>
        </p:txBody>
      </p:sp>
    </p:spTree>
    <p:extLst>
      <p:ext uri="{BB962C8B-B14F-4D97-AF65-F5344CB8AC3E}">
        <p14:creationId xmlns:p14="http://schemas.microsoft.com/office/powerpoint/2010/main" val="116445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93B40-62F5-1D01-4833-467B8D445106}"/>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Random Forest</a:t>
            </a:r>
            <a:endParaRPr lang="en-IN" dirty="0"/>
          </a:p>
        </p:txBody>
      </p:sp>
      <p:sp>
        <p:nvSpPr>
          <p:cNvPr id="3" name="Content Placeholder 2">
            <a:extLst>
              <a:ext uri="{FF2B5EF4-FFF2-40B4-BE49-F238E27FC236}">
                <a16:creationId xmlns:a16="http://schemas.microsoft.com/office/drawing/2014/main" id="{4E9607AB-4BDC-BAA6-9CCC-C08DB2F10C28}"/>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Random forests are a powerful ensemble learning algorithm that combines multiple decision trees to create a more robust and accurate model . They are based on the idea of bagging, which involves building multiple models on different subsets of the data and averaging their predictions to improve the overall accuracy. </a:t>
            </a:r>
          </a:p>
          <a:p>
            <a:endParaRPr lang="en-IN" dirty="0"/>
          </a:p>
        </p:txBody>
      </p:sp>
    </p:spTree>
    <p:extLst>
      <p:ext uri="{BB962C8B-B14F-4D97-AF65-F5344CB8AC3E}">
        <p14:creationId xmlns:p14="http://schemas.microsoft.com/office/powerpoint/2010/main" val="406085113"/>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{4FC002FA-C419-4A6C-9DE5-22CFBBF82A16}tf56160789_win32</Template>
  <TotalTime>160</TotalTime>
  <Words>456</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Bookman Old Style</vt:lpstr>
      <vt:lpstr>Calibri</vt:lpstr>
      <vt:lpstr>Franklin Gothic Book</vt:lpstr>
      <vt:lpstr>Helvetica Neue</vt:lpstr>
      <vt:lpstr>Times New Roman</vt:lpstr>
      <vt:lpstr>ui-sans-serif</vt:lpstr>
      <vt:lpstr>Custom</vt:lpstr>
      <vt:lpstr>Early Detection of Diabetes Disease By Using Machine learning </vt:lpstr>
      <vt:lpstr>Contents</vt:lpstr>
      <vt:lpstr>PowerPoint Presentation</vt:lpstr>
      <vt:lpstr>Problem Statement</vt:lpstr>
      <vt:lpstr>Introduction</vt:lpstr>
      <vt:lpstr>Flow Chart </vt:lpstr>
      <vt:lpstr>          Proposed Methodology </vt:lpstr>
      <vt:lpstr>        Decision Trees </vt:lpstr>
      <vt:lpstr>Random Forest</vt:lpstr>
      <vt:lpstr>Prediction Results</vt:lpstr>
      <vt:lpstr>CONCLUSION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varra anantha ramesh reddy</dc:creator>
  <cp:lastModifiedBy>varra anantha ramesh reddy</cp:lastModifiedBy>
  <cp:revision>5</cp:revision>
  <dcterms:created xsi:type="dcterms:W3CDTF">2024-07-18T07:02:55Z</dcterms:created>
  <dcterms:modified xsi:type="dcterms:W3CDTF">2024-07-23T05:45:25Z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