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notesMasterIdLst>
    <p:notesMasterId r:id="rId27"/>
  </p:notesMasterIdLst>
  <p:handoutMasterIdLst>
    <p:handoutMasterId r:id="rId28"/>
  </p:handoutMasterIdLst>
  <p:sldIdLst>
    <p:sldId id="370" r:id="rId2"/>
    <p:sldId id="375" r:id="rId3"/>
    <p:sldId id="382" r:id="rId4"/>
    <p:sldId id="380" r:id="rId5"/>
    <p:sldId id="381" r:id="rId6"/>
    <p:sldId id="280" r:id="rId7"/>
    <p:sldId id="302" r:id="rId8"/>
    <p:sldId id="386" r:id="rId9"/>
    <p:sldId id="311" r:id="rId10"/>
    <p:sldId id="318" r:id="rId11"/>
    <p:sldId id="322" r:id="rId12"/>
    <p:sldId id="330" r:id="rId13"/>
    <p:sldId id="332" r:id="rId14"/>
    <p:sldId id="324" r:id="rId15"/>
    <p:sldId id="326" r:id="rId16"/>
    <p:sldId id="327" r:id="rId17"/>
    <p:sldId id="328" r:id="rId18"/>
    <p:sldId id="355" r:id="rId19"/>
    <p:sldId id="358" r:id="rId20"/>
    <p:sldId id="389" r:id="rId21"/>
    <p:sldId id="390" r:id="rId22"/>
    <p:sldId id="364" r:id="rId23"/>
    <p:sldId id="396" r:id="rId24"/>
    <p:sldId id="391" r:id="rId25"/>
    <p:sldId id="362" r:id="rId26"/>
  </p:sldIdLst>
  <p:sldSz cx="9144000" cy="6858000" type="screen4x3"/>
  <p:notesSz cx="6735763" cy="98663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74" autoAdjust="0"/>
  </p:normalViewPr>
  <p:slideViewPr>
    <p:cSldViewPr>
      <p:cViewPr varScale="1">
        <p:scale>
          <a:sx n="95" d="100"/>
          <a:sy n="95" d="100"/>
        </p:scale>
        <p:origin x="10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049" cy="492845"/>
          </a:xfrm>
          <a:prstGeom prst="rect">
            <a:avLst/>
          </a:prstGeom>
        </p:spPr>
        <p:txBody>
          <a:bodyPr vert="horz" lIns="90288" tIns="45144" rIns="90288" bIns="45144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6151" y="0"/>
            <a:ext cx="2918048" cy="492845"/>
          </a:xfrm>
          <a:prstGeom prst="rect">
            <a:avLst/>
          </a:prstGeom>
        </p:spPr>
        <p:txBody>
          <a:bodyPr vert="horz" lIns="90288" tIns="45144" rIns="90288" bIns="45144" rtlCol="0"/>
          <a:lstStyle>
            <a:lvl1pPr algn="r">
              <a:defRPr sz="1200"/>
            </a:lvl1pPr>
          </a:lstStyle>
          <a:p>
            <a:pPr>
              <a:defRPr/>
            </a:pPr>
            <a:fld id="{66A8EBBE-4826-4099-9FF9-586A28D33A76}" type="datetimeFigureOut">
              <a:rPr lang="en-US"/>
              <a:pPr>
                <a:defRPr/>
              </a:pPr>
              <a:t>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900"/>
            <a:ext cx="2918049" cy="492845"/>
          </a:xfrm>
          <a:prstGeom prst="rect">
            <a:avLst/>
          </a:prstGeom>
        </p:spPr>
        <p:txBody>
          <a:bodyPr vert="horz" lIns="90288" tIns="45144" rIns="90288" bIns="4514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6151" y="9371900"/>
            <a:ext cx="2918048" cy="492845"/>
          </a:xfrm>
          <a:prstGeom prst="rect">
            <a:avLst/>
          </a:prstGeom>
        </p:spPr>
        <p:txBody>
          <a:bodyPr vert="horz" lIns="90288" tIns="45144" rIns="90288" bIns="45144" rtlCol="0" anchor="b"/>
          <a:lstStyle>
            <a:lvl1pPr algn="r">
              <a:defRPr sz="1200"/>
            </a:lvl1pPr>
          </a:lstStyle>
          <a:p>
            <a:pPr>
              <a:defRPr/>
            </a:pPr>
            <a:fld id="{52171F30-5A33-4040-8D17-C15DA27C45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00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049" cy="492845"/>
          </a:xfrm>
          <a:prstGeom prst="rect">
            <a:avLst/>
          </a:prstGeom>
        </p:spPr>
        <p:txBody>
          <a:bodyPr vert="horz" lIns="90288" tIns="45144" rIns="90288" bIns="45144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6151" y="0"/>
            <a:ext cx="2918048" cy="492845"/>
          </a:xfrm>
          <a:prstGeom prst="rect">
            <a:avLst/>
          </a:prstGeom>
        </p:spPr>
        <p:txBody>
          <a:bodyPr vert="horz" lIns="90288" tIns="45144" rIns="90288" bIns="45144" rtlCol="0"/>
          <a:lstStyle>
            <a:lvl1pPr algn="r">
              <a:defRPr sz="1200"/>
            </a:lvl1pPr>
          </a:lstStyle>
          <a:p>
            <a:pPr>
              <a:defRPr/>
            </a:pPr>
            <a:fld id="{AB70DE47-C7DF-4F67-A610-38F3B9E2FA26}" type="datetimeFigureOut">
              <a:rPr lang="en-US"/>
              <a:pPr>
                <a:defRPr/>
              </a:pPr>
              <a:t>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3950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288" tIns="45144" rIns="90288" bIns="4514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359" y="4686734"/>
            <a:ext cx="5388610" cy="4440312"/>
          </a:xfrm>
          <a:prstGeom prst="rect">
            <a:avLst/>
          </a:prstGeom>
        </p:spPr>
        <p:txBody>
          <a:bodyPr vert="horz" lIns="90288" tIns="45144" rIns="90288" bIns="4514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900"/>
            <a:ext cx="2918049" cy="492845"/>
          </a:xfrm>
          <a:prstGeom prst="rect">
            <a:avLst/>
          </a:prstGeom>
        </p:spPr>
        <p:txBody>
          <a:bodyPr vert="horz" lIns="90288" tIns="45144" rIns="90288" bIns="4514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6151" y="9371900"/>
            <a:ext cx="2918048" cy="492845"/>
          </a:xfrm>
          <a:prstGeom prst="rect">
            <a:avLst/>
          </a:prstGeom>
        </p:spPr>
        <p:txBody>
          <a:bodyPr vert="horz" lIns="90288" tIns="45144" rIns="90288" bIns="45144" rtlCol="0" anchor="b"/>
          <a:lstStyle>
            <a:lvl1pPr algn="r">
              <a:defRPr sz="1200"/>
            </a:lvl1pPr>
          </a:lstStyle>
          <a:p>
            <a:pPr>
              <a:defRPr/>
            </a:pPr>
            <a:fld id="{D7DD11A5-8A71-468F-91E2-8346095D6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65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 txBox="1">
            <a:spLocks noGrp="1" noChangeArrowheads="1"/>
          </p:cNvSpPr>
          <p:nvPr/>
        </p:nvSpPr>
        <p:spPr>
          <a:xfrm>
            <a:off x="3815374" y="9371286"/>
            <a:ext cx="2918830" cy="493315"/>
          </a:xfrm>
          <a:prstGeom prst="rect">
            <a:avLst/>
          </a:prstGeom>
          <a:noFill/>
        </p:spPr>
        <p:txBody>
          <a:bodyPr lIns="90288" tIns="45144" rIns="90288" bIns="45144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E7AFF02-BBC0-4FAE-A296-D44680236A03}" type="slidenum">
              <a:rPr lang="en-US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 sz="1200" dirty="0">
              <a:latin typeface="+mn-lt"/>
              <a:cs typeface="+mn-cs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0288" tIns="45144" rIns="90288" bIns="45144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0420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DD11A5-8A71-468F-91E2-8346095D6F8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61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A9F70-F907-4CBF-B170-E460F61465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346ABA-4C93-46B2-B060-71FF73BA99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61D166-5673-43ED-A7B3-DE83C18B3C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A2D30B1F-B4BE-9F42-9264-3B12A1B93F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790000"/>
            <a:ext cx="8426450" cy="41677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defRPr lang="de-DE" sz="2400" b="0" i="0" kern="1200" baseline="0" dirty="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de-DE"/>
              <a:t>Insert </a:t>
            </a:r>
            <a:r>
              <a:rPr lang="de-DE" err="1"/>
              <a:t>text</a:t>
            </a:r>
            <a:endParaRPr lang="de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BE31C1A0-4C27-4E0D-8D2C-11EDAA44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134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4EE11B-D3AF-4213-A3FE-5610A8A856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FCC80-0D9C-475C-B75D-13B054785E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B96835-626E-4405-AC50-9F39ED25C6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74A1BB-DFD6-4A48-A674-2BA29C3FE6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08A4F-F42B-4DB4-8743-682E1B2DD0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333E74-C568-4C26-BA30-C6A4AFA167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1E9C4-D4BF-40D0-8B81-635C04341E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C5D81A-10E4-42BC-A9F6-6D4274A65E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EFB862-73E8-4183-AF06-D23D45152B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40000" lnSpcReduction="20000"/>
          </a:bodyPr>
          <a:lstStyle/>
          <a:p>
            <a:pPr algn="ctr">
              <a:buNone/>
            </a:pPr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Approach and Methodology</a:t>
            </a:r>
          </a:p>
          <a:p>
            <a:pPr algn="ctr">
              <a:buNone/>
            </a:pPr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Market Demand and Employment Analysis</a:t>
            </a:r>
          </a:p>
          <a:p>
            <a:pPr algn="ctr">
              <a:buNone/>
            </a:pPr>
            <a:r>
              <a:rPr lang="en-US" sz="6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Rapid Market Appraisal (RMA)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66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6600" dirty="0"/>
          </a:p>
          <a:p>
            <a:pPr algn="ctr">
              <a:buNone/>
            </a:pPr>
            <a:r>
              <a:rPr lang="en-US" sz="5100" dirty="0"/>
              <a:t>Ministry of Education, Science and Technology</a:t>
            </a:r>
          </a:p>
          <a:p>
            <a:pPr algn="ctr">
              <a:buNone/>
            </a:pPr>
            <a:r>
              <a:rPr lang="en-US" sz="6600" b="1" dirty="0"/>
              <a:t>Enhanced Vocational Education and Training (EVENT) Project II</a:t>
            </a:r>
          </a:p>
          <a:p>
            <a:pPr algn="ctr">
              <a:buNone/>
            </a:pPr>
            <a:endParaRPr lang="en-US" sz="6000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algn="r">
              <a:buNone/>
            </a:pPr>
            <a:r>
              <a:rPr lang="en-US" sz="7000" dirty="0"/>
              <a:t>Krishna Prasad </a:t>
            </a:r>
            <a:r>
              <a:rPr lang="en-US" sz="7000" dirty="0" err="1"/>
              <a:t>Dhungana</a:t>
            </a:r>
            <a:r>
              <a:rPr lang="en-US" sz="7000" dirty="0"/>
              <a:t> </a:t>
            </a:r>
          </a:p>
          <a:p>
            <a:pPr algn="r">
              <a:buNone/>
            </a:pPr>
            <a:r>
              <a:rPr lang="en-US" sz="7000" dirty="0" smtClean="0"/>
              <a:t>Project Deputy Director</a:t>
            </a:r>
            <a:endParaRPr lang="en-US" sz="7000" dirty="0"/>
          </a:p>
          <a:p>
            <a:pPr algn="r">
              <a:buNone/>
            </a:pPr>
            <a:r>
              <a:rPr lang="en-US" sz="7000" dirty="0"/>
              <a:t>EVENT Project </a:t>
            </a:r>
          </a:p>
          <a:p>
            <a:pPr algn="r">
              <a:buNone/>
            </a:pPr>
            <a:r>
              <a:rPr lang="en-US" sz="7000" dirty="0" smtClean="0"/>
              <a:t>2077.10.0</a:t>
            </a:r>
            <a:r>
              <a:rPr lang="en-US" sz="7000" dirty="0"/>
              <a:t>9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962400"/>
            <a:ext cx="266700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03237"/>
            <a:ext cx="8229600" cy="589756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Sources of secondary data:</a:t>
            </a:r>
          </a:p>
          <a:p>
            <a:pPr lvl="1" eaLnBrk="1" hangingPunct="1"/>
            <a:r>
              <a:rPr lang="en-US" sz="2400" dirty="0"/>
              <a:t>Government Offices like Local Governments</a:t>
            </a:r>
          </a:p>
          <a:p>
            <a:pPr marL="457200" lvl="1" indent="0" eaLnBrk="1" hangingPunct="1">
              <a:buNone/>
            </a:pPr>
            <a:r>
              <a:rPr lang="en-US" sz="2400" dirty="0"/>
              <a:t>-  FNCCI</a:t>
            </a:r>
          </a:p>
          <a:p>
            <a:pPr lvl="1" eaLnBrk="1" hangingPunct="1"/>
            <a:r>
              <a:rPr lang="en-US" sz="2400" dirty="0"/>
              <a:t>Associations like hotel association, leather association, contractor association, etc</a:t>
            </a:r>
          </a:p>
          <a:p>
            <a:pPr lvl="1" eaLnBrk="1" hangingPunct="1"/>
            <a:r>
              <a:rPr lang="en-US" sz="2400" dirty="0"/>
              <a:t>Publication of CBS and other</a:t>
            </a:r>
            <a:r>
              <a:rPr lang="ne-NP" sz="2400" dirty="0"/>
              <a:t> </a:t>
            </a:r>
            <a:r>
              <a:rPr lang="en-US" sz="2400" dirty="0"/>
              <a:t>relevant studies </a:t>
            </a:r>
          </a:p>
          <a:p>
            <a:pPr lvl="1" eaLnBrk="1" hangingPunct="1"/>
            <a:r>
              <a:rPr lang="en-US" sz="2400" dirty="0"/>
              <a:t>Newspaper, articles, journals</a:t>
            </a:r>
          </a:p>
          <a:p>
            <a:pPr lvl="1"/>
            <a:r>
              <a:rPr lang="en-US" sz="2500" dirty="0"/>
              <a:t>Internet resources</a:t>
            </a:r>
          </a:p>
          <a:p>
            <a:pPr lvl="1"/>
            <a:r>
              <a:rPr lang="en-US" sz="2500" dirty="0"/>
              <a:t>Occupational Dictionaries</a:t>
            </a:r>
          </a:p>
          <a:p>
            <a:pPr lvl="1"/>
            <a:r>
              <a:rPr lang="en-US" sz="2500" dirty="0"/>
              <a:t>District Development Profile</a:t>
            </a:r>
          </a:p>
          <a:p>
            <a:pPr lvl="1"/>
            <a:r>
              <a:rPr lang="en-US" sz="2500" dirty="0"/>
              <a:t>Village Development Profiles</a:t>
            </a:r>
          </a:p>
          <a:p>
            <a:pPr lvl="1"/>
            <a:r>
              <a:rPr lang="en-US" sz="2500" dirty="0"/>
              <a:t>Department of Labor, Foreign Employment Promotion Board and other government agencies</a:t>
            </a:r>
          </a:p>
          <a:p>
            <a:pPr lvl="1"/>
            <a:r>
              <a:rPr lang="en-US" sz="2500" dirty="0"/>
              <a:t>Government policies</a:t>
            </a:r>
          </a:p>
          <a:p>
            <a:pPr lvl="1"/>
            <a:r>
              <a:rPr lang="en-US" sz="2500" dirty="0"/>
              <a:t>Contractors’ Association</a:t>
            </a:r>
          </a:p>
          <a:p>
            <a:pPr lvl="1"/>
            <a:r>
              <a:rPr lang="en-US" sz="2500" dirty="0"/>
              <a:t>Media</a:t>
            </a:r>
          </a:p>
          <a:p>
            <a:pPr lvl="1" eaLnBrk="1" hangingPunct="1"/>
            <a:endParaRPr lang="en-US" sz="2400" dirty="0"/>
          </a:p>
          <a:p>
            <a:pPr lvl="1" eaLnBrk="1" hangingPunct="1">
              <a:buNone/>
            </a:pPr>
            <a:endParaRPr lang="en-US" sz="2400" dirty="0"/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7B808E-7ED3-43A9-ADEC-E2E547404ED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4341" name="Picture 7" descr="ANd9GcS9ewF_SzgSc-P_prvYuX9bi9ybURH_qFdkjbnRYyH_YPwsrCRSh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1676400"/>
            <a:ext cx="1346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9" descr="ANd9GcRaVOfkzl5e7PVr_MUeD8N9p3PKx7cnNqWBXQVvUj4EeNsJX_C6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4665663"/>
            <a:ext cx="1790700" cy="173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924800" cy="868363"/>
          </a:xfrm>
        </p:spPr>
        <p:txBody>
          <a:bodyPr/>
          <a:lstStyle/>
          <a:p>
            <a:pPr eaLnBrk="1" hangingPunct="1"/>
            <a:r>
              <a:rPr lang="en-US" sz="3200">
                <a:solidFill>
                  <a:schemeClr val="tx1"/>
                </a:solidFill>
              </a:rPr>
              <a:t>Methods/tools of primary data collection</a:t>
            </a:r>
          </a:p>
        </p:txBody>
      </p:sp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900148-2CF7-4A81-ABC2-C3F8FF1C038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271A5A3-FEAC-4FAC-B491-657D0854109B}"/>
              </a:ext>
            </a:extLst>
          </p:cNvPr>
          <p:cNvSpPr txBox="1">
            <a:spLocks/>
          </p:cNvSpPr>
          <p:nvPr/>
        </p:nvSpPr>
        <p:spPr>
          <a:xfrm>
            <a:off x="304799" y="1410284"/>
            <a:ext cx="8600049" cy="1561516"/>
          </a:xfrm>
          <a:prstGeom prst="rect">
            <a:avLst/>
          </a:prstGeom>
        </p:spPr>
        <p:txBody>
          <a:bodyPr/>
          <a:lstStyle>
            <a:lvl1pPr marL="177800" indent="-1778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0" i="0">
                <a:solidFill>
                  <a:srgbClr val="373737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1pPr>
            <a:lvl2pPr marL="53975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373737"/>
                </a:solidFill>
                <a:latin typeface="+mn-lt"/>
                <a:ea typeface="+mn-ea"/>
              </a:defRPr>
            </a:lvl2pPr>
            <a:lvl3pPr marL="89535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373737"/>
                </a:solidFill>
                <a:latin typeface="+mn-lt"/>
                <a:ea typeface="+mn-ea"/>
              </a:defRPr>
            </a:lvl3pPr>
            <a:lvl4pPr marL="125730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373737"/>
                </a:solidFill>
                <a:latin typeface="+mn-lt"/>
                <a:ea typeface="+mn-ea"/>
              </a:defRPr>
            </a:lvl4pPr>
            <a:lvl5pPr marL="16129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373737"/>
                </a:solidFill>
                <a:latin typeface="+mn-lt"/>
                <a:ea typeface="+mn-ea"/>
              </a:defRPr>
            </a:lvl5pPr>
            <a:lvl6pPr marL="20701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5273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9845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4417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kern="0" dirty="0"/>
              <a:t>Focus Group Discussion: </a:t>
            </a:r>
            <a:r>
              <a:rPr lang="en-US" kern="0" dirty="0"/>
              <a:t>7-10 people of the same expertise area,</a:t>
            </a:r>
            <a:r>
              <a:rPr lang="ne-NP" kern="0" dirty="0"/>
              <a:t> </a:t>
            </a:r>
            <a:r>
              <a:rPr lang="en-US" kern="0" dirty="0"/>
              <a:t>some guiding questions are prepared before hand, every idea are welcome, note taker needs to take the notes of every idea generated by the Group Members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D38A0FB-9B8A-43B2-A5C7-4432525B969C}"/>
              </a:ext>
            </a:extLst>
          </p:cNvPr>
          <p:cNvSpPr txBox="1">
            <a:spLocks/>
          </p:cNvSpPr>
          <p:nvPr/>
        </p:nvSpPr>
        <p:spPr>
          <a:xfrm>
            <a:off x="206326" y="3200400"/>
            <a:ext cx="8600049" cy="1280162"/>
          </a:xfrm>
          <a:prstGeom prst="rect">
            <a:avLst/>
          </a:prstGeom>
        </p:spPr>
        <p:txBody>
          <a:bodyPr/>
          <a:lstStyle>
            <a:lvl1pPr marL="177800" indent="-1778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0" i="0">
                <a:solidFill>
                  <a:srgbClr val="373737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1pPr>
            <a:lvl2pPr marL="53975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373737"/>
                </a:solidFill>
                <a:latin typeface="+mn-lt"/>
                <a:ea typeface="+mn-ea"/>
              </a:defRPr>
            </a:lvl2pPr>
            <a:lvl3pPr marL="89535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373737"/>
                </a:solidFill>
                <a:latin typeface="+mn-lt"/>
                <a:ea typeface="+mn-ea"/>
              </a:defRPr>
            </a:lvl3pPr>
            <a:lvl4pPr marL="125730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373737"/>
                </a:solidFill>
                <a:latin typeface="+mn-lt"/>
                <a:ea typeface="+mn-ea"/>
              </a:defRPr>
            </a:lvl4pPr>
            <a:lvl5pPr marL="16129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373737"/>
                </a:solidFill>
                <a:latin typeface="+mn-lt"/>
                <a:ea typeface="+mn-ea"/>
              </a:defRPr>
            </a:lvl5pPr>
            <a:lvl6pPr marL="20701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5273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9845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4417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kern="0" dirty="0"/>
              <a:t>Semi structured Interview: </a:t>
            </a:r>
            <a:r>
              <a:rPr lang="en-US" kern="0" dirty="0"/>
              <a:t>Open questions not closed and leading questions, building rapport is necessary before asking questions; what, how many, How do you,  which would you please explain further,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5E083752-BE19-4C14-9004-F9B20C9C5A23}"/>
              </a:ext>
            </a:extLst>
          </p:cNvPr>
          <p:cNvSpPr txBox="1">
            <a:spLocks/>
          </p:cNvSpPr>
          <p:nvPr/>
        </p:nvSpPr>
        <p:spPr>
          <a:xfrm>
            <a:off x="206326" y="4768949"/>
            <a:ext cx="8600050" cy="1420840"/>
          </a:xfrm>
          <a:prstGeom prst="rect">
            <a:avLst/>
          </a:prstGeom>
        </p:spPr>
        <p:txBody>
          <a:bodyPr/>
          <a:lstStyle>
            <a:lvl1pPr marL="177800" indent="-1778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0" i="0">
                <a:solidFill>
                  <a:srgbClr val="373737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1pPr>
            <a:lvl2pPr marL="53975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373737"/>
                </a:solidFill>
                <a:latin typeface="+mn-lt"/>
                <a:ea typeface="+mn-ea"/>
              </a:defRPr>
            </a:lvl2pPr>
            <a:lvl3pPr marL="89535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373737"/>
                </a:solidFill>
                <a:latin typeface="+mn-lt"/>
                <a:ea typeface="+mn-ea"/>
              </a:defRPr>
            </a:lvl3pPr>
            <a:lvl4pPr marL="125730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373737"/>
                </a:solidFill>
                <a:latin typeface="+mn-lt"/>
                <a:ea typeface="+mn-ea"/>
              </a:defRPr>
            </a:lvl4pPr>
            <a:lvl5pPr marL="16129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373737"/>
                </a:solidFill>
                <a:latin typeface="+mn-lt"/>
                <a:ea typeface="+mn-ea"/>
              </a:defRPr>
            </a:lvl5pPr>
            <a:lvl6pPr marL="20701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5273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9845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4417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kern="0" dirty="0"/>
              <a:t>Direct Observation: </a:t>
            </a:r>
            <a:r>
              <a:rPr lang="en-US" kern="0" dirty="0"/>
              <a:t>Minute observation of the surrounding not a tedious manner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</a:rPr>
              <a:t>Methods/tools of primary data collection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1437"/>
            <a:ext cx="5090586" cy="4678363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A. Focus group discussion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Focus group discussion is a group interview. A small group of people  who are knowledgeable in the issue or topic are invited to participate in the focus group discussion. A facilitator is chosen to ensure that the discussion does not diverge too far from the original issue and that no participant dominate the discussion.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C42CAF-9916-4775-A8FC-8A5558588F2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B196FEA-BF17-4D3B-A6F0-263419D79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7786" y="1470818"/>
            <a:ext cx="2772827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805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09600" indent="-609600"/>
            <a:r>
              <a:rPr lang="en-US" sz="3200" b="1" dirty="0"/>
              <a:t>Steps of Focus Group Discussion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426075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During planning and preparation</a:t>
            </a:r>
          </a:p>
          <a:p>
            <a:pPr lvl="1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Develop issue/problem/topic for the focus group discussion</a:t>
            </a:r>
          </a:p>
          <a:p>
            <a:pPr lvl="1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Develop key questions based on issue or problem</a:t>
            </a:r>
          </a:p>
          <a:p>
            <a:pPr lvl="1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Arrange the venue and fix time</a:t>
            </a:r>
          </a:p>
          <a:p>
            <a:pPr lvl="1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Identify participants in the focus group discussion and invite them (6-7 participants)</a:t>
            </a:r>
          </a:p>
          <a:p>
            <a:pPr lvl="1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Arrange logistic and refreshment</a:t>
            </a:r>
          </a:p>
          <a:p>
            <a:pPr lvl="1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Train facilitator and assign for the job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During the actual Focus Group Discussion (detail in workout)</a:t>
            </a:r>
          </a:p>
          <a:p>
            <a:pPr lvl="1" eaLnBrk="1" hangingPunct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A33C2E-9C32-4889-9EF5-D61205CBBB4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7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924800" cy="868363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</a:rPr>
              <a:t>Methods/tools of primary data collection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990600" lvl="1" indent="-533400" eaLnBrk="1" hangingPunct="1">
              <a:buFontTx/>
              <a:buNone/>
            </a:pPr>
            <a:r>
              <a:rPr lang="en-US" b="1" dirty="0"/>
              <a:t>B. Semi-structured Interviews</a:t>
            </a:r>
          </a:p>
          <a:p>
            <a:pPr marL="1390650" lvl="2" indent="-533400" eaLnBrk="1" hangingPunct="1"/>
            <a:r>
              <a:rPr lang="en-US" sz="2800" dirty="0"/>
              <a:t>It is a form of guided interview where only some of the questions are predetermined</a:t>
            </a:r>
          </a:p>
          <a:p>
            <a:pPr marL="1390650" lvl="2" indent="-533400" eaLnBrk="1" hangingPunct="1"/>
            <a:r>
              <a:rPr lang="en-US" sz="2800" dirty="0"/>
              <a:t>RMA interview do not use a formal questionnaire but at most check list questionnaire as a flexible guide</a:t>
            </a:r>
          </a:p>
          <a:p>
            <a:pPr marL="1390650" lvl="2" indent="-533400" eaLnBrk="1" hangingPunct="1"/>
            <a:r>
              <a:rPr lang="en-US" sz="2800" dirty="0"/>
              <a:t>The semi-structured interview allows the data collector to ask follow-up questions to probe more deeply into problems, causes and solutions.</a:t>
            </a:r>
            <a:endParaRPr lang="en-US" sz="2800" b="1" dirty="0"/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75B85F-6378-4BD9-8CBB-00987B95BAD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chemeClr val="tx1"/>
                </a:solidFill>
              </a:rPr>
              <a:t>Methods/tools of primary data collection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Semi-structured interview tips: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Assign one note taker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Listen carefully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Ensure that your appearance is professional looking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Be friendly and establish rapport and inspire confidence and trust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Follow the local customs, behaviors and beliefs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Make the respondent feel that the survey is important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E7233B-5B8B-4476-BD42-A02386DBEE3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solidFill>
                  <a:schemeClr val="tx1"/>
                </a:solidFill>
              </a:rPr>
              <a:t>Methods/tools of primary data collection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b="1" dirty="0"/>
              <a:t>Semi-structured interview tips:</a:t>
            </a:r>
          </a:p>
          <a:p>
            <a:pPr lvl="1" eaLnBrk="1" hangingPunct="1"/>
            <a:r>
              <a:rPr lang="en-US" dirty="0"/>
              <a:t>Avoid questions which can be answered with “yes” or “no”. For example- “would you like to have training in sewing?” rather “how many people in this village can sew?”, “how many tailoring shops are there?”</a:t>
            </a:r>
          </a:p>
          <a:p>
            <a:pPr lvl="1" eaLnBrk="1" hangingPunct="1"/>
            <a:r>
              <a:rPr lang="en-US" dirty="0"/>
              <a:t>Avoid lecturing and avoiding. You are there to learn and not to teach.</a:t>
            </a:r>
          </a:p>
          <a:p>
            <a:pPr lvl="1" eaLnBrk="1" hangingPunct="1"/>
            <a:r>
              <a:rPr lang="en-US" dirty="0"/>
              <a:t>As far as possible, try probing....like “would you explain further?”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F89FA4-7FFF-4CB2-894E-34DDCD3DC9B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chemeClr val="tx1"/>
                </a:solidFill>
              </a:rPr>
              <a:t>Methods/tools of primary data collection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2057400"/>
          </a:xfrm>
        </p:spPr>
        <p:txBody>
          <a:bodyPr/>
          <a:lstStyle/>
          <a:p>
            <a:pPr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Semi-structured interview tips:</a:t>
            </a:r>
          </a:p>
          <a:p>
            <a:pPr lvl="1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Finish the interview politely</a:t>
            </a:r>
          </a:p>
          <a:p>
            <a:pPr lvl="1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Your RMA interview should not be a burden to the key informant.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DCBC9D-7FFA-4894-9D2A-70CC7BC65B4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771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9113" y="3087688"/>
            <a:ext cx="4814887" cy="377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09600" y="1600200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C. Direct Observation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1126761" y="2209800"/>
            <a:ext cx="7772400" cy="42672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Prepare and use checklist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Notes should be recorded as quickly as possible after observation.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Be tactful in observing the situation and surrounding, facial expression of respondents and keep the notes as fast as possible so that such observation helps you to interpret the data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9AEC5A22-26E6-4C59-A638-E86AF159F6C3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28740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dirty="0"/>
              <a:t>Methods/tools of primary data collection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111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Analyzing the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AF9BDB2-4852-4FE4-B50F-8226C10FFE62}"/>
              </a:ext>
            </a:extLst>
          </p:cNvPr>
          <p:cNvSpPr/>
          <p:nvPr/>
        </p:nvSpPr>
        <p:spPr>
          <a:xfrm>
            <a:off x="168812" y="1166842"/>
            <a:ext cx="851798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Entry of the data (based on tally sheet) and frequency distribution (Breaking data into manageable units)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Analysis of Demographic Information (Analysis of respondents; gender wise, education wise, caste wise, profession wise </a:t>
            </a:r>
            <a:r>
              <a:rPr lang="en-US" sz="2200" dirty="0" err="1"/>
              <a:t>etc</a:t>
            </a:r>
            <a:r>
              <a:rPr lang="en-US" sz="2200" dirty="0"/>
              <a:t>—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Analysis of preference of employers and interest of youths </a:t>
            </a:r>
            <a:r>
              <a:rPr lang="en-US" sz="2200" dirty="0" err="1"/>
              <a:t>etc</a:t>
            </a: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Analysis of problems and causes of problems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Analysis of Demand and Supply ( to see the trend of demand supply by years- at least for last year, this year and next years)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Analysis of Needs of additional skills: ( what additional skills are demanded by the employers in each of occupations)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Analysis of Income/salary of each of the occupations studied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Analysis of data from Focus Group Discussion and Direct Observation; triangulate the data for deriving 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715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RMA</a:t>
            </a:r>
            <a:r>
              <a:rPr lang="en-US" dirty="0"/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 way for micro and small-scale entrepreneurs to collect market information to identify and develop new products or market products to new customers.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RMA </a:t>
            </a:r>
            <a:r>
              <a:rPr lang="en-US" dirty="0"/>
              <a:t>is considered to be participatory market analysis methods that highlights facts and trends of a market system and reflects perceptions of market actors</a:t>
            </a:r>
          </a:p>
          <a:p>
            <a:r>
              <a:rPr lang="en-US" b="1" dirty="0"/>
              <a:t>RMA </a:t>
            </a:r>
            <a:r>
              <a:rPr lang="en-US" dirty="0"/>
              <a:t>is a comprehensive study of an employment status in the specific occupational area at the particular local level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85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cap="small" dirty="0"/>
              <a:t>Form TECH-4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1.1 Problem Statement </a:t>
            </a:r>
            <a:r>
              <a:rPr lang="en-US" sz="2400" i="1" dirty="0"/>
              <a:t>[a brief statement of market situation/ problem and justification with clear size gap of the demand and supply in each of the occupational sectors, Sector-wise problem statement is expected separately.]</a:t>
            </a:r>
            <a:r>
              <a:rPr lang="en-US" sz="2400" b="1" dirty="0"/>
              <a:t> </a:t>
            </a:r>
            <a:endParaRPr lang="en-US" sz="2400" dirty="0"/>
          </a:p>
          <a:p>
            <a:r>
              <a:rPr lang="en-US" sz="2400" b="1" dirty="0"/>
              <a:t>1.2 Field Information Summary (Separately for each occupation on which proposal is submitted)</a:t>
            </a:r>
            <a:endParaRPr lang="en-US" sz="24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b="1" dirty="0"/>
              <a:t>1.3 Describe about the analysis and conclusion of the RMA you carried out.</a:t>
            </a:r>
          </a:p>
          <a:p>
            <a:pPr marL="0" indent="0">
              <a:buNone/>
            </a:pPr>
            <a:endParaRPr lang="en-US" sz="2200" i="1" dirty="0"/>
          </a:p>
          <a:p>
            <a:pPr marL="0" indent="0">
              <a:buNone/>
            </a:pPr>
            <a:r>
              <a:rPr lang="en-US" sz="2200" i="1" dirty="0"/>
              <a:t>[Supply and demand of skilled human resources at present at local level, gap assessment of study (in number), (please analyze the gap of the 3 fiscal years- 2073/74 to 2075/76 of each trade/occupation. Briefly describe how the assessment was done, provide the evidence of such assessment and details of tabulation and analysis as follows: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79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………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637594"/>
              </p:ext>
            </p:extLst>
          </p:nvPr>
        </p:nvGraphicFramePr>
        <p:xfrm>
          <a:off x="609600" y="1219199"/>
          <a:ext cx="7848599" cy="52669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61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57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90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222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012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6763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6763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181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/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/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S. No.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Occupation/ Trade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District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Particular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FY</a:t>
                      </a:r>
                    </a:p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2073/74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FY</a:t>
                      </a:r>
                    </a:p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2074/75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FY</a:t>
                      </a:r>
                    </a:p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2075/76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3700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Demand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3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Supply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3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Gap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3700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Demand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3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Supply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3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Gap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3700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Demand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3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Supply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3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Gap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7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Report Writing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62400"/>
          </a:xfrm>
        </p:spPr>
        <p:txBody>
          <a:bodyPr>
            <a:normAutofit/>
          </a:bodyPr>
          <a:lstStyle/>
          <a:p>
            <a:pPr marL="514350" indent="-514350">
              <a:buFont typeface="Wingdings 2" pitchFamily="18" charset="2"/>
              <a:buAutoNum type="alphaLcPeriod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First Part: Cover page, Table of Contents, Executive Summary</a:t>
            </a:r>
          </a:p>
          <a:p>
            <a:pPr marL="514350" indent="-514350">
              <a:buFont typeface="Wingdings 2" pitchFamily="18" charset="2"/>
              <a:buAutoNum type="alphaLcPeriod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Second Part: Introduction (purpose and justification of selection of trade, RMA statement, Key Informants, Market Location)</a:t>
            </a:r>
          </a:p>
          <a:p>
            <a:pPr marL="514350" indent="-514350">
              <a:buFont typeface="Wingdings 2" pitchFamily="18" charset="2"/>
              <a:buAutoNum type="alphaLcPeriod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Methodology applied</a:t>
            </a:r>
          </a:p>
          <a:p>
            <a:pPr marL="514350" indent="-514350">
              <a:buFont typeface="Wingdings 2" pitchFamily="18" charset="2"/>
              <a:buAutoNum type="alphaLcPeriod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Major findings and Recommendations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Food or Skill ……..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715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What is more important for the poor – food or skill of cooking food ? </a:t>
            </a:r>
            <a:r>
              <a:rPr lang="ne-NP" dirty="0"/>
              <a:t>             </a:t>
            </a:r>
          </a:p>
          <a:p>
            <a:pPr marL="0" indent="0">
              <a:buNone/>
            </a:pPr>
            <a:endParaRPr lang="ne-NP" sz="1700" dirty="0"/>
          </a:p>
          <a:p>
            <a:pPr marL="0" indent="0">
              <a:buNone/>
            </a:pPr>
            <a:r>
              <a:rPr lang="ne-NP" b="1" u="sng" dirty="0"/>
              <a:t>साभार गरिएको</a:t>
            </a:r>
            <a:endParaRPr lang="en-US" b="1" u="sng" dirty="0"/>
          </a:p>
          <a:p>
            <a:pPr marL="0" indent="0">
              <a:buNone/>
            </a:pPr>
            <a:endParaRPr lang="en-US" sz="1400" dirty="0"/>
          </a:p>
          <a:p>
            <a:pPr lvl="0" fontAlgn="base"/>
            <a:r>
              <a:rPr lang="en-US" dirty="0">
                <a:latin typeface="Preeti" pitchFamily="2" charset="0"/>
              </a:rPr>
              <a:t>u/</a:t>
            </a:r>
            <a:r>
              <a:rPr lang="en-US" dirty="0" err="1">
                <a:latin typeface="Preeti" pitchFamily="2" charset="0"/>
              </a:rPr>
              <a:t>Lj</a:t>
            </a:r>
            <a:r>
              <a:rPr lang="en-US" dirty="0">
                <a:latin typeface="Preeti" pitchFamily="2" charset="0"/>
              </a:rPr>
              <a:t> eG5 </a:t>
            </a:r>
            <a:r>
              <a:rPr lang="en-US" dirty="0" err="1">
                <a:latin typeface="Preeti" pitchFamily="2" charset="0"/>
              </a:rPr>
              <a:t>vfgf</a:t>
            </a:r>
            <a:r>
              <a:rPr lang="en-US" dirty="0">
                <a:latin typeface="Preeti" pitchFamily="2" charset="0"/>
              </a:rPr>
              <a:t> x}g, ;</a:t>
            </a:r>
            <a:r>
              <a:rPr lang="en-US" dirty="0" err="1">
                <a:latin typeface="Preeti" pitchFamily="2" charset="0"/>
              </a:rPr>
              <a:t>Lk</a:t>
            </a:r>
            <a:r>
              <a:rPr lang="en-US" dirty="0">
                <a:latin typeface="Preeti" pitchFamily="2" charset="0"/>
              </a:rPr>
              <a:t> </a:t>
            </a:r>
            <a:r>
              <a:rPr lang="en-US" dirty="0" err="1">
                <a:latin typeface="Preeti" pitchFamily="2" charset="0"/>
              </a:rPr>
              <a:t>l;sfOb</a:t>
            </a:r>
            <a:r>
              <a:rPr lang="en-US" dirty="0">
                <a:latin typeface="Preeti" pitchFamily="2" charset="0"/>
              </a:rPr>
              <a:t>]p</a:t>
            </a:r>
          </a:p>
          <a:p>
            <a:pPr lvl="0" fontAlgn="base"/>
            <a:r>
              <a:rPr lang="en-US" dirty="0" err="1">
                <a:latin typeface="Preeti" pitchFamily="2" charset="0"/>
              </a:rPr>
              <a:t>cfTdlge</a:t>
            </a:r>
            <a:r>
              <a:rPr lang="en-US" dirty="0">
                <a:latin typeface="Preeti" pitchFamily="2" charset="0"/>
              </a:rPr>
              <a:t>{/ aG5f}+ </a:t>
            </a:r>
            <a:r>
              <a:rPr lang="en-US" dirty="0" err="1">
                <a:latin typeface="Preeti" pitchFamily="2" charset="0"/>
              </a:rPr>
              <a:t>xfdL</a:t>
            </a:r>
            <a:r>
              <a:rPr lang="en-US" dirty="0">
                <a:latin typeface="Preeti" pitchFamily="2" charset="0"/>
              </a:rPr>
              <a:t>, af6f] b]</a:t>
            </a:r>
            <a:r>
              <a:rPr lang="en-US" dirty="0" err="1">
                <a:latin typeface="Preeti" pitchFamily="2" charset="0"/>
              </a:rPr>
              <a:t>vfOb</a:t>
            </a:r>
            <a:r>
              <a:rPr lang="en-US" dirty="0">
                <a:latin typeface="Preeti" pitchFamily="2" charset="0"/>
              </a:rPr>
              <a:t>]p</a:t>
            </a:r>
          </a:p>
          <a:p>
            <a:r>
              <a:rPr lang="en-US" dirty="0" err="1">
                <a:latin typeface="Preeti" pitchFamily="2" charset="0"/>
              </a:rPr>
              <a:t>Vffgf</a:t>
            </a:r>
            <a:r>
              <a:rPr lang="en-US" dirty="0">
                <a:latin typeface="Preeti" pitchFamily="2" charset="0"/>
              </a:rPr>
              <a:t> lbG5f,} k};f lbG5f} !.@ 5fs 65{</a:t>
            </a:r>
          </a:p>
          <a:p>
            <a:r>
              <a:rPr lang="en-US" dirty="0" err="1">
                <a:latin typeface="Preeti" pitchFamily="2" charset="0"/>
              </a:rPr>
              <a:t>csf</a:t>
            </a:r>
            <a:r>
              <a:rPr lang="en-US" dirty="0">
                <a:latin typeface="Preeti" pitchFamily="2" charset="0"/>
              </a:rPr>
              <a:t>]{</a:t>
            </a:r>
            <a:r>
              <a:rPr lang="en-US" dirty="0" err="1">
                <a:latin typeface="Preeti" pitchFamily="2" charset="0"/>
              </a:rPr>
              <a:t>lbg</a:t>
            </a:r>
            <a:r>
              <a:rPr lang="en-US" dirty="0">
                <a:latin typeface="Preeti" pitchFamily="2" charset="0"/>
              </a:rPr>
              <a:t> t km]l/, </a:t>
            </a:r>
            <a:r>
              <a:rPr lang="en-US" dirty="0" err="1">
                <a:latin typeface="Preeti" pitchFamily="2" charset="0"/>
              </a:rPr>
              <a:t>xfdL</a:t>
            </a:r>
            <a:r>
              <a:rPr lang="en-US" dirty="0">
                <a:latin typeface="Preeti" pitchFamily="2" charset="0"/>
              </a:rPr>
              <a:t> </a:t>
            </a:r>
            <a:r>
              <a:rPr lang="en-US" dirty="0" err="1">
                <a:latin typeface="Preeti" pitchFamily="2" charset="0"/>
              </a:rPr>
              <a:t>ef</a:t>
            </a:r>
            <a:r>
              <a:rPr lang="en-US" dirty="0">
                <a:latin typeface="Preeti" pitchFamily="2" charset="0"/>
              </a:rPr>
              <a:t>]s} a:g k5{ .</a:t>
            </a:r>
          </a:p>
          <a:p>
            <a:pPr lvl="8"/>
            <a:r>
              <a:rPr lang="en-US" sz="3500" dirty="0">
                <a:latin typeface="Preeti" pitchFamily="2" charset="0"/>
              </a:rPr>
              <a:t>u/</a:t>
            </a:r>
            <a:r>
              <a:rPr lang="en-US" sz="3500" dirty="0" err="1">
                <a:latin typeface="Preeti" pitchFamily="2" charset="0"/>
              </a:rPr>
              <a:t>Ljsf</a:t>
            </a:r>
            <a:r>
              <a:rPr lang="en-US" sz="3500" dirty="0">
                <a:latin typeface="Preeti" pitchFamily="2" charset="0"/>
              </a:rPr>
              <a:t>] </a:t>
            </a:r>
            <a:r>
              <a:rPr lang="en-US" sz="3500" dirty="0" err="1">
                <a:latin typeface="Preeti" pitchFamily="2" charset="0"/>
              </a:rPr>
              <a:t>rfxgfnfO</a:t>
            </a:r>
            <a:r>
              <a:rPr lang="en-US" sz="3500" dirty="0">
                <a:latin typeface="Preeti" pitchFamily="2" charset="0"/>
              </a:rPr>
              <a:t>{ </a:t>
            </a:r>
            <a:r>
              <a:rPr lang="en-US" sz="3500" dirty="0" err="1">
                <a:latin typeface="Preeti" pitchFamily="2" charset="0"/>
              </a:rPr>
              <a:t>ljrf</a:t>
            </a:r>
            <a:r>
              <a:rPr lang="en-US" sz="3500" dirty="0">
                <a:latin typeface="Preeti" pitchFamily="2" charset="0"/>
              </a:rPr>
              <a:t>/ u/L x]5f}{ </a:t>
            </a:r>
          </a:p>
          <a:p>
            <a:pPr lvl="8"/>
            <a:r>
              <a:rPr lang="en-US" sz="3500" dirty="0">
                <a:latin typeface="Preeti" pitchFamily="2" charset="0"/>
              </a:rPr>
              <a:t>u/L </a:t>
            </a:r>
            <a:r>
              <a:rPr lang="en-US" sz="3500" dirty="0" err="1">
                <a:latin typeface="Preeti" pitchFamily="2" charset="0"/>
              </a:rPr>
              <a:t>vfg</a:t>
            </a:r>
            <a:r>
              <a:rPr lang="en-US" sz="3500" dirty="0">
                <a:latin typeface="Preeti" pitchFamily="2" charset="0"/>
              </a:rPr>
              <a:t>] ;</a:t>
            </a:r>
            <a:r>
              <a:rPr lang="en-US" sz="3500" dirty="0" err="1">
                <a:latin typeface="Preeti" pitchFamily="2" charset="0"/>
              </a:rPr>
              <a:t>Lk</a:t>
            </a:r>
            <a:r>
              <a:rPr lang="en-US" sz="3500" dirty="0">
                <a:latin typeface="Preeti" pitchFamily="2" charset="0"/>
              </a:rPr>
              <a:t> </a:t>
            </a:r>
            <a:r>
              <a:rPr lang="en-US" sz="3500" dirty="0" err="1">
                <a:latin typeface="Preeti" pitchFamily="2" charset="0"/>
              </a:rPr>
              <a:t>xfdL</a:t>
            </a:r>
            <a:r>
              <a:rPr lang="en-US" sz="3500" dirty="0">
                <a:latin typeface="Preeti" pitchFamily="2" charset="0"/>
              </a:rPr>
              <a:t> </a:t>
            </a:r>
            <a:r>
              <a:rPr lang="en-US" sz="3500" dirty="0" err="1">
                <a:latin typeface="Preeti" pitchFamily="2" charset="0"/>
              </a:rPr>
              <a:t>ljgf</a:t>
            </a:r>
            <a:r>
              <a:rPr lang="en-US" sz="3500" dirty="0">
                <a:latin typeface="Preeti" pitchFamily="2" charset="0"/>
              </a:rPr>
              <a:t> k};f lbG5f} </a:t>
            </a:r>
          </a:p>
          <a:p>
            <a:pPr lvl="8"/>
            <a:r>
              <a:rPr lang="en-US" sz="3500" dirty="0" err="1">
                <a:latin typeface="Preeti" pitchFamily="2" charset="0"/>
              </a:rPr>
              <a:t>tflnddf</a:t>
            </a:r>
            <a:r>
              <a:rPr lang="en-US" sz="3500" dirty="0">
                <a:latin typeface="Preeti" pitchFamily="2" charset="0"/>
              </a:rPr>
              <a:t> </a:t>
            </a:r>
            <a:r>
              <a:rPr lang="en-US" sz="3500" dirty="0" err="1">
                <a:latin typeface="Preeti" pitchFamily="2" charset="0"/>
              </a:rPr>
              <a:t>cfp</a:t>
            </a:r>
            <a:r>
              <a:rPr lang="en-US" sz="3500" dirty="0">
                <a:latin typeface="Preeti" pitchFamily="2" charset="0"/>
              </a:rPr>
              <a:t> x} hg </a:t>
            </a:r>
            <a:r>
              <a:rPr lang="en-US" sz="3500" dirty="0" err="1">
                <a:latin typeface="Preeti" pitchFamily="2" charset="0"/>
              </a:rPr>
              <a:t>xf</a:t>
            </a:r>
            <a:r>
              <a:rPr lang="en-US" sz="3500" dirty="0">
                <a:latin typeface="Preeti" pitchFamily="2" charset="0"/>
              </a:rPr>
              <a:t>] </a:t>
            </a:r>
          </a:p>
          <a:p>
            <a:pPr lvl="8"/>
            <a:r>
              <a:rPr lang="en-US" sz="3500" dirty="0">
                <a:latin typeface="Preeti" pitchFamily="2" charset="0"/>
              </a:rPr>
              <a:t>;</a:t>
            </a:r>
            <a:r>
              <a:rPr lang="en-US" sz="3500" dirty="0" err="1">
                <a:latin typeface="Preeti" pitchFamily="2" charset="0"/>
              </a:rPr>
              <a:t>Lk</a:t>
            </a:r>
            <a:r>
              <a:rPr lang="en-US" sz="3500" dirty="0">
                <a:latin typeface="Preeti" pitchFamily="2" charset="0"/>
              </a:rPr>
              <a:t> </a:t>
            </a:r>
            <a:r>
              <a:rPr lang="en-US" sz="3500" dirty="0" err="1">
                <a:latin typeface="Preeti" pitchFamily="2" charset="0"/>
              </a:rPr>
              <a:t>ltd|f</a:t>
            </a:r>
            <a:r>
              <a:rPr lang="en-US" sz="3500" dirty="0">
                <a:latin typeface="Preeti" pitchFamily="2" charset="0"/>
              </a:rPr>
              <a:t>] kl5sf] </a:t>
            </a:r>
            <a:r>
              <a:rPr lang="en-US" sz="3500" dirty="0" err="1">
                <a:latin typeface="Preeti" pitchFamily="2" charset="0"/>
              </a:rPr>
              <a:t>wg</a:t>
            </a:r>
            <a:r>
              <a:rPr lang="en-US" sz="3500" dirty="0">
                <a:latin typeface="Preeti" pitchFamily="2" charset="0"/>
              </a:rPr>
              <a:t> </a:t>
            </a:r>
            <a:r>
              <a:rPr lang="en-US" sz="3500" dirty="0" err="1">
                <a:latin typeface="Preeti" pitchFamily="2" charset="0"/>
              </a:rPr>
              <a:t>xf</a:t>
            </a:r>
            <a:r>
              <a:rPr lang="en-US" sz="3500" dirty="0">
                <a:latin typeface="Preeti" pitchFamily="2" charset="0"/>
              </a:rPr>
              <a:t>] 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40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Use all Sense Organs as Lord Ganesh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1" y="1606834"/>
            <a:ext cx="4038599" cy="46415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53000" y="1551563"/>
            <a:ext cx="327660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dirty="0">
              <a:solidFill>
                <a:srgbClr val="000000"/>
              </a:solidFill>
              <a:latin typeface="Mangal" panose="02040503050203030202" pitchFamily="18" charset="0"/>
            </a:endParaRPr>
          </a:p>
          <a:p>
            <a:endParaRPr lang="en-US" sz="1100" dirty="0">
              <a:latin typeface="Mangal" panose="02040503050203030202" pitchFamily="18" charset="0"/>
            </a:endParaRPr>
          </a:p>
          <a:p>
            <a:r>
              <a:rPr lang="ne-NP" b="1" dirty="0">
                <a:latin typeface="Mangal" panose="02040503050203030202" pitchFamily="18" charset="0"/>
              </a:rPr>
              <a:t>ठूलो शिरले </a:t>
            </a:r>
            <a:r>
              <a:rPr lang="ne-NP" b="1" dirty="0">
                <a:latin typeface="Calibri" panose="020F0502020204030204" pitchFamily="34" charset="0"/>
              </a:rPr>
              <a:t>–</a:t>
            </a:r>
            <a:r>
              <a:rPr lang="ne-NP" b="1" dirty="0">
                <a:latin typeface="Mangal" panose="02040503050203030202" pitchFamily="18" charset="0"/>
              </a:rPr>
              <a:t>ठूलो सोचाई र मुनाफा तर्फ प्रेरित गने । </a:t>
            </a:r>
            <a:endParaRPr lang="ne-NP" dirty="0">
              <a:latin typeface="Mangal" panose="02040503050203030202" pitchFamily="18" charset="0"/>
            </a:endParaRPr>
          </a:p>
          <a:p>
            <a:endParaRPr lang="en-US" dirty="0">
              <a:latin typeface="Mangal" panose="02040503050203030202" pitchFamily="18" charset="0"/>
            </a:endParaRPr>
          </a:p>
          <a:p>
            <a:r>
              <a:rPr lang="ne-NP" dirty="0">
                <a:latin typeface="Wingdings" panose="05000000000000000000" pitchFamily="2" charset="2"/>
              </a:rPr>
              <a:t></a:t>
            </a:r>
            <a:r>
              <a:rPr lang="ne-NP" b="1" dirty="0">
                <a:latin typeface="Mangal" panose="02040503050203030202" pitchFamily="18" charset="0"/>
              </a:rPr>
              <a:t>ठूलो कानले </a:t>
            </a:r>
            <a:r>
              <a:rPr lang="ne-NP" b="1" dirty="0">
                <a:latin typeface="Calibri" panose="020F0502020204030204" pitchFamily="34" charset="0"/>
              </a:rPr>
              <a:t>–</a:t>
            </a:r>
            <a:r>
              <a:rPr lang="ne-NP" b="1" dirty="0">
                <a:latin typeface="Mangal" panose="02040503050203030202" pitchFamily="18" charset="0"/>
              </a:rPr>
              <a:t> नयाँ विचार र सुझावहरु धैर्यताका साथ सुन्न प्रोत्साहित गर्ने । </a:t>
            </a:r>
            <a:endParaRPr lang="ne-NP" dirty="0">
              <a:latin typeface="Mangal" panose="02040503050203030202" pitchFamily="18" charset="0"/>
            </a:endParaRPr>
          </a:p>
          <a:p>
            <a:endParaRPr lang="en-US" dirty="0">
              <a:latin typeface="Mangal" panose="02040503050203030202" pitchFamily="18" charset="0"/>
            </a:endParaRPr>
          </a:p>
          <a:p>
            <a:r>
              <a:rPr lang="ne-NP" dirty="0">
                <a:latin typeface="Wingdings" panose="05000000000000000000" pitchFamily="2" charset="2"/>
              </a:rPr>
              <a:t></a:t>
            </a:r>
            <a:r>
              <a:rPr lang="ne-NP" b="1" dirty="0">
                <a:latin typeface="Mangal" panose="02040503050203030202" pitchFamily="18" charset="0"/>
              </a:rPr>
              <a:t>सानो आाँखाले </a:t>
            </a:r>
            <a:r>
              <a:rPr lang="ne-NP" b="1" dirty="0">
                <a:latin typeface="Calibri" panose="020F0502020204030204" pitchFamily="34" charset="0"/>
              </a:rPr>
              <a:t>–</a:t>
            </a:r>
            <a:r>
              <a:rPr lang="ne-NP" b="1" dirty="0">
                <a:latin typeface="Mangal" panose="02040503050203030202" pitchFamily="18" charset="0"/>
              </a:rPr>
              <a:t>छिटो र राम्ररी काम सक्न गहन एकाग्रताको संकेत गर्ने । </a:t>
            </a:r>
            <a:endParaRPr lang="ne-NP" dirty="0">
              <a:latin typeface="Mangal" panose="02040503050203030202" pitchFamily="18" charset="0"/>
            </a:endParaRPr>
          </a:p>
          <a:p>
            <a:endParaRPr lang="en-US" dirty="0">
              <a:latin typeface="Mangal" panose="02040503050203030202" pitchFamily="18" charset="0"/>
            </a:endParaRPr>
          </a:p>
          <a:p>
            <a:r>
              <a:rPr lang="ne-NP" dirty="0">
                <a:latin typeface="Wingdings" panose="05000000000000000000" pitchFamily="2" charset="2"/>
              </a:rPr>
              <a:t></a:t>
            </a:r>
            <a:r>
              <a:rPr lang="ne-NP" b="1" dirty="0">
                <a:latin typeface="Mangal" panose="02040503050203030202" pitchFamily="18" charset="0"/>
              </a:rPr>
              <a:t>लामो नाकले </a:t>
            </a:r>
            <a:r>
              <a:rPr lang="ne-NP" b="1" dirty="0">
                <a:latin typeface="Calibri" panose="020F0502020204030204" pitchFamily="34" charset="0"/>
              </a:rPr>
              <a:t>–</a:t>
            </a:r>
            <a:r>
              <a:rPr lang="ne-NP" b="1" dirty="0">
                <a:latin typeface="Mangal" panose="02040503050203030202" pitchFamily="18" charset="0"/>
              </a:rPr>
              <a:t>धेरै सिक्न वरिपरी ध्यान दिने । </a:t>
            </a:r>
            <a:endParaRPr lang="ne-NP" dirty="0">
              <a:latin typeface="Mangal" panose="02040503050203030202" pitchFamily="18" charset="0"/>
            </a:endParaRPr>
          </a:p>
          <a:p>
            <a:endParaRPr lang="en-US" dirty="0">
              <a:latin typeface="Mangal" panose="02040503050203030202" pitchFamily="18" charset="0"/>
            </a:endParaRPr>
          </a:p>
          <a:p>
            <a:r>
              <a:rPr lang="ne-NP" dirty="0">
                <a:latin typeface="Wingdings" panose="05000000000000000000" pitchFamily="2" charset="2"/>
              </a:rPr>
              <a:t></a:t>
            </a:r>
            <a:r>
              <a:rPr lang="ne-NP" b="1" dirty="0">
                <a:latin typeface="Mangal" panose="02040503050203030202" pitchFamily="18" charset="0"/>
              </a:rPr>
              <a:t>सानो मुखले </a:t>
            </a:r>
            <a:r>
              <a:rPr lang="ne-NP" b="1" dirty="0">
                <a:latin typeface="Calibri" panose="020F0502020204030204" pitchFamily="34" charset="0"/>
              </a:rPr>
              <a:t>–</a:t>
            </a:r>
            <a:r>
              <a:rPr lang="ne-NP" b="1" dirty="0">
                <a:latin typeface="Mangal" panose="02040503050203030202" pitchFamily="18" charset="0"/>
              </a:rPr>
              <a:t>कम बोल्न र धेरै सुन्न संकेत गर्ने । </a:t>
            </a:r>
            <a:endParaRPr lang="ne-NP" dirty="0">
              <a:latin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782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899150"/>
          </a:xfrm>
          <a:solidFill>
            <a:schemeClr val="accent6"/>
          </a:solidFill>
        </p:spPr>
        <p:txBody>
          <a:bodyPr/>
          <a:lstStyle/>
          <a:p>
            <a:pPr algn="ctr" eaLnBrk="1" hangingPunct="1"/>
            <a:endParaRPr lang="en-US" sz="3600" dirty="0">
              <a:solidFill>
                <a:srgbClr val="990099"/>
              </a:solidFill>
            </a:endParaRPr>
          </a:p>
          <a:p>
            <a:pPr algn="ctr" eaLnBrk="1" hangingPunct="1"/>
            <a:endParaRPr lang="en-US" sz="3600" dirty="0">
              <a:solidFill>
                <a:srgbClr val="990099"/>
              </a:solidFill>
            </a:endParaRPr>
          </a:p>
          <a:p>
            <a:pPr algn="ctr" eaLnBrk="1" hangingPunct="1">
              <a:buNone/>
            </a:pPr>
            <a:r>
              <a:rPr lang="ne-NP" sz="9600" b="1" dirty="0" smtClean="0">
                <a:solidFill>
                  <a:srgbClr val="990099"/>
                </a:solidFill>
                <a:latin typeface="KaiTi" panose="02010609060101010101" pitchFamily="49" charset="-122"/>
                <a:ea typeface="KaiTi" panose="02010609060101010101" pitchFamily="49" charset="-122"/>
                <a:cs typeface="Kalimati" panose="00000400000000000000" pitchFamily="2"/>
              </a:rPr>
              <a:t>सबैको जय </a:t>
            </a:r>
            <a:r>
              <a:rPr lang="ne-NP" sz="9600" b="1" dirty="0">
                <a:solidFill>
                  <a:srgbClr val="990099"/>
                </a:solidFill>
                <a:latin typeface="KaiTi" panose="02010609060101010101" pitchFamily="49" charset="-122"/>
                <a:ea typeface="KaiTi" panose="02010609060101010101" pitchFamily="49" charset="-122"/>
                <a:cs typeface="Kalimati" panose="00000400000000000000" pitchFamily="2"/>
              </a:rPr>
              <a:t>होस्</a:t>
            </a:r>
          </a:p>
          <a:p>
            <a:pPr algn="ctr" eaLnBrk="1" hangingPunct="1">
              <a:buNone/>
            </a:pPr>
            <a:r>
              <a:rPr lang="ne-NP" sz="9600" b="1" dirty="0">
                <a:solidFill>
                  <a:srgbClr val="990099"/>
                </a:solidFill>
                <a:latin typeface="KaiTi" panose="02010609060101010101" pitchFamily="49" charset="-122"/>
                <a:ea typeface="KaiTi" panose="02010609060101010101" pitchFamily="49" charset="-122"/>
                <a:cs typeface="Kalimati" panose="00000400000000000000" pitchFamily="2"/>
              </a:rPr>
              <a:t>धन्यवाद ! </a:t>
            </a:r>
            <a:endParaRPr lang="en-US" sz="9600" b="1" dirty="0">
              <a:solidFill>
                <a:srgbClr val="990099"/>
              </a:solidFill>
              <a:latin typeface="KaiTi" panose="02010609060101010101" pitchFamily="49" charset="-122"/>
              <a:ea typeface="KaiTi" panose="02010609060101010101" pitchFamily="49" charset="-122"/>
              <a:cs typeface="Kalimati" panose="00000400000000000000" pitchFamily="2"/>
            </a:endParaRP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A47E32-8CF3-4FCE-842E-71D22D34F93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Needs </a:t>
            </a:r>
            <a:r>
              <a:rPr lang="en-US" dirty="0"/>
              <a:t>are everywhere – in all peoples of all countries. People need food, shelter, water, security, jobs etc. –the list is endless.</a:t>
            </a:r>
          </a:p>
          <a:p>
            <a:pPr marL="0" indent="0">
              <a:buNone/>
            </a:pPr>
            <a:r>
              <a:rPr lang="en-US" dirty="0"/>
              <a:t>A simple definition of needs is: “</a:t>
            </a:r>
            <a:r>
              <a:rPr lang="en-US" i="1" dirty="0"/>
              <a:t>The gap separating what people know, do or feel, from what they should know, do or feel”.</a:t>
            </a:r>
          </a:p>
          <a:p>
            <a:pPr marL="0" indent="0">
              <a:buNone/>
            </a:pPr>
            <a:r>
              <a:rPr lang="en-US" dirty="0"/>
              <a:t>In other words, a need represents a gap. A gap between the ways something is and the way that something should be. If there is no gap, there is no need.</a:t>
            </a:r>
          </a:p>
          <a:p>
            <a:r>
              <a:rPr lang="en-US" dirty="0"/>
              <a:t>Needs = What should be – What 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5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History of RMA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RMA initiated in African Countries; Kenya, Uganda, Tanzania, Vietnam, Laos-determining market demand of agriculture products since 1950</a:t>
            </a:r>
          </a:p>
          <a:p>
            <a:endParaRPr lang="en-US" dirty="0"/>
          </a:p>
          <a:p>
            <a:r>
              <a:rPr lang="en-US" dirty="0"/>
              <a:t>RMA as an effective tool for Micro and Small Enterprise development in African countries-in 1980,</a:t>
            </a:r>
          </a:p>
          <a:p>
            <a:endParaRPr lang="en-US" dirty="0"/>
          </a:p>
          <a:p>
            <a:r>
              <a:rPr lang="en-US" dirty="0"/>
              <a:t>Farmer first’-has now been changed in to ‘client first’ approach with the development of technologies and  industrial revolution 1990s.</a:t>
            </a:r>
          </a:p>
          <a:p>
            <a:endParaRPr lang="en-US" dirty="0"/>
          </a:p>
          <a:p>
            <a:r>
              <a:rPr lang="en-US" dirty="0"/>
              <a:t>In Nepal it was initiated by </a:t>
            </a:r>
            <a:r>
              <a:rPr lang="en-US" dirty="0" err="1"/>
              <a:t>Helvetas</a:t>
            </a:r>
            <a:r>
              <a:rPr lang="en-US" dirty="0"/>
              <a:t> Nepal through F skill in 2005, under EFS since 2008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9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RMA ……..?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e-NP" dirty="0"/>
              <a:t>निर्दिष्ट</a:t>
            </a:r>
            <a:r>
              <a:rPr lang="en-US" dirty="0"/>
              <a:t> </a:t>
            </a:r>
            <a:r>
              <a:rPr lang="ne-NP" dirty="0"/>
              <a:t>पेशाको</a:t>
            </a:r>
            <a:r>
              <a:rPr lang="en-US" dirty="0"/>
              <a:t> </a:t>
            </a:r>
            <a:r>
              <a:rPr lang="ne-NP" dirty="0"/>
              <a:t>निश्चित</a:t>
            </a:r>
            <a:r>
              <a:rPr lang="en-US" dirty="0"/>
              <a:t> </a:t>
            </a:r>
            <a:r>
              <a:rPr lang="ne-NP" dirty="0"/>
              <a:t>बजारमा</a:t>
            </a:r>
            <a:r>
              <a:rPr lang="en-US" dirty="0"/>
              <a:t> </a:t>
            </a:r>
            <a:r>
              <a:rPr lang="ne-NP" dirty="0"/>
              <a:t>समग्र</a:t>
            </a:r>
            <a:r>
              <a:rPr lang="en-US" dirty="0"/>
              <a:t> </a:t>
            </a:r>
            <a:r>
              <a:rPr lang="ne-NP" dirty="0"/>
              <a:t>श्रम</a:t>
            </a:r>
            <a:r>
              <a:rPr lang="en-US" dirty="0"/>
              <a:t> </a:t>
            </a:r>
            <a:r>
              <a:rPr lang="ne-NP" dirty="0"/>
              <a:t>बजारको</a:t>
            </a:r>
            <a:r>
              <a:rPr lang="en-US" dirty="0"/>
              <a:t> </a:t>
            </a:r>
            <a:r>
              <a:rPr lang="ne-NP" dirty="0"/>
              <a:t>अवसर</a:t>
            </a:r>
            <a:r>
              <a:rPr lang="en-US" dirty="0"/>
              <a:t> </a:t>
            </a:r>
            <a:r>
              <a:rPr lang="ne-NP" dirty="0"/>
              <a:t>खोजि गर्न । </a:t>
            </a:r>
          </a:p>
          <a:p>
            <a:r>
              <a:rPr lang="ne-NP" dirty="0"/>
              <a:t>रोजगारदाताहरुको</a:t>
            </a:r>
            <a:r>
              <a:rPr lang="en-US" dirty="0"/>
              <a:t> </a:t>
            </a:r>
            <a:r>
              <a:rPr lang="ne-NP" dirty="0"/>
              <a:t>माग/आवश्यकताको पहिचान गरी सीपमा आधारित सम्भावित जनशक्तिको पहिचान गर्न </a:t>
            </a:r>
          </a:p>
          <a:p>
            <a:r>
              <a:rPr lang="ne-NP" dirty="0"/>
              <a:t>श्रमबजारमा जनशक्ति वा कामदारको आपुर्ति कसरी भैरहेको छ थाहा पाउन ।</a:t>
            </a:r>
          </a:p>
          <a:p>
            <a:r>
              <a:rPr lang="ne-NP" dirty="0"/>
              <a:t>रोजगारी सहजीकरण गर्न आवश्यक सेवाहरुको पहिचान गर्न । 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6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xmlns="" id="{3E822DE4-6B7C-42F4-8D6F-6F193FB00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276600"/>
            <a:ext cx="1143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400" b="1" dirty="0">
                <a:solidFill>
                  <a:prstClr val="white"/>
                </a:solidFill>
                <a:cs typeface="Arial" charset="0"/>
              </a:rPr>
              <a:t>Define </a:t>
            </a:r>
          </a:p>
          <a:p>
            <a:pPr eaLnBrk="1" hangingPunct="1"/>
            <a:r>
              <a:rPr lang="en-US" sz="1400" b="1" dirty="0">
                <a:solidFill>
                  <a:prstClr val="white"/>
                </a:solidFill>
                <a:cs typeface="Arial" charset="0"/>
              </a:rPr>
              <a:t>Occupation</a:t>
            </a:r>
            <a:endParaRPr lang="th-TH" sz="1400" b="1" dirty="0">
              <a:solidFill>
                <a:prstClr val="white"/>
              </a:solidFill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0C627477-7B34-4E64-8406-B961684B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796" y="2209800"/>
            <a:ext cx="1143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400" b="1" dirty="0">
                <a:solidFill>
                  <a:prstClr val="white"/>
                </a:solidFill>
                <a:cs typeface="Arial" charset="0"/>
              </a:rPr>
              <a:t>Specify </a:t>
            </a:r>
          </a:p>
          <a:p>
            <a:pPr eaLnBrk="1" hangingPunct="1"/>
            <a:r>
              <a:rPr lang="en-US" sz="1400" b="1" dirty="0">
                <a:solidFill>
                  <a:prstClr val="white"/>
                </a:solidFill>
                <a:cs typeface="Arial" charset="0"/>
              </a:rPr>
              <a:t>coverage</a:t>
            </a:r>
            <a:endParaRPr lang="th-TH" sz="1400" b="1" dirty="0">
              <a:solidFill>
                <a:prstClr val="white"/>
              </a:solidFill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xmlns="" id="{AF540F39-3155-488F-9777-6FF71739C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864" y="4572000"/>
            <a:ext cx="1524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400" b="1" dirty="0">
                <a:solidFill>
                  <a:prstClr val="white"/>
                </a:solidFill>
                <a:cs typeface="Arial" charset="0"/>
              </a:rPr>
              <a:t>Collect </a:t>
            </a:r>
          </a:p>
          <a:p>
            <a:pPr eaLnBrk="1" hangingPunct="1"/>
            <a:r>
              <a:rPr lang="en-US" sz="1400" b="1" dirty="0">
                <a:solidFill>
                  <a:prstClr val="white"/>
                </a:solidFill>
                <a:cs typeface="Arial" charset="0"/>
              </a:rPr>
              <a:t>Secondary Data</a:t>
            </a:r>
            <a:endParaRPr lang="th-TH" sz="1400" b="1" dirty="0">
              <a:solidFill>
                <a:prstClr val="white"/>
              </a:solidFill>
            </a:endParaRP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xmlns="" id="{34020FAA-FB6D-45F5-9EFD-60058CC8E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048" y="2006607"/>
            <a:ext cx="1219200" cy="812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400" b="1" dirty="0">
                <a:solidFill>
                  <a:prstClr val="white"/>
                </a:solidFill>
                <a:cs typeface="Arial" charset="0"/>
              </a:rPr>
              <a:t>Develop </a:t>
            </a:r>
          </a:p>
          <a:p>
            <a:pPr eaLnBrk="1" hangingPunct="1"/>
            <a:r>
              <a:rPr lang="en-US" sz="1400" b="1" dirty="0">
                <a:solidFill>
                  <a:prstClr val="white"/>
                </a:solidFill>
                <a:cs typeface="Arial" charset="0"/>
              </a:rPr>
              <a:t>Interview </a:t>
            </a:r>
          </a:p>
          <a:p>
            <a:pPr eaLnBrk="1" hangingPunct="1"/>
            <a:r>
              <a:rPr lang="en-US" sz="1400" b="1" dirty="0">
                <a:solidFill>
                  <a:prstClr val="white"/>
                </a:solidFill>
                <a:cs typeface="Arial" charset="0"/>
              </a:rPr>
              <a:t>questions</a:t>
            </a:r>
            <a:endParaRPr lang="th-TH" sz="1400" b="1" dirty="0">
              <a:solidFill>
                <a:prstClr val="white"/>
              </a:solidFill>
            </a:endParaRP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xmlns="" id="{6870AA10-3B8C-4F58-A1EE-21EFBDCE9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728" y="3276600"/>
            <a:ext cx="1219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400" b="1">
                <a:solidFill>
                  <a:prstClr val="white"/>
                </a:solidFill>
                <a:cs typeface="Arial" charset="0"/>
              </a:rPr>
              <a:t>Identify Key </a:t>
            </a:r>
          </a:p>
          <a:p>
            <a:pPr eaLnBrk="1" hangingPunct="1"/>
            <a:r>
              <a:rPr lang="en-US" sz="1400" b="1">
                <a:solidFill>
                  <a:prstClr val="white"/>
                </a:solidFill>
                <a:cs typeface="Arial" charset="0"/>
              </a:rPr>
              <a:t>Informants</a:t>
            </a:r>
            <a:endParaRPr lang="th-TH" sz="1400" b="1">
              <a:solidFill>
                <a:prstClr val="white"/>
              </a:solidFill>
            </a:endParaRP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xmlns="" id="{37D9FBC6-DD3B-414E-B569-8B7BC0F9D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460" y="3276600"/>
            <a:ext cx="1219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400" b="1" dirty="0">
                <a:solidFill>
                  <a:prstClr val="white"/>
                </a:solidFill>
                <a:cs typeface="Arial" charset="0"/>
              </a:rPr>
              <a:t>Develop FGD </a:t>
            </a:r>
          </a:p>
          <a:p>
            <a:pPr eaLnBrk="1" hangingPunct="1"/>
            <a:r>
              <a:rPr lang="en-US" sz="1400" b="1" dirty="0">
                <a:solidFill>
                  <a:prstClr val="white"/>
                </a:solidFill>
                <a:cs typeface="Arial" charset="0"/>
              </a:rPr>
              <a:t>questions</a:t>
            </a:r>
            <a:endParaRPr lang="th-TH" sz="1400" b="1" dirty="0">
              <a:solidFill>
                <a:prstClr val="white"/>
              </a:solidFill>
            </a:endParaRPr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xmlns="" id="{2DF6F3C2-489C-441D-9D20-221072358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8848" y="3276600"/>
            <a:ext cx="1143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400" b="1" dirty="0">
                <a:solidFill>
                  <a:prstClr val="white"/>
                </a:solidFill>
                <a:cs typeface="Arial" charset="0"/>
              </a:rPr>
              <a:t>Notify Data </a:t>
            </a:r>
          </a:p>
          <a:p>
            <a:pPr eaLnBrk="1" hangingPunct="1"/>
            <a:r>
              <a:rPr lang="en-US" sz="1400" b="1" dirty="0">
                <a:solidFill>
                  <a:prstClr val="white"/>
                </a:solidFill>
                <a:cs typeface="Arial" charset="0"/>
              </a:rPr>
              <a:t>Sources</a:t>
            </a:r>
            <a:endParaRPr lang="th-TH" sz="1400" b="1" dirty="0">
              <a:solidFill>
                <a:prstClr val="white"/>
              </a:solidFill>
            </a:endParaRPr>
          </a:p>
        </p:txBody>
      </p:sp>
      <p:sp>
        <p:nvSpPr>
          <p:cNvPr id="11" name="Rectangle 19">
            <a:extLst>
              <a:ext uri="{FF2B5EF4-FFF2-40B4-BE49-F238E27FC236}">
                <a16:creationId xmlns:a16="http://schemas.microsoft.com/office/drawing/2014/main" xmlns="" id="{9B93B4F4-E234-44F1-B339-94AD33A7D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712" y="2209800"/>
            <a:ext cx="1143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400" b="1">
                <a:solidFill>
                  <a:prstClr val="white"/>
                </a:solidFill>
                <a:cs typeface="Arial" charset="0"/>
              </a:rPr>
              <a:t>Train Data </a:t>
            </a:r>
          </a:p>
          <a:p>
            <a:pPr eaLnBrk="1" hangingPunct="1"/>
            <a:r>
              <a:rPr lang="en-US" sz="1400" b="1">
                <a:solidFill>
                  <a:prstClr val="white"/>
                </a:solidFill>
                <a:cs typeface="Arial" charset="0"/>
              </a:rPr>
              <a:t>Collectors</a:t>
            </a:r>
            <a:endParaRPr lang="th-TH" sz="1400" b="1">
              <a:solidFill>
                <a:prstClr val="white"/>
              </a:solidFill>
            </a:endParaRPr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xmlns="" id="{EA460434-73AA-41B6-A416-CC7477F69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316" y="2209800"/>
            <a:ext cx="1066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400" b="1">
                <a:solidFill>
                  <a:prstClr val="white"/>
                </a:solidFill>
                <a:cs typeface="Arial" charset="0"/>
              </a:rPr>
              <a:t>Conduct</a:t>
            </a:r>
          </a:p>
          <a:p>
            <a:pPr eaLnBrk="1" hangingPunct="1"/>
            <a:r>
              <a:rPr lang="en-US" sz="1400" b="1">
                <a:solidFill>
                  <a:prstClr val="white"/>
                </a:solidFill>
                <a:cs typeface="Arial" charset="0"/>
              </a:rPr>
              <a:t>Survey</a:t>
            </a:r>
            <a:endParaRPr lang="th-TH" sz="1400" b="1">
              <a:solidFill>
                <a:prstClr val="white"/>
              </a:solidFill>
            </a:endParaRPr>
          </a:p>
        </p:txBody>
      </p:sp>
      <p:sp>
        <p:nvSpPr>
          <p:cNvPr id="13" name="Rectangle 21">
            <a:extLst>
              <a:ext uri="{FF2B5EF4-FFF2-40B4-BE49-F238E27FC236}">
                <a16:creationId xmlns:a16="http://schemas.microsoft.com/office/drawing/2014/main" xmlns="" id="{4ECF5DE1-89BA-4ECB-BE71-9D13E2973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5652" y="2209800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400" b="1">
                <a:solidFill>
                  <a:prstClr val="white"/>
                </a:solidFill>
                <a:cs typeface="Arial" charset="0"/>
              </a:rPr>
              <a:t>Analyze </a:t>
            </a:r>
          </a:p>
          <a:p>
            <a:pPr eaLnBrk="1" hangingPunct="1"/>
            <a:r>
              <a:rPr lang="en-US" sz="1400" b="1">
                <a:solidFill>
                  <a:prstClr val="white"/>
                </a:solidFill>
                <a:cs typeface="Arial" charset="0"/>
              </a:rPr>
              <a:t>Data</a:t>
            </a:r>
            <a:endParaRPr lang="th-TH" sz="1400" b="1">
              <a:solidFill>
                <a:prstClr val="white"/>
              </a:solidFill>
            </a:endParaRPr>
          </a:p>
        </p:txBody>
      </p:sp>
      <p:sp>
        <p:nvSpPr>
          <p:cNvPr id="14" name="Rectangle 22">
            <a:extLst>
              <a:ext uri="{FF2B5EF4-FFF2-40B4-BE49-F238E27FC236}">
                <a16:creationId xmlns:a16="http://schemas.microsoft.com/office/drawing/2014/main" xmlns="" id="{2751E23E-2060-4DEF-9611-A5C60A101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6788" y="2209800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400" b="1" dirty="0">
                <a:solidFill>
                  <a:prstClr val="white"/>
                </a:solidFill>
                <a:cs typeface="Arial" charset="0"/>
              </a:rPr>
              <a:t>Write</a:t>
            </a:r>
          </a:p>
          <a:p>
            <a:pPr eaLnBrk="1" hangingPunct="1"/>
            <a:r>
              <a:rPr lang="en-US" sz="1400" b="1" dirty="0">
                <a:solidFill>
                  <a:prstClr val="white"/>
                </a:solidFill>
                <a:cs typeface="Arial" charset="0"/>
              </a:rPr>
              <a:t> Report</a:t>
            </a:r>
            <a:endParaRPr lang="th-TH" sz="1400" b="1" dirty="0">
              <a:solidFill>
                <a:prstClr val="white"/>
              </a:solidFill>
            </a:endParaRPr>
          </a:p>
        </p:txBody>
      </p:sp>
      <p:sp>
        <p:nvSpPr>
          <p:cNvPr id="15" name="Line 23">
            <a:extLst>
              <a:ext uri="{FF2B5EF4-FFF2-40B4-BE49-F238E27FC236}">
                <a16:creationId xmlns:a16="http://schemas.microsoft.com/office/drawing/2014/main" xmlns="" id="{28F207BF-B198-4E9A-9E43-FA0C1B3D43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3936" y="2570018"/>
            <a:ext cx="777240" cy="70658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eaLnBrk="1" hangingPunct="1"/>
            <a:endParaRPr lang="en-US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6" name="Line 26">
            <a:extLst>
              <a:ext uri="{FF2B5EF4-FFF2-40B4-BE49-F238E27FC236}">
                <a16:creationId xmlns:a16="http://schemas.microsoft.com/office/drawing/2014/main" xmlns="" id="{66062EDE-667F-45CB-AA07-CBF77C1F5E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3886200"/>
            <a:ext cx="1295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eaLnBrk="1" hangingPunct="1"/>
            <a:endParaRPr lang="en-US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7" name="Line 27">
            <a:extLst>
              <a:ext uri="{FF2B5EF4-FFF2-40B4-BE49-F238E27FC236}">
                <a16:creationId xmlns:a16="http://schemas.microsoft.com/office/drawing/2014/main" xmlns="" id="{6BAC1EAB-7374-44AB-9B1C-557754DE76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3886200"/>
            <a:ext cx="1447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eaLnBrk="1" hangingPunct="1"/>
            <a:endParaRPr lang="en-US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8" name="Line 29">
            <a:extLst>
              <a:ext uri="{FF2B5EF4-FFF2-40B4-BE49-F238E27FC236}">
                <a16:creationId xmlns:a16="http://schemas.microsoft.com/office/drawing/2014/main" xmlns="" id="{3AC4167D-4DD9-4ED8-B3DA-127F9E9D33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6660" y="2514600"/>
            <a:ext cx="27314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eaLnBrk="1" hangingPunct="1"/>
            <a:endParaRPr lang="en-US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9" name="Line 30">
            <a:extLst>
              <a:ext uri="{FF2B5EF4-FFF2-40B4-BE49-F238E27FC236}">
                <a16:creationId xmlns:a16="http://schemas.microsoft.com/office/drawing/2014/main" xmlns="" id="{6CE87CCE-76FD-4297-9F9A-93C555FD9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581400"/>
            <a:ext cx="25790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eaLnBrk="1" hangingPunct="1"/>
            <a:endParaRPr lang="en-US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0" name="Line 31">
            <a:extLst>
              <a:ext uri="{FF2B5EF4-FFF2-40B4-BE49-F238E27FC236}">
                <a16:creationId xmlns:a16="http://schemas.microsoft.com/office/drawing/2014/main" xmlns="" id="{4B2DC36E-E08A-4E22-A73C-11DA5D1E7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0660" y="3581400"/>
            <a:ext cx="21218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eaLnBrk="1" hangingPunct="1"/>
            <a:endParaRPr lang="en-US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1" name="Line 32">
            <a:extLst>
              <a:ext uri="{FF2B5EF4-FFF2-40B4-BE49-F238E27FC236}">
                <a16:creationId xmlns:a16="http://schemas.microsoft.com/office/drawing/2014/main" xmlns="" id="{C955F4AE-CC3F-4C5E-91F8-6B952801A2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2819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eaLnBrk="1" hangingPunct="1"/>
            <a:endParaRPr lang="en-US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2" name="Line 33">
            <a:extLst>
              <a:ext uri="{FF2B5EF4-FFF2-40B4-BE49-F238E27FC236}">
                <a16:creationId xmlns:a16="http://schemas.microsoft.com/office/drawing/2014/main" xmlns="" id="{F0832660-BD9E-456D-824C-BFF446F5CD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6252" y="2514600"/>
            <a:ext cx="25439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eaLnBrk="1" hangingPunct="1"/>
            <a:endParaRPr lang="en-US">
              <a:solidFill>
                <a:prstClr val="white"/>
              </a:solidFill>
              <a:cs typeface="Arial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FE1A532B-03E8-481B-A363-EC4BB71CEAE1}"/>
              </a:ext>
            </a:extLst>
          </p:cNvPr>
          <p:cNvCxnSpPr>
            <a:cxnSpLocks/>
          </p:cNvCxnSpPr>
          <p:nvPr/>
        </p:nvCxnSpPr>
        <p:spPr bwMode="auto">
          <a:xfrm>
            <a:off x="5380888" y="2528667"/>
            <a:ext cx="288392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13849851-C5D8-4A63-A902-BA9990DD2090}"/>
              </a:ext>
            </a:extLst>
          </p:cNvPr>
          <p:cNvCxnSpPr>
            <a:cxnSpLocks/>
          </p:cNvCxnSpPr>
          <p:nvPr/>
        </p:nvCxnSpPr>
        <p:spPr bwMode="auto">
          <a:xfrm>
            <a:off x="6618845" y="2528667"/>
            <a:ext cx="288392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EA714BEF-67E1-4D5B-8FE9-2BE74F3A4566}"/>
              </a:ext>
            </a:extLst>
          </p:cNvPr>
          <p:cNvCxnSpPr>
            <a:cxnSpLocks/>
          </p:cNvCxnSpPr>
          <p:nvPr/>
        </p:nvCxnSpPr>
        <p:spPr bwMode="auto">
          <a:xfrm>
            <a:off x="7814599" y="2514600"/>
            <a:ext cx="288392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xmlns="" id="{6B738151-FC5E-4F2D-AC88-51B08A621700}"/>
              </a:ext>
            </a:extLst>
          </p:cNvPr>
          <p:cNvSpPr txBox="1">
            <a:spLocks/>
          </p:cNvSpPr>
          <p:nvPr/>
        </p:nvSpPr>
        <p:spPr>
          <a:xfrm>
            <a:off x="914400" y="274638"/>
            <a:ext cx="77724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How to conduct RMA - Process</a:t>
            </a:r>
          </a:p>
        </p:txBody>
      </p:sp>
      <p:pic>
        <p:nvPicPr>
          <p:cNvPr id="32" name="Picture 2" descr="Image result for picture of rapid market appraisal">
            <a:extLst>
              <a:ext uri="{FF2B5EF4-FFF2-40B4-BE49-F238E27FC236}">
                <a16:creationId xmlns:a16="http://schemas.microsoft.com/office/drawing/2014/main" xmlns="" id="{6086CE88-F701-41C0-A219-F8B396D22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4308" y="4229100"/>
            <a:ext cx="3673929" cy="2057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804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entagon 16"/>
          <p:cNvSpPr/>
          <p:nvPr/>
        </p:nvSpPr>
        <p:spPr>
          <a:xfrm>
            <a:off x="765699" y="1395767"/>
            <a:ext cx="3186064" cy="576635"/>
          </a:xfrm>
          <a:prstGeom prst="homePlate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FFF00"/>
                </a:solidFill>
              </a:rPr>
              <a:t>What  to  Search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488030" y="1404972"/>
            <a:ext cx="3144971" cy="52406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Problem Statement</a:t>
            </a:r>
          </a:p>
        </p:txBody>
      </p:sp>
      <p:sp>
        <p:nvSpPr>
          <p:cNvPr id="21" name="Pentagon 20"/>
          <p:cNvSpPr/>
          <p:nvPr/>
        </p:nvSpPr>
        <p:spPr>
          <a:xfrm>
            <a:off x="704542" y="2630007"/>
            <a:ext cx="3286337" cy="596853"/>
          </a:xfrm>
          <a:prstGeom prst="homePlat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FFF00"/>
                </a:solidFill>
              </a:rPr>
              <a:t>Where  to  Go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486401" y="2533142"/>
            <a:ext cx="3135313" cy="57946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  <a:cs typeface="Arial" charset="0"/>
              </a:rPr>
              <a:t>Market Location</a:t>
            </a:r>
          </a:p>
        </p:txBody>
      </p:sp>
      <p:sp>
        <p:nvSpPr>
          <p:cNvPr id="23" name="Pentagon 22"/>
          <p:cNvSpPr/>
          <p:nvPr/>
        </p:nvSpPr>
        <p:spPr>
          <a:xfrm>
            <a:off x="658529" y="3710291"/>
            <a:ext cx="3376936" cy="668835"/>
          </a:xfrm>
          <a:prstGeom prst="homePlat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FFF00"/>
                </a:solidFill>
              </a:rPr>
              <a:t>Whom to Meet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488589" y="3650932"/>
            <a:ext cx="3143580" cy="58710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  <a:cs typeface="Arial" charset="0"/>
              </a:rPr>
              <a:t>Key Informants</a:t>
            </a:r>
          </a:p>
        </p:txBody>
      </p:sp>
      <p:sp>
        <p:nvSpPr>
          <p:cNvPr id="25" name="Pentagon 24"/>
          <p:cNvSpPr/>
          <p:nvPr/>
        </p:nvSpPr>
        <p:spPr>
          <a:xfrm>
            <a:off x="762000" y="5105400"/>
            <a:ext cx="3369251" cy="596853"/>
          </a:xfrm>
          <a:prstGeom prst="homePlat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FFF00"/>
                </a:solidFill>
              </a:rPr>
              <a:t>When to Complete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410200" y="4953000"/>
            <a:ext cx="3309120" cy="7859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  <a:cs typeface="Arial" charset="0"/>
              </a:rPr>
              <a:t>Duration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1589" y="-14201"/>
            <a:ext cx="8113222" cy="1109224"/>
          </a:xfrm>
          <a:prstGeom prst="roundRect">
            <a:avLst/>
          </a:prstGeo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>
                <a:solidFill>
                  <a:srgbClr val="FFFF00"/>
                </a:solidFill>
                <a:latin typeface="Arial Black" pitchFamily="34" charset="0"/>
                <a:cs typeface="Arial" charset="0"/>
              </a:rPr>
              <a:t>Components of RMA Planning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&amp; Sources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8674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Data </a:t>
            </a:r>
            <a:r>
              <a:rPr lang="en-US" dirty="0"/>
              <a:t>is something which comes from observation made upon reality. It can be numbers, figures, facts, ideas.</a:t>
            </a:r>
          </a:p>
          <a:p>
            <a:r>
              <a:rPr lang="en-US" dirty="0"/>
              <a:t>Data can be both qualitative and quantitative. </a:t>
            </a:r>
          </a:p>
          <a:p>
            <a:pPr marL="609600" indent="-609600">
              <a:buNone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Sources of Data: </a:t>
            </a:r>
          </a:p>
          <a:p>
            <a:pPr marL="609600" lvl="1" indent="-609600">
              <a:buFontTx/>
              <a:buAutoNum type="arabicPeriod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Primary Data - </a:t>
            </a:r>
            <a:r>
              <a:rPr lang="en-US" dirty="0"/>
              <a:t>Data that is collected first hand by the researcher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2. Secondary Data: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Secondary data is collected by someone other than the user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The purpose may be different than for the user of the data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5" descr="https://encrypted-tbn1.google.com/images?q=tbn:ANd9GcSoJQiUbJ-ZDkwypSOFds-Sy6lFxKhtsFcWIHtjYJWOR9KyW4psj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3962400"/>
            <a:ext cx="3276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488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85800" y="533400"/>
            <a:ext cx="8001000" cy="6248400"/>
          </a:xfrm>
        </p:spPr>
        <p:txBody>
          <a:bodyPr>
            <a:normAutofit/>
          </a:bodyPr>
          <a:lstStyle/>
          <a:p>
            <a:pPr>
              <a:buFont typeface="Wingdings 2" pitchFamily="18" charset="2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Primary Data Source (all key informants)</a:t>
            </a:r>
          </a:p>
          <a:p>
            <a:pPr>
              <a:buFont typeface="Wingdings 2" pitchFamily="18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Primary data- First hand data collected from key informants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Employers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Employers’ Association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Employee Association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Technical Training Providers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Social/Community leaders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Professional Associations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Employment Agencies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Cooperatives and financial institutes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Contractors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Related government agencies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2667</TotalTime>
  <Words>1424</Words>
  <Application>Microsoft Office PowerPoint</Application>
  <PresentationFormat>On-screen Show (4:3)</PresentationFormat>
  <Paragraphs>273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Arial</vt:lpstr>
      <vt:lpstr>Arial Black</vt:lpstr>
      <vt:lpstr>Arial Narrow</vt:lpstr>
      <vt:lpstr>Calibri</vt:lpstr>
      <vt:lpstr>Cordia New</vt:lpstr>
      <vt:lpstr>KaiTi</vt:lpstr>
      <vt:lpstr>Kalimati</vt:lpstr>
      <vt:lpstr>Mangal</vt:lpstr>
      <vt:lpstr>Preeti</vt:lpstr>
      <vt:lpstr>Times New Roman</vt:lpstr>
      <vt:lpstr>Wingdings</vt:lpstr>
      <vt:lpstr>Wingdings 2</vt:lpstr>
      <vt:lpstr>Office Theme</vt:lpstr>
      <vt:lpstr>PowerPoint Presentation</vt:lpstr>
      <vt:lpstr>General introduction </vt:lpstr>
      <vt:lpstr>General introduction </vt:lpstr>
      <vt:lpstr>History of RMA </vt:lpstr>
      <vt:lpstr>Why RMA ……..?  </vt:lpstr>
      <vt:lpstr>PowerPoint Presentation</vt:lpstr>
      <vt:lpstr>PowerPoint Presentation</vt:lpstr>
      <vt:lpstr>Data &amp; Sources of Data</vt:lpstr>
      <vt:lpstr>PowerPoint Presentation</vt:lpstr>
      <vt:lpstr>PowerPoint Presentation</vt:lpstr>
      <vt:lpstr>Methods/tools of primary data collection</vt:lpstr>
      <vt:lpstr>Methods/tools of primary data collection</vt:lpstr>
      <vt:lpstr>Steps of Focus Group Discussion</vt:lpstr>
      <vt:lpstr>Methods/tools of primary data collection</vt:lpstr>
      <vt:lpstr>Methods/tools of primary data collection</vt:lpstr>
      <vt:lpstr>Methods/tools of primary data collection</vt:lpstr>
      <vt:lpstr>Methods/tools of primary data collection</vt:lpstr>
      <vt:lpstr>C. Direct Observation</vt:lpstr>
      <vt:lpstr>Analyzing the Data</vt:lpstr>
      <vt:lpstr>Form TECH-4 </vt:lpstr>
      <vt:lpstr>Contd………</vt:lpstr>
      <vt:lpstr>Report Writing Template</vt:lpstr>
      <vt:lpstr>Food or Skill ……..</vt:lpstr>
      <vt:lpstr>Use all Sense Organs as Lord Ganesh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Market Assessment</dc:title>
  <dc:creator>sep</dc:creator>
  <cp:lastModifiedBy>Dell</cp:lastModifiedBy>
  <cp:revision>308</cp:revision>
  <dcterms:created xsi:type="dcterms:W3CDTF">2010-11-14T13:56:49Z</dcterms:created>
  <dcterms:modified xsi:type="dcterms:W3CDTF">2021-01-22T05:56:38Z</dcterms:modified>
</cp:coreProperties>
</file>