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5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AA2F3-6EEA-4A21-A43D-472B8D6835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0F14F-7081-4C5E-BBD4-FE83494807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It cannot be manually completed.</a:t>
          </a:r>
          <a:endParaRPr lang="en-US" dirty="0"/>
        </a:p>
      </dgm:t>
    </dgm:pt>
    <dgm:pt modelId="{F8631B56-F6D8-41CE-8ED0-39025C63E49C}" type="parTrans" cxnId="{12EB5517-3F35-4202-92E0-443E1AC26EBE}">
      <dgm:prSet/>
      <dgm:spPr/>
      <dgm:t>
        <a:bodyPr/>
        <a:lstStyle/>
        <a:p>
          <a:endParaRPr lang="en-US"/>
        </a:p>
      </dgm:t>
    </dgm:pt>
    <dgm:pt modelId="{E6C5BFBB-0B15-455F-B9DB-D2126B75569C}" type="sibTrans" cxnId="{12EB5517-3F35-4202-92E0-443E1AC26EBE}">
      <dgm:prSet/>
      <dgm:spPr/>
      <dgm:t>
        <a:bodyPr/>
        <a:lstStyle/>
        <a:p>
          <a:endParaRPr lang="en-US"/>
        </a:p>
      </dgm:t>
    </dgm:pt>
    <dgm:pt modelId="{05A196A8-5336-4760-AB1F-7EA80C5F5CB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We cannot perform further action on a Future’s result without blocking. </a:t>
          </a:r>
          <a:endParaRPr lang="en-US" dirty="0"/>
        </a:p>
      </dgm:t>
    </dgm:pt>
    <dgm:pt modelId="{65513F70-45AD-4C23-B27E-BAE51F68B337}" type="parTrans" cxnId="{B2EE3515-8519-4209-8834-72EF1E690F52}">
      <dgm:prSet/>
      <dgm:spPr/>
      <dgm:t>
        <a:bodyPr/>
        <a:lstStyle/>
        <a:p>
          <a:endParaRPr lang="en-US"/>
        </a:p>
      </dgm:t>
    </dgm:pt>
    <dgm:pt modelId="{556BFA8F-95A4-4831-8E6F-A52CC51C3846}" type="sibTrans" cxnId="{B2EE3515-8519-4209-8834-72EF1E690F52}">
      <dgm:prSet/>
      <dgm:spPr/>
      <dgm:t>
        <a:bodyPr/>
        <a:lstStyle/>
        <a:p>
          <a:endParaRPr lang="en-US"/>
        </a:p>
      </dgm:t>
    </dgm:pt>
    <dgm:pt modelId="{8674428A-5BBF-4665-BA79-D65DA62FEE2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We don’t have the ability to attach a callback function to the Future and have it get 	called automatically 	when the Future’s result is available.</a:t>
          </a:r>
          <a:br>
            <a:rPr lang="en-US" b="1" dirty="0" smtClean="0"/>
          </a:br>
          <a:endParaRPr lang="en-US" b="1" dirty="0"/>
        </a:p>
      </dgm:t>
    </dgm:pt>
    <dgm:pt modelId="{60A1BB09-A633-499D-822C-953CA8FD76A1}" type="parTrans" cxnId="{C5932ACA-19E2-4655-99D5-099B01C55640}">
      <dgm:prSet/>
      <dgm:spPr/>
      <dgm:t>
        <a:bodyPr/>
        <a:lstStyle/>
        <a:p>
          <a:endParaRPr lang="en-US"/>
        </a:p>
      </dgm:t>
    </dgm:pt>
    <dgm:pt modelId="{401C2B49-9C1A-46F5-BCF7-1E908AF100C6}" type="sibTrans" cxnId="{C5932ACA-19E2-4655-99D5-099B01C55640}">
      <dgm:prSet/>
      <dgm:spPr/>
      <dgm:t>
        <a:bodyPr/>
        <a:lstStyle/>
        <a:p>
          <a:endParaRPr lang="en-US"/>
        </a:p>
      </dgm:t>
    </dgm:pt>
    <dgm:pt modelId="{D06B1E1D-3521-4672-8AA7-368C99121B3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Multiple Futures cannot be chained together.</a:t>
          </a:r>
          <a:endParaRPr lang="en-US" b="1" dirty="0"/>
        </a:p>
      </dgm:t>
    </dgm:pt>
    <dgm:pt modelId="{48B62288-AC1C-4F0A-82F1-0563459FA2E1}" type="parTrans" cxnId="{80A0745D-C60A-4743-8F79-6D5007D992C5}">
      <dgm:prSet/>
      <dgm:spPr/>
      <dgm:t>
        <a:bodyPr/>
        <a:lstStyle/>
        <a:p>
          <a:endParaRPr lang="en-US"/>
        </a:p>
      </dgm:t>
    </dgm:pt>
    <dgm:pt modelId="{F8688668-5E97-4C6F-9FF9-67074E69D1D3}" type="sibTrans" cxnId="{80A0745D-C60A-4743-8F79-6D5007D992C5}">
      <dgm:prSet/>
      <dgm:spPr/>
      <dgm:t>
        <a:bodyPr/>
        <a:lstStyle/>
        <a:p>
          <a:endParaRPr lang="en-US"/>
        </a:p>
      </dgm:t>
    </dgm:pt>
    <dgm:pt modelId="{C3CC57B2-0D79-46F5-9E2D-28457E8AB59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We can not create asynchronous workflow with Futures.</a:t>
          </a:r>
          <a:endParaRPr lang="en-US" b="1" dirty="0"/>
        </a:p>
      </dgm:t>
    </dgm:pt>
    <dgm:pt modelId="{20AEF0B4-C64C-4C2D-BF2F-7C471FF14C37}" type="parTrans" cxnId="{6CB3EEE6-AC07-41CD-9268-28A94A8CA3B5}">
      <dgm:prSet/>
      <dgm:spPr/>
      <dgm:t>
        <a:bodyPr/>
        <a:lstStyle/>
        <a:p>
          <a:endParaRPr lang="en-US"/>
        </a:p>
      </dgm:t>
    </dgm:pt>
    <dgm:pt modelId="{0CF713E3-AEE2-4A0B-87EC-38A2C660372E}" type="sibTrans" cxnId="{6CB3EEE6-AC07-41CD-9268-28A94A8CA3B5}">
      <dgm:prSet/>
      <dgm:spPr/>
      <dgm:t>
        <a:bodyPr/>
        <a:lstStyle/>
        <a:p>
          <a:endParaRPr lang="en-US"/>
        </a:p>
      </dgm:t>
    </dgm:pt>
    <dgm:pt modelId="{001D74E4-526B-401C-8E78-BCAC4230E7B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We can not combine multiple Futures together.</a:t>
          </a:r>
          <a:endParaRPr lang="en-US" b="1" dirty="0"/>
        </a:p>
      </dgm:t>
    </dgm:pt>
    <dgm:pt modelId="{53033C26-BD17-4677-8C0D-68778A0366C1}" type="parTrans" cxnId="{9656979D-EE29-4523-858E-410350CF97D7}">
      <dgm:prSet/>
      <dgm:spPr/>
      <dgm:t>
        <a:bodyPr/>
        <a:lstStyle/>
        <a:p>
          <a:endParaRPr lang="en-US"/>
        </a:p>
      </dgm:t>
    </dgm:pt>
    <dgm:pt modelId="{B702366E-756E-4143-A646-F4D72E0ECEB4}" type="sibTrans" cxnId="{9656979D-EE29-4523-858E-410350CF97D7}">
      <dgm:prSet/>
      <dgm:spPr/>
      <dgm:t>
        <a:bodyPr/>
        <a:lstStyle/>
        <a:p>
          <a:endParaRPr lang="en-US"/>
        </a:p>
      </dgm:t>
    </dgm:pt>
    <dgm:pt modelId="{4FD13C80-B000-4DC5-92C3-857480890A0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b="1" dirty="0" smtClean="0"/>
            <a:t> </a:t>
          </a:r>
          <a:r>
            <a:rPr lang="en-US" b="1" dirty="0" smtClean="0"/>
            <a:t>No Exception Handling :</a:t>
          </a:r>
          <a:endParaRPr lang="en-US" b="1" dirty="0"/>
        </a:p>
      </dgm:t>
    </dgm:pt>
    <dgm:pt modelId="{30115FBB-8A83-4854-8867-9C9061D6770E}" type="parTrans" cxnId="{3368454D-2C8E-46AA-8C58-369AD83CAA5D}">
      <dgm:prSet/>
      <dgm:spPr/>
      <dgm:t>
        <a:bodyPr/>
        <a:lstStyle/>
        <a:p>
          <a:endParaRPr lang="en-US"/>
        </a:p>
      </dgm:t>
    </dgm:pt>
    <dgm:pt modelId="{C0FCF39C-91BD-44AF-82A4-DB2C2275C798}" type="sibTrans" cxnId="{3368454D-2C8E-46AA-8C58-369AD83CAA5D}">
      <dgm:prSet/>
      <dgm:spPr/>
      <dgm:t>
        <a:bodyPr/>
        <a:lstStyle/>
        <a:p>
          <a:endParaRPr lang="en-US"/>
        </a:p>
      </dgm:t>
    </dgm:pt>
    <dgm:pt modelId="{50752572-A989-4535-AA80-144EA3D17E6D}" type="pres">
      <dgm:prSet presAssocID="{517AA2F3-6EEA-4A21-A43D-472B8D6835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80283E-7475-4501-A51A-BAAE0C3F479F}" type="pres">
      <dgm:prSet presAssocID="{2210F14F-7081-4C5E-BBD4-FE83494807D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46592-8561-48F0-A71D-689FBBE3FDF8}" type="pres">
      <dgm:prSet presAssocID="{E6C5BFBB-0B15-455F-B9DB-D2126B75569C}" presName="spacer" presStyleCnt="0"/>
      <dgm:spPr/>
    </dgm:pt>
    <dgm:pt modelId="{BCF658A5-B5DD-4672-A12C-16FE38EA4A45}" type="pres">
      <dgm:prSet presAssocID="{05A196A8-5336-4760-AB1F-7EA80C5F5CB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237EA-AE06-4A9E-AC6D-62FB54E9494F}" type="pres">
      <dgm:prSet presAssocID="{556BFA8F-95A4-4831-8E6F-A52CC51C3846}" presName="spacer" presStyleCnt="0"/>
      <dgm:spPr/>
    </dgm:pt>
    <dgm:pt modelId="{88C458A0-6BB8-49C5-A28E-C9F057660850}" type="pres">
      <dgm:prSet presAssocID="{8674428A-5BBF-4665-BA79-D65DA62FEE2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1EC5B-966C-4AB5-A05D-1433C2C295EE}" type="pres">
      <dgm:prSet presAssocID="{401C2B49-9C1A-46F5-BCF7-1E908AF100C6}" presName="spacer" presStyleCnt="0"/>
      <dgm:spPr/>
    </dgm:pt>
    <dgm:pt modelId="{58D828AB-D919-4556-BF69-69CA9E7E784B}" type="pres">
      <dgm:prSet presAssocID="{D06B1E1D-3521-4672-8AA7-368C99121B3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358C9-574B-4198-B35A-AFB7E4A9B30F}" type="pres">
      <dgm:prSet presAssocID="{F8688668-5E97-4C6F-9FF9-67074E69D1D3}" presName="spacer" presStyleCnt="0"/>
      <dgm:spPr/>
    </dgm:pt>
    <dgm:pt modelId="{269B3F5F-6EFA-4753-8990-DE148BD9AAE5}" type="pres">
      <dgm:prSet presAssocID="{C3CC57B2-0D79-46F5-9E2D-28457E8AB59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C3BDB-62B4-483C-A3A5-6544FC271501}" type="pres">
      <dgm:prSet presAssocID="{0CF713E3-AEE2-4A0B-87EC-38A2C660372E}" presName="spacer" presStyleCnt="0"/>
      <dgm:spPr/>
    </dgm:pt>
    <dgm:pt modelId="{A294808E-5560-4792-8374-DC2D2B7994FB}" type="pres">
      <dgm:prSet presAssocID="{001D74E4-526B-401C-8E78-BCAC4230E7B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43B14-E52E-4FD5-B8EC-553C41213E78}" type="pres">
      <dgm:prSet presAssocID="{B702366E-756E-4143-A646-F4D72E0ECEB4}" presName="spacer" presStyleCnt="0"/>
      <dgm:spPr/>
    </dgm:pt>
    <dgm:pt modelId="{0820593E-4A81-497F-B036-F019810083EA}" type="pres">
      <dgm:prSet presAssocID="{4FD13C80-B000-4DC5-92C3-857480890A0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97D20-4C8A-4EEC-8C07-60B9BCC3E779}" type="presOf" srcId="{D06B1E1D-3521-4672-8AA7-368C99121B34}" destId="{58D828AB-D919-4556-BF69-69CA9E7E784B}" srcOrd="0" destOrd="0" presId="urn:microsoft.com/office/officeart/2005/8/layout/vList2"/>
    <dgm:cxn modelId="{B2EE3515-8519-4209-8834-72EF1E690F52}" srcId="{517AA2F3-6EEA-4A21-A43D-472B8D6835DE}" destId="{05A196A8-5336-4760-AB1F-7EA80C5F5CB5}" srcOrd="1" destOrd="0" parTransId="{65513F70-45AD-4C23-B27E-BAE51F68B337}" sibTransId="{556BFA8F-95A4-4831-8E6F-A52CC51C3846}"/>
    <dgm:cxn modelId="{12EB5517-3F35-4202-92E0-443E1AC26EBE}" srcId="{517AA2F3-6EEA-4A21-A43D-472B8D6835DE}" destId="{2210F14F-7081-4C5E-BBD4-FE83494807D6}" srcOrd="0" destOrd="0" parTransId="{F8631B56-F6D8-41CE-8ED0-39025C63E49C}" sibTransId="{E6C5BFBB-0B15-455F-B9DB-D2126B75569C}"/>
    <dgm:cxn modelId="{BDC9CD04-2CA7-41FB-987D-5CB720135331}" type="presOf" srcId="{001D74E4-526B-401C-8E78-BCAC4230E7BB}" destId="{A294808E-5560-4792-8374-DC2D2B7994FB}" srcOrd="0" destOrd="0" presId="urn:microsoft.com/office/officeart/2005/8/layout/vList2"/>
    <dgm:cxn modelId="{D19EACBE-916A-45F2-865D-DF3E4E7FD862}" type="presOf" srcId="{8674428A-5BBF-4665-BA79-D65DA62FEE20}" destId="{88C458A0-6BB8-49C5-A28E-C9F057660850}" srcOrd="0" destOrd="0" presId="urn:microsoft.com/office/officeart/2005/8/layout/vList2"/>
    <dgm:cxn modelId="{A9EFA7E4-94B7-4A45-8FC2-777D1606C8B2}" type="presOf" srcId="{C3CC57B2-0D79-46F5-9E2D-28457E8AB596}" destId="{269B3F5F-6EFA-4753-8990-DE148BD9AAE5}" srcOrd="0" destOrd="0" presId="urn:microsoft.com/office/officeart/2005/8/layout/vList2"/>
    <dgm:cxn modelId="{A2435D1E-6FE5-46AF-8482-7BA655470BA4}" type="presOf" srcId="{4FD13C80-B000-4DC5-92C3-857480890A05}" destId="{0820593E-4A81-497F-B036-F019810083EA}" srcOrd="0" destOrd="0" presId="urn:microsoft.com/office/officeart/2005/8/layout/vList2"/>
    <dgm:cxn modelId="{7BBC2748-8346-4172-B67E-12E299BE333E}" type="presOf" srcId="{2210F14F-7081-4C5E-BBD4-FE83494807D6}" destId="{8F80283E-7475-4501-A51A-BAAE0C3F479F}" srcOrd="0" destOrd="0" presId="urn:microsoft.com/office/officeart/2005/8/layout/vList2"/>
    <dgm:cxn modelId="{307C94D1-8ADC-4E93-9326-349A2448B198}" type="presOf" srcId="{05A196A8-5336-4760-AB1F-7EA80C5F5CB5}" destId="{BCF658A5-B5DD-4672-A12C-16FE38EA4A45}" srcOrd="0" destOrd="0" presId="urn:microsoft.com/office/officeart/2005/8/layout/vList2"/>
    <dgm:cxn modelId="{9656979D-EE29-4523-858E-410350CF97D7}" srcId="{517AA2F3-6EEA-4A21-A43D-472B8D6835DE}" destId="{001D74E4-526B-401C-8E78-BCAC4230E7BB}" srcOrd="5" destOrd="0" parTransId="{53033C26-BD17-4677-8C0D-68778A0366C1}" sibTransId="{B702366E-756E-4143-A646-F4D72E0ECEB4}"/>
    <dgm:cxn modelId="{C5932ACA-19E2-4655-99D5-099B01C55640}" srcId="{517AA2F3-6EEA-4A21-A43D-472B8D6835DE}" destId="{8674428A-5BBF-4665-BA79-D65DA62FEE20}" srcOrd="2" destOrd="0" parTransId="{60A1BB09-A633-499D-822C-953CA8FD76A1}" sibTransId="{401C2B49-9C1A-46F5-BCF7-1E908AF100C6}"/>
    <dgm:cxn modelId="{3368454D-2C8E-46AA-8C58-369AD83CAA5D}" srcId="{517AA2F3-6EEA-4A21-A43D-472B8D6835DE}" destId="{4FD13C80-B000-4DC5-92C3-857480890A05}" srcOrd="6" destOrd="0" parTransId="{30115FBB-8A83-4854-8867-9C9061D6770E}" sibTransId="{C0FCF39C-91BD-44AF-82A4-DB2C2275C798}"/>
    <dgm:cxn modelId="{239FB3CF-BF27-4CC2-863C-DE2B56BD8B7C}" type="presOf" srcId="{517AA2F3-6EEA-4A21-A43D-472B8D6835DE}" destId="{50752572-A989-4535-AA80-144EA3D17E6D}" srcOrd="0" destOrd="0" presId="urn:microsoft.com/office/officeart/2005/8/layout/vList2"/>
    <dgm:cxn modelId="{80A0745D-C60A-4743-8F79-6D5007D992C5}" srcId="{517AA2F3-6EEA-4A21-A43D-472B8D6835DE}" destId="{D06B1E1D-3521-4672-8AA7-368C99121B34}" srcOrd="3" destOrd="0" parTransId="{48B62288-AC1C-4F0A-82F1-0563459FA2E1}" sibTransId="{F8688668-5E97-4C6F-9FF9-67074E69D1D3}"/>
    <dgm:cxn modelId="{6CB3EEE6-AC07-41CD-9268-28A94A8CA3B5}" srcId="{517AA2F3-6EEA-4A21-A43D-472B8D6835DE}" destId="{C3CC57B2-0D79-46F5-9E2D-28457E8AB596}" srcOrd="4" destOrd="0" parTransId="{20AEF0B4-C64C-4C2D-BF2F-7C471FF14C37}" sibTransId="{0CF713E3-AEE2-4A0B-87EC-38A2C660372E}"/>
    <dgm:cxn modelId="{61C8DB8B-D6AA-431E-8D2F-3C0584978A06}" type="presParOf" srcId="{50752572-A989-4535-AA80-144EA3D17E6D}" destId="{8F80283E-7475-4501-A51A-BAAE0C3F479F}" srcOrd="0" destOrd="0" presId="urn:microsoft.com/office/officeart/2005/8/layout/vList2"/>
    <dgm:cxn modelId="{C701D6BA-91EB-4418-B1B0-15C458AF55CE}" type="presParOf" srcId="{50752572-A989-4535-AA80-144EA3D17E6D}" destId="{E7746592-8561-48F0-A71D-689FBBE3FDF8}" srcOrd="1" destOrd="0" presId="urn:microsoft.com/office/officeart/2005/8/layout/vList2"/>
    <dgm:cxn modelId="{4500B630-B0B1-4366-A821-E5F0DC2C94B7}" type="presParOf" srcId="{50752572-A989-4535-AA80-144EA3D17E6D}" destId="{BCF658A5-B5DD-4672-A12C-16FE38EA4A45}" srcOrd="2" destOrd="0" presId="urn:microsoft.com/office/officeart/2005/8/layout/vList2"/>
    <dgm:cxn modelId="{CC4B672B-F50E-43C6-8B9F-9138FB1351A4}" type="presParOf" srcId="{50752572-A989-4535-AA80-144EA3D17E6D}" destId="{701237EA-AE06-4A9E-AC6D-62FB54E9494F}" srcOrd="3" destOrd="0" presId="urn:microsoft.com/office/officeart/2005/8/layout/vList2"/>
    <dgm:cxn modelId="{8DFB842D-2A6D-4904-B850-8896DDE9994F}" type="presParOf" srcId="{50752572-A989-4535-AA80-144EA3D17E6D}" destId="{88C458A0-6BB8-49C5-A28E-C9F057660850}" srcOrd="4" destOrd="0" presId="urn:microsoft.com/office/officeart/2005/8/layout/vList2"/>
    <dgm:cxn modelId="{EC3E691C-133E-43C0-BE54-3E8FBDE819A5}" type="presParOf" srcId="{50752572-A989-4535-AA80-144EA3D17E6D}" destId="{A3E1EC5B-966C-4AB5-A05D-1433C2C295EE}" srcOrd="5" destOrd="0" presId="urn:microsoft.com/office/officeart/2005/8/layout/vList2"/>
    <dgm:cxn modelId="{D838E406-E0B6-4A71-ADBB-0F5324C1117F}" type="presParOf" srcId="{50752572-A989-4535-AA80-144EA3D17E6D}" destId="{58D828AB-D919-4556-BF69-69CA9E7E784B}" srcOrd="6" destOrd="0" presId="urn:microsoft.com/office/officeart/2005/8/layout/vList2"/>
    <dgm:cxn modelId="{DC217C7E-96EB-4697-B534-90EB191A55F6}" type="presParOf" srcId="{50752572-A989-4535-AA80-144EA3D17E6D}" destId="{B09358C9-574B-4198-B35A-AFB7E4A9B30F}" srcOrd="7" destOrd="0" presId="urn:microsoft.com/office/officeart/2005/8/layout/vList2"/>
    <dgm:cxn modelId="{1593DD63-048B-4B24-9F1C-674FF6C21254}" type="presParOf" srcId="{50752572-A989-4535-AA80-144EA3D17E6D}" destId="{269B3F5F-6EFA-4753-8990-DE148BD9AAE5}" srcOrd="8" destOrd="0" presId="urn:microsoft.com/office/officeart/2005/8/layout/vList2"/>
    <dgm:cxn modelId="{39463A82-C30B-45C8-A131-164230D81740}" type="presParOf" srcId="{50752572-A989-4535-AA80-144EA3D17E6D}" destId="{A78C3BDB-62B4-483C-A3A5-6544FC271501}" srcOrd="9" destOrd="0" presId="urn:microsoft.com/office/officeart/2005/8/layout/vList2"/>
    <dgm:cxn modelId="{12BEC1AF-35C7-40C5-BE1F-C3FC5A8AFFA6}" type="presParOf" srcId="{50752572-A989-4535-AA80-144EA3D17E6D}" destId="{A294808E-5560-4792-8374-DC2D2B7994FB}" srcOrd="10" destOrd="0" presId="urn:microsoft.com/office/officeart/2005/8/layout/vList2"/>
    <dgm:cxn modelId="{EA3FF896-BEC9-4BEB-AC91-8DAF48415474}" type="presParOf" srcId="{50752572-A989-4535-AA80-144EA3D17E6D}" destId="{54F43B14-E52E-4FD5-B8EC-553C41213E78}" srcOrd="11" destOrd="0" presId="urn:microsoft.com/office/officeart/2005/8/layout/vList2"/>
    <dgm:cxn modelId="{0EC9884D-5B45-40DB-8268-C86EE7BB4508}" type="presParOf" srcId="{50752572-A989-4535-AA80-144EA3D17E6D}" destId="{0820593E-4A81-497F-B036-F019810083E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283E-7475-4501-A51A-BAAE0C3F479F}">
      <dsp:nvSpPr>
        <dsp:cNvPr id="0" name=""/>
        <dsp:cNvSpPr/>
      </dsp:nvSpPr>
      <dsp:spPr>
        <a:xfrm>
          <a:off x="0" y="812867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It cannot be manually completed.</a:t>
          </a:r>
          <a:endParaRPr lang="en-US" sz="1400" kern="1200" dirty="0"/>
        </a:p>
      </dsp:txBody>
      <dsp:txXfrm>
        <a:off x="27149" y="840016"/>
        <a:ext cx="11070902" cy="501854"/>
      </dsp:txXfrm>
    </dsp:sp>
    <dsp:sp modelId="{BCF658A5-B5DD-4672-A12C-16FE38EA4A45}">
      <dsp:nvSpPr>
        <dsp:cNvPr id="0" name=""/>
        <dsp:cNvSpPr/>
      </dsp:nvSpPr>
      <dsp:spPr>
        <a:xfrm>
          <a:off x="0" y="1409339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 cannot perform further action on a Future’s result without blocking. </a:t>
          </a:r>
          <a:endParaRPr lang="en-US" sz="1400" kern="1200" dirty="0"/>
        </a:p>
      </dsp:txBody>
      <dsp:txXfrm>
        <a:off x="27149" y="1436488"/>
        <a:ext cx="11070902" cy="501854"/>
      </dsp:txXfrm>
    </dsp:sp>
    <dsp:sp modelId="{88C458A0-6BB8-49C5-A28E-C9F057660850}">
      <dsp:nvSpPr>
        <dsp:cNvPr id="0" name=""/>
        <dsp:cNvSpPr/>
      </dsp:nvSpPr>
      <dsp:spPr>
        <a:xfrm>
          <a:off x="0" y="2005811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 don’t have the ability to attach a callback function to the Future and have it get 	called automatically 	when the Future’s result is available.</a:t>
          </a:r>
          <a:br>
            <a:rPr lang="en-US" sz="1400" b="1" kern="1200" dirty="0" smtClean="0"/>
          </a:br>
          <a:endParaRPr lang="en-US" sz="1400" b="1" kern="1200" dirty="0"/>
        </a:p>
      </dsp:txBody>
      <dsp:txXfrm>
        <a:off x="27149" y="2032960"/>
        <a:ext cx="11070902" cy="501854"/>
      </dsp:txXfrm>
    </dsp:sp>
    <dsp:sp modelId="{58D828AB-D919-4556-BF69-69CA9E7E784B}">
      <dsp:nvSpPr>
        <dsp:cNvPr id="0" name=""/>
        <dsp:cNvSpPr/>
      </dsp:nvSpPr>
      <dsp:spPr>
        <a:xfrm>
          <a:off x="0" y="2602283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Multiple Futures cannot be chained together.</a:t>
          </a:r>
          <a:endParaRPr lang="en-US" sz="1400" b="1" kern="1200" dirty="0"/>
        </a:p>
      </dsp:txBody>
      <dsp:txXfrm>
        <a:off x="27149" y="2629432"/>
        <a:ext cx="11070902" cy="501854"/>
      </dsp:txXfrm>
    </dsp:sp>
    <dsp:sp modelId="{269B3F5F-6EFA-4753-8990-DE148BD9AAE5}">
      <dsp:nvSpPr>
        <dsp:cNvPr id="0" name=""/>
        <dsp:cNvSpPr/>
      </dsp:nvSpPr>
      <dsp:spPr>
        <a:xfrm>
          <a:off x="0" y="3198756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 can not create asynchronous workflow with Futures.</a:t>
          </a:r>
          <a:endParaRPr lang="en-US" sz="1400" b="1" kern="1200" dirty="0"/>
        </a:p>
      </dsp:txBody>
      <dsp:txXfrm>
        <a:off x="27149" y="3225905"/>
        <a:ext cx="11070902" cy="501854"/>
      </dsp:txXfrm>
    </dsp:sp>
    <dsp:sp modelId="{A294808E-5560-4792-8374-DC2D2B7994FB}">
      <dsp:nvSpPr>
        <dsp:cNvPr id="0" name=""/>
        <dsp:cNvSpPr/>
      </dsp:nvSpPr>
      <dsp:spPr>
        <a:xfrm>
          <a:off x="0" y="3795228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 can not combine multiple Futures together.</a:t>
          </a:r>
          <a:endParaRPr lang="en-US" sz="1400" b="1" kern="1200" dirty="0"/>
        </a:p>
      </dsp:txBody>
      <dsp:txXfrm>
        <a:off x="27149" y="3822377"/>
        <a:ext cx="11070902" cy="501854"/>
      </dsp:txXfrm>
    </dsp:sp>
    <dsp:sp modelId="{0820593E-4A81-497F-B036-F019810083EA}">
      <dsp:nvSpPr>
        <dsp:cNvPr id="0" name=""/>
        <dsp:cNvSpPr/>
      </dsp:nvSpPr>
      <dsp:spPr>
        <a:xfrm>
          <a:off x="0" y="4391700"/>
          <a:ext cx="11125200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 </a:t>
          </a:r>
          <a:r>
            <a:rPr lang="en-US" sz="1400" b="1" kern="1200" dirty="0" smtClean="0"/>
            <a:t>No Exception Handling :</a:t>
          </a:r>
          <a:endParaRPr lang="en-US" sz="1400" b="1" kern="1200" dirty="0"/>
        </a:p>
      </dsp:txBody>
      <dsp:txXfrm>
        <a:off x="27149" y="4418849"/>
        <a:ext cx="11070902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EF42-EA52-437E-863A-E70403CED21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5F96-7799-4DBA-83E2-C9071042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racticaldeveloper.com/2018/02/24/differences-between-completablefuture-future-and-streams/" TargetMode="External"/><Relationship Id="rId2" Type="http://schemas.openxmlformats.org/officeDocument/2006/relationships/hyperlink" Target="https://github.com/mechero/completable-future-exampl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384uqqh5pka2ma24ild282mv-wpengine.netdna-ssl.com/wp-content/uploads/2016/05/completablefut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07" y="3509888"/>
            <a:ext cx="5524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04049" y="1575582"/>
            <a:ext cx="696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CompletableFuture</a:t>
            </a:r>
            <a:r>
              <a:rPr lang="en-GB" sz="4000" b="1" dirty="0" smtClean="0"/>
              <a:t> </a:t>
            </a:r>
            <a:r>
              <a:rPr lang="en-GB" sz="4000" b="1" dirty="0" smtClean="0"/>
              <a:t>in Java 8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88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2" y="1458277"/>
            <a:ext cx="9020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67839"/>
            <a:ext cx="9845040" cy="73628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 smtClean="0">
                <a:hlinkClick r:id="rId2"/>
              </a:rPr>
              <a:t>`</a:t>
            </a:r>
            <a:br>
              <a:rPr lang="en-US" sz="2800" dirty="0" smtClean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 smtClean="0">
                <a:hlinkClick r:id="rId2"/>
              </a:rPr>
              <a:t/>
            </a:r>
            <a:br>
              <a:rPr lang="en-US" sz="2800" dirty="0" smtClean="0">
                <a:hlinkClick r:id="rId2"/>
              </a:rPr>
            </a:br>
            <a:r>
              <a:rPr lang="en-US" sz="2800" dirty="0">
                <a:hlinkClick r:id="rId2"/>
              </a:rPr>
              <a:t/>
            </a:r>
            <a:br>
              <a:rPr lang="en-US" sz="2800" dirty="0">
                <a:hlinkClick r:id="rId2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7281" y="2504122"/>
            <a:ext cx="1095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https://thepracticaldeveloper.com/2018/02/24/differences-between-completablefuture-future-and-streams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GB" dirty="0"/>
          </a:p>
          <a:p>
            <a:r>
              <a:rPr lang="en-US" dirty="0">
                <a:hlinkClick r:id="rId2"/>
              </a:rPr>
              <a:t>https://github.com/mechero/completable-future-example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0818" y="1223889"/>
            <a:ext cx="2472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References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83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-767397"/>
            <a:ext cx="9144000" cy="2387600"/>
          </a:xfrm>
        </p:spPr>
        <p:txBody>
          <a:bodyPr/>
          <a:lstStyle/>
          <a:p>
            <a:r>
              <a:rPr lang="en-GB" dirty="0" smtClean="0"/>
              <a:t>Limitations Of Future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9450439"/>
              </p:ext>
            </p:extLst>
          </p:nvPr>
        </p:nvGraphicFramePr>
        <p:xfrm>
          <a:off x="624840" y="990600"/>
          <a:ext cx="1112520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27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80283E-7475-4501-A51A-BAAE0C3F4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F80283E-7475-4501-A51A-BAAE0C3F4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F658A5-B5DD-4672-A12C-16FE38EA4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CF658A5-B5DD-4672-A12C-16FE38EA4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C458A0-6BB8-49C5-A28E-C9F057660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88C458A0-6BB8-49C5-A28E-C9F057660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D828AB-D919-4556-BF69-69CA9E7E7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58D828AB-D919-4556-BF69-69CA9E7E78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9B3F5F-6EFA-4753-8990-DE148BD9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269B3F5F-6EFA-4753-8990-DE148BD9A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94808E-5560-4792-8374-DC2D2B79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294808E-5560-4792-8374-DC2D2B7994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20593E-4A81-497F-B036-F01981008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0820593E-4A81-497F-B036-F01981008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9114"/>
          </a:xfrm>
        </p:spPr>
        <p:txBody>
          <a:bodyPr>
            <a:noAutofit/>
          </a:bodyPr>
          <a:lstStyle/>
          <a:p>
            <a:r>
              <a:rPr lang="en-GB" sz="4400" dirty="0"/>
              <a:t>Creating</a:t>
            </a:r>
            <a:r>
              <a:rPr lang="en-GB" sz="5400" dirty="0"/>
              <a:t> </a:t>
            </a:r>
            <a:r>
              <a:rPr lang="en-GB" sz="4400" dirty="0" err="1"/>
              <a:t>CompletableFuture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1757998"/>
            <a:ext cx="10515600" cy="4871402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trivial example </a:t>
            </a:r>
            <a:r>
              <a:rPr lang="en-US" dirty="0" smtClean="0"/>
              <a:t>–</a:t>
            </a:r>
          </a:p>
          <a:p>
            <a:pPr algn="l"/>
            <a:r>
              <a:rPr lang="en-US" sz="2000" dirty="0" smtClean="0"/>
              <a:t>          </a:t>
            </a:r>
            <a:r>
              <a:rPr lang="en-US" sz="2000" dirty="0" err="1" smtClean="0"/>
              <a:t>CompletableFuture</a:t>
            </a:r>
            <a:r>
              <a:rPr lang="en-US" sz="2000" dirty="0" smtClean="0"/>
              <a:t>&lt;T&gt; </a:t>
            </a:r>
            <a:r>
              <a:rPr lang="en-US" sz="2000" dirty="0" err="1"/>
              <a:t>completableFuture</a:t>
            </a:r>
            <a:r>
              <a:rPr lang="en-US" sz="2000" dirty="0"/>
              <a:t> = new </a:t>
            </a:r>
            <a:r>
              <a:rPr lang="en-US" sz="2000" dirty="0" err="1" smtClean="0"/>
              <a:t>CompletableFuture</a:t>
            </a:r>
            <a:r>
              <a:rPr lang="en-US" sz="2000" dirty="0" smtClean="0"/>
              <a:t>&lt;T&gt;();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1" dirty="0" smtClean="0"/>
              <a:t>Running asynchronous computation using </a:t>
            </a:r>
            <a:r>
              <a:rPr lang="en-GB" b="1" dirty="0" err="1" smtClean="0"/>
              <a:t>runAsync</a:t>
            </a:r>
            <a:r>
              <a:rPr lang="en-GB" b="1" dirty="0" smtClean="0"/>
              <a:t>().</a:t>
            </a:r>
          </a:p>
          <a:p>
            <a:pPr lvl="1" algn="l"/>
            <a:r>
              <a:rPr lang="en-GB" dirty="0" err="1"/>
              <a:t>CompletableFuture</a:t>
            </a:r>
            <a:r>
              <a:rPr lang="en-GB" dirty="0"/>
              <a:t>&lt;Void&gt; future = </a:t>
            </a:r>
            <a:r>
              <a:rPr lang="en-GB" dirty="0" err="1"/>
              <a:t>CompletableFuture.runAsync</a:t>
            </a:r>
            <a:r>
              <a:rPr lang="en-GB" dirty="0"/>
              <a:t>(() -&gt; {</a:t>
            </a:r>
          </a:p>
          <a:p>
            <a:pPr lvl="1" algn="l"/>
            <a:r>
              <a:rPr lang="en-GB" dirty="0"/>
              <a:t>    // Simulate a long-running Job   </a:t>
            </a:r>
          </a:p>
          <a:p>
            <a:pPr lvl="1" algn="l"/>
            <a:r>
              <a:rPr lang="en-GB" dirty="0"/>
              <a:t>    try {</a:t>
            </a:r>
          </a:p>
          <a:p>
            <a:pPr lvl="1" algn="l"/>
            <a:r>
              <a:rPr lang="en-GB" dirty="0"/>
              <a:t>        </a:t>
            </a:r>
            <a:r>
              <a:rPr lang="en-GB" dirty="0" err="1"/>
              <a:t>TimeUnit.SECONDS.sleep</a:t>
            </a:r>
            <a:r>
              <a:rPr lang="en-GB" dirty="0"/>
              <a:t>(1);</a:t>
            </a:r>
          </a:p>
          <a:p>
            <a:pPr lvl="1" algn="l"/>
            <a:r>
              <a:rPr lang="en-GB" dirty="0"/>
              <a:t>    } catch (</a:t>
            </a:r>
            <a:r>
              <a:rPr lang="en-GB" dirty="0" err="1"/>
              <a:t>InterruptedException</a:t>
            </a:r>
            <a:r>
              <a:rPr lang="en-GB" dirty="0"/>
              <a:t> e) {</a:t>
            </a:r>
          </a:p>
          <a:p>
            <a:pPr lvl="1" algn="l"/>
            <a:r>
              <a:rPr lang="en-GB" dirty="0"/>
              <a:t>        throw new </a:t>
            </a:r>
            <a:r>
              <a:rPr lang="en-GB" dirty="0" err="1"/>
              <a:t>IllegalStateException</a:t>
            </a:r>
            <a:r>
              <a:rPr lang="en-GB" dirty="0"/>
              <a:t>(e);</a:t>
            </a:r>
          </a:p>
          <a:p>
            <a:pPr lvl="1"/>
            <a:r>
              <a:rPr lang="en-GB" dirty="0"/>
              <a:t>    }</a:t>
            </a:r>
          </a:p>
          <a:p>
            <a:pPr lvl="1" algn="l"/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("I'll run in a separate thread than the main thread.");</a:t>
            </a:r>
          </a:p>
          <a:p>
            <a:pPr lvl="1" algn="l"/>
            <a:r>
              <a:rPr lang="en-GB" dirty="0"/>
              <a:t>});</a:t>
            </a:r>
          </a:p>
          <a:p>
            <a:pPr marL="457200" indent="-457200" algn="l">
              <a:buAutoNum type="arabicPeriod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smtClean="0"/>
              <a:t>Run a task asynchronously and return the result using </a:t>
            </a:r>
            <a:r>
              <a:rPr lang="en-GB" b="1" dirty="0" err="1" smtClean="0"/>
              <a:t>supplyAsync</a:t>
            </a:r>
            <a:r>
              <a:rPr lang="en-GB" b="1" dirty="0" smtClean="0"/>
              <a:t>().</a:t>
            </a:r>
          </a:p>
          <a:p>
            <a:pPr lvl="1" algn="l"/>
            <a:r>
              <a:rPr lang="en-GB" dirty="0" err="1"/>
              <a:t>CompletableFuture</a:t>
            </a:r>
            <a:r>
              <a:rPr lang="en-GB" dirty="0"/>
              <a:t>&lt;String&gt; future = </a:t>
            </a:r>
            <a:r>
              <a:rPr lang="en-GB" dirty="0" err="1"/>
              <a:t>CompletableFuture.supplyAsync</a:t>
            </a:r>
            <a:r>
              <a:rPr lang="en-GB" dirty="0"/>
              <a:t>(() -&gt; {</a:t>
            </a:r>
          </a:p>
          <a:p>
            <a:pPr lvl="1" algn="l"/>
            <a:r>
              <a:rPr lang="en-GB" dirty="0"/>
              <a:t>    try {</a:t>
            </a:r>
          </a:p>
          <a:p>
            <a:pPr lvl="1" algn="l"/>
            <a:r>
              <a:rPr lang="en-GB" dirty="0"/>
              <a:t>        </a:t>
            </a:r>
            <a:r>
              <a:rPr lang="en-GB" dirty="0" err="1"/>
              <a:t>TimeUnit.SECONDS.sleep</a:t>
            </a:r>
            <a:r>
              <a:rPr lang="en-GB" dirty="0"/>
              <a:t>(1);</a:t>
            </a:r>
          </a:p>
          <a:p>
            <a:pPr lvl="1" algn="l"/>
            <a:r>
              <a:rPr lang="en-GB" dirty="0"/>
              <a:t>    } catch (</a:t>
            </a:r>
            <a:r>
              <a:rPr lang="en-GB" dirty="0" err="1"/>
              <a:t>InterruptedException</a:t>
            </a:r>
            <a:r>
              <a:rPr lang="en-GB" dirty="0"/>
              <a:t> e) {</a:t>
            </a:r>
          </a:p>
          <a:p>
            <a:pPr lvl="1" algn="l"/>
            <a:r>
              <a:rPr lang="en-GB" dirty="0"/>
              <a:t>        throw new </a:t>
            </a:r>
            <a:r>
              <a:rPr lang="en-GB" dirty="0" err="1"/>
              <a:t>IllegalStateException</a:t>
            </a:r>
            <a:r>
              <a:rPr lang="en-GB" dirty="0"/>
              <a:t>(e);</a:t>
            </a:r>
          </a:p>
          <a:p>
            <a:pPr lvl="1" algn="l"/>
            <a:r>
              <a:rPr lang="en-GB" dirty="0"/>
              <a:t>    }</a:t>
            </a:r>
          </a:p>
          <a:p>
            <a:pPr lvl="1" algn="l"/>
            <a:r>
              <a:rPr lang="en-GB" dirty="0"/>
              <a:t>    return "Result of the asynchronous computation";</a:t>
            </a:r>
          </a:p>
          <a:p>
            <a:pPr lvl="1" algn="l"/>
            <a:r>
              <a:rPr lang="en-GB" dirty="0"/>
              <a:t>});</a:t>
            </a:r>
            <a:endParaRPr lang="en-GB" dirty="0" smtClean="0"/>
          </a:p>
          <a:p>
            <a:pPr algn="l"/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43880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582612"/>
          </a:xfrm>
        </p:spPr>
        <p:txBody>
          <a:bodyPr>
            <a:normAutofit fontScale="90000"/>
          </a:bodyPr>
          <a:lstStyle/>
          <a:p>
            <a:r>
              <a:rPr lang="en-GB" sz="4900" dirty="0" err="1"/>
              <a:t>Threadpool</a:t>
            </a:r>
            <a:r>
              <a:rPr lang="en-GB" dirty="0" smtClean="0"/>
              <a:t> </a:t>
            </a:r>
            <a:r>
              <a:rPr lang="en-GB" sz="4900" dirty="0"/>
              <a:t>Size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1392238"/>
            <a:ext cx="11258550" cy="50466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Default </a:t>
            </a:r>
            <a:r>
              <a:rPr lang="en-GB" dirty="0" err="1" smtClean="0"/>
              <a:t>Threadpool</a:t>
            </a:r>
            <a:r>
              <a:rPr lang="en-GB" dirty="0" smtClean="0"/>
              <a:t> is obtained from the global </a:t>
            </a:r>
            <a:r>
              <a:rPr lang="en-GB" b="1" dirty="0" err="1" smtClean="0"/>
              <a:t>ForkJoinPool.commonPool</a:t>
            </a:r>
            <a:r>
              <a:rPr lang="en-GB" b="1" dirty="0" smtClean="0"/>
              <a:t>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/>
              <a:t>also create a Thread Pool and pass it to </a:t>
            </a:r>
            <a:r>
              <a:rPr lang="en-US" dirty="0" err="1"/>
              <a:t>runAsync</a:t>
            </a:r>
            <a:r>
              <a:rPr lang="en-US" dirty="0"/>
              <a:t>() and </a:t>
            </a:r>
            <a:r>
              <a:rPr lang="en-US" dirty="0" err="1"/>
              <a:t>supplyAsync</a:t>
            </a:r>
            <a:r>
              <a:rPr lang="en-US" dirty="0"/>
              <a:t>() methods to let them </a:t>
            </a:r>
            <a:r>
              <a:rPr lang="en-US" dirty="0" smtClean="0"/>
              <a:t>execute </a:t>
            </a:r>
            <a:r>
              <a:rPr lang="en-US" dirty="0"/>
              <a:t>their tasks in a thread obtained from your thread pool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dirty="0" smtClean="0"/>
              <a:t>	</a:t>
            </a:r>
            <a:r>
              <a:rPr lang="en-GB" sz="1400" dirty="0"/>
              <a:t>Executor </a:t>
            </a:r>
            <a:r>
              <a:rPr lang="en-GB" sz="1400" dirty="0" err="1"/>
              <a:t>executor</a:t>
            </a:r>
            <a:r>
              <a:rPr lang="en-GB" sz="1400" dirty="0"/>
              <a:t> = </a:t>
            </a:r>
            <a:r>
              <a:rPr lang="en-GB" sz="1400" dirty="0" err="1"/>
              <a:t>Executors.newFixedThreadPool</a:t>
            </a:r>
            <a:r>
              <a:rPr lang="en-GB" sz="1400" dirty="0"/>
              <a:t>(10</a:t>
            </a:r>
            <a:r>
              <a:rPr lang="en-GB" sz="1400" dirty="0" smtClean="0"/>
              <a:t>);</a:t>
            </a:r>
          </a:p>
          <a:p>
            <a:pPr algn="just"/>
            <a:r>
              <a:rPr lang="en-GB" sz="1400" dirty="0"/>
              <a:t>	</a:t>
            </a:r>
            <a:r>
              <a:rPr lang="en-GB" sz="1400" dirty="0" err="1" smtClean="0"/>
              <a:t>CompletableFuture</a:t>
            </a:r>
            <a:r>
              <a:rPr lang="en-GB" sz="1400" dirty="0" smtClean="0"/>
              <a:t>&lt;String</a:t>
            </a:r>
            <a:r>
              <a:rPr lang="en-GB" sz="1400" dirty="0"/>
              <a:t>&gt; future = </a:t>
            </a:r>
            <a:r>
              <a:rPr lang="en-GB" sz="1400" dirty="0" err="1"/>
              <a:t>CompletableFuture.supplyAsync</a:t>
            </a:r>
            <a:r>
              <a:rPr lang="en-GB" sz="1400" dirty="0"/>
              <a:t>(() -&gt; {</a:t>
            </a:r>
          </a:p>
          <a:p>
            <a:pPr algn="just"/>
            <a:r>
              <a:rPr lang="en-GB" sz="1400" dirty="0"/>
              <a:t>    	try {</a:t>
            </a:r>
          </a:p>
          <a:p>
            <a:pPr algn="just"/>
            <a:r>
              <a:rPr lang="en-GB" sz="1400" dirty="0"/>
              <a:t>        		</a:t>
            </a:r>
            <a:r>
              <a:rPr lang="en-GB" sz="1400" dirty="0" err="1"/>
              <a:t>TimeUnit.SECONDS.sleep</a:t>
            </a:r>
            <a:r>
              <a:rPr lang="en-GB" sz="1400" dirty="0"/>
              <a:t>(1);</a:t>
            </a:r>
          </a:p>
          <a:p>
            <a:pPr algn="just"/>
            <a:r>
              <a:rPr lang="en-GB" sz="1400" dirty="0"/>
              <a:t>    	} catch (</a:t>
            </a:r>
            <a:r>
              <a:rPr lang="en-GB" sz="1400" dirty="0" err="1"/>
              <a:t>InterruptedException</a:t>
            </a:r>
            <a:r>
              <a:rPr lang="en-GB" sz="1400" dirty="0"/>
              <a:t> e) {</a:t>
            </a:r>
          </a:p>
          <a:p>
            <a:pPr algn="just"/>
            <a:r>
              <a:rPr lang="en-GB" sz="1400" dirty="0"/>
              <a:t>        		throw new </a:t>
            </a:r>
            <a:r>
              <a:rPr lang="en-GB" sz="1400" dirty="0" err="1"/>
              <a:t>IllegalStateException</a:t>
            </a:r>
            <a:r>
              <a:rPr lang="en-GB" sz="1400" dirty="0"/>
              <a:t>(e);</a:t>
            </a:r>
          </a:p>
          <a:p>
            <a:pPr algn="just"/>
            <a:r>
              <a:rPr lang="en-GB" sz="1400" dirty="0"/>
              <a:t>    	}</a:t>
            </a:r>
          </a:p>
          <a:p>
            <a:pPr algn="just"/>
            <a:r>
              <a:rPr lang="en-GB" sz="1400" dirty="0"/>
              <a:t>    	return "Result of the asynchronous computation";</a:t>
            </a:r>
          </a:p>
          <a:p>
            <a:pPr algn="just"/>
            <a:r>
              <a:rPr lang="en-GB" sz="1400" dirty="0"/>
              <a:t>	}, executor);</a:t>
            </a:r>
          </a:p>
        </p:txBody>
      </p:sp>
    </p:spTree>
    <p:extLst>
      <p:ext uri="{BB962C8B-B14F-4D97-AF65-F5344CB8AC3E}">
        <p14:creationId xmlns:p14="http://schemas.microsoft.com/office/powerpoint/2010/main" val="264458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06"/>
            <a:ext cx="10515600" cy="1089102"/>
          </a:xfrm>
        </p:spPr>
        <p:txBody>
          <a:bodyPr/>
          <a:lstStyle/>
          <a:p>
            <a:r>
              <a:rPr lang="en-GB" dirty="0" err="1" smtClean="0"/>
              <a:t>Callback</a:t>
            </a:r>
            <a:r>
              <a:rPr lang="en-GB" dirty="0" smtClean="0"/>
              <a:t> Methods in </a:t>
            </a:r>
            <a:r>
              <a:rPr lang="en-GB" dirty="0" err="1" smtClean="0"/>
              <a:t>CompletableFuture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3" y="1704439"/>
            <a:ext cx="5617684" cy="472941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err="1" smtClean="0"/>
              <a:t>thenApply</a:t>
            </a:r>
            <a:r>
              <a:rPr lang="en-GB" b="1" dirty="0" smtClean="0"/>
              <a:t>()</a:t>
            </a:r>
            <a:r>
              <a:rPr lang="en-GB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CompletableFuture</a:t>
            </a:r>
            <a:r>
              <a:rPr lang="en-US" dirty="0" smtClean="0"/>
              <a:t>&lt;String</a:t>
            </a:r>
            <a:r>
              <a:rPr lang="en-US" dirty="0"/>
              <a:t>&gt; </a:t>
            </a:r>
            <a:r>
              <a:rPr lang="en-US" dirty="0" err="1"/>
              <a:t>welcomeText</a:t>
            </a:r>
            <a:r>
              <a:rPr lang="en-US" dirty="0"/>
              <a:t> = </a:t>
            </a:r>
            <a:r>
              <a:rPr lang="en-US" dirty="0" err="1"/>
              <a:t>CompletableFuture.supplyAsync</a:t>
            </a:r>
            <a:r>
              <a:rPr lang="en-US" dirty="0"/>
              <a:t>(() -&gt;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TimeUnit.SECONDS.sleep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throw new </a:t>
            </a:r>
            <a:r>
              <a:rPr lang="en-US" dirty="0" err="1"/>
              <a:t>IllegalStateException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"Rajeev";</a:t>
            </a:r>
          </a:p>
          <a:p>
            <a:pPr marL="0" indent="0">
              <a:buNone/>
            </a:pPr>
            <a:r>
              <a:rPr lang="en-US" dirty="0"/>
              <a:t>}).</a:t>
            </a:r>
            <a:r>
              <a:rPr lang="en-US" dirty="0" err="1"/>
              <a:t>thenApply</a:t>
            </a:r>
            <a:r>
              <a:rPr lang="en-US" dirty="0"/>
              <a:t>(name -&gt; {</a:t>
            </a:r>
          </a:p>
          <a:p>
            <a:pPr marL="0" indent="0">
              <a:buNone/>
            </a:pPr>
            <a:r>
              <a:rPr lang="en-US" dirty="0"/>
              <a:t>    return "Hello " + name;</a:t>
            </a:r>
          </a:p>
          <a:p>
            <a:pPr marL="0" indent="0">
              <a:buNone/>
            </a:pPr>
            <a:r>
              <a:rPr lang="en-US" dirty="0"/>
              <a:t>}).</a:t>
            </a:r>
            <a:r>
              <a:rPr lang="en-US" dirty="0" err="1"/>
              <a:t>thenApply</a:t>
            </a:r>
            <a:r>
              <a:rPr lang="en-US" dirty="0"/>
              <a:t>(greeting -&gt; {</a:t>
            </a:r>
          </a:p>
          <a:p>
            <a:pPr marL="0" indent="0">
              <a:buNone/>
            </a:pPr>
            <a:r>
              <a:rPr lang="en-US" dirty="0"/>
              <a:t>    return greeting + ", Welcome to the </a:t>
            </a:r>
            <a:r>
              <a:rPr lang="en-US" dirty="0" err="1"/>
              <a:t>CalliCoder</a:t>
            </a:r>
            <a:r>
              <a:rPr lang="en-US" dirty="0"/>
              <a:t> Blog";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1989" y="2005070"/>
            <a:ext cx="60262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2. </a:t>
            </a:r>
            <a:r>
              <a:rPr lang="en-GB" sz="1500" b="1" dirty="0" err="1"/>
              <a:t>thenAccept</a:t>
            </a:r>
            <a:r>
              <a:rPr lang="en-GB" sz="1500" b="1" dirty="0"/>
              <a:t>() </a:t>
            </a:r>
          </a:p>
          <a:p>
            <a:endParaRPr lang="en-GB" dirty="0" smtClean="0"/>
          </a:p>
          <a:p>
            <a:r>
              <a:rPr lang="en-US" sz="1500" dirty="0" err="1"/>
              <a:t>CompletableFuture.supplyAsync</a:t>
            </a:r>
            <a:r>
              <a:rPr lang="en-US" sz="1500" dirty="0"/>
              <a:t>(() -&gt; {</a:t>
            </a:r>
          </a:p>
          <a:p>
            <a:r>
              <a:rPr lang="en-US" sz="1500" dirty="0"/>
              <a:t>	return </a:t>
            </a:r>
            <a:r>
              <a:rPr lang="en-US" sz="1500" dirty="0" err="1"/>
              <a:t>ProductService.getProductDetail</a:t>
            </a:r>
            <a:r>
              <a:rPr lang="en-US" sz="1500" dirty="0"/>
              <a:t>(</a:t>
            </a:r>
            <a:r>
              <a:rPr lang="en-US" sz="1500" dirty="0" err="1"/>
              <a:t>productId</a:t>
            </a:r>
            <a:r>
              <a:rPr lang="en-US" sz="1500" dirty="0"/>
              <a:t>);</a:t>
            </a:r>
          </a:p>
          <a:p>
            <a:r>
              <a:rPr lang="en-US" sz="1500" dirty="0"/>
              <a:t>}).</a:t>
            </a:r>
            <a:r>
              <a:rPr lang="en-US" sz="1500" dirty="0" err="1"/>
              <a:t>thenAccept</a:t>
            </a:r>
            <a:r>
              <a:rPr lang="en-US" sz="1500" dirty="0"/>
              <a:t>(product -&gt; {</a:t>
            </a:r>
          </a:p>
          <a:p>
            <a:r>
              <a:rPr lang="en-US" sz="1500" dirty="0"/>
              <a:t>	</a:t>
            </a:r>
            <a:r>
              <a:rPr lang="en-US" sz="1500" dirty="0" err="1"/>
              <a:t>System.out.println</a:t>
            </a:r>
            <a:r>
              <a:rPr lang="en-US" sz="1500" dirty="0"/>
              <a:t>("Got product detail from remote service " + </a:t>
            </a:r>
            <a:r>
              <a:rPr lang="en-US" sz="1500" dirty="0" err="1"/>
              <a:t>product.getName</a:t>
            </a:r>
            <a:r>
              <a:rPr lang="en-US" sz="1500" dirty="0"/>
              <a:t>())</a:t>
            </a:r>
          </a:p>
          <a:p>
            <a:r>
              <a:rPr lang="en-US" sz="1500" dirty="0" smtClean="0"/>
              <a:t>});</a:t>
            </a:r>
          </a:p>
          <a:p>
            <a:endParaRPr lang="en-GB" sz="1500" dirty="0"/>
          </a:p>
          <a:p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5871989" y="4383739"/>
            <a:ext cx="6026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</a:t>
            </a:r>
            <a:r>
              <a:rPr lang="en-GB" b="1" dirty="0" err="1"/>
              <a:t>thenRun</a:t>
            </a:r>
            <a:r>
              <a:rPr lang="en-GB" b="1" dirty="0"/>
              <a:t>()</a:t>
            </a:r>
          </a:p>
          <a:p>
            <a:endParaRPr lang="en-GB" dirty="0"/>
          </a:p>
          <a:p>
            <a:r>
              <a:rPr lang="en-GB" dirty="0" err="1"/>
              <a:t>CompletableFuture.supplyAsync</a:t>
            </a:r>
            <a:r>
              <a:rPr lang="en-GB" dirty="0"/>
              <a:t>(() -&gt; {</a:t>
            </a:r>
          </a:p>
          <a:p>
            <a:r>
              <a:rPr lang="en-GB" dirty="0"/>
              <a:t>    // Run some computation  </a:t>
            </a:r>
          </a:p>
          <a:p>
            <a:r>
              <a:rPr lang="en-GB" dirty="0"/>
              <a:t>}).</a:t>
            </a:r>
            <a:r>
              <a:rPr lang="en-GB" dirty="0" err="1"/>
              <a:t>thenRun</a:t>
            </a:r>
            <a:r>
              <a:rPr lang="en-GB" dirty="0"/>
              <a:t>(() -&gt; {</a:t>
            </a:r>
          </a:p>
          <a:p>
            <a:r>
              <a:rPr lang="en-GB" dirty="0"/>
              <a:t>    // Computation Finished.</a:t>
            </a:r>
          </a:p>
          <a:p>
            <a:r>
              <a:rPr lang="en-GB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1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06"/>
            <a:ext cx="10515600" cy="1089102"/>
          </a:xfrm>
        </p:spPr>
        <p:txBody>
          <a:bodyPr/>
          <a:lstStyle/>
          <a:p>
            <a:r>
              <a:rPr lang="en-GB" dirty="0" err="1" smtClean="0"/>
              <a:t>Callback</a:t>
            </a:r>
            <a:r>
              <a:rPr lang="en-GB" dirty="0" smtClean="0"/>
              <a:t> Methods in </a:t>
            </a:r>
            <a:r>
              <a:rPr lang="en-GB" dirty="0" err="1" smtClean="0"/>
              <a:t>CompletableFuture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874" y="1589649"/>
            <a:ext cx="6602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r>
              <a:rPr lang="en-GB" b="1" dirty="0"/>
              <a:t>4.	</a:t>
            </a:r>
            <a:r>
              <a:rPr lang="en-GB" b="1" dirty="0" err="1"/>
              <a:t>thenApply</a:t>
            </a:r>
            <a:r>
              <a:rPr lang="en-GB" b="1" dirty="0"/>
              <a:t>()</a:t>
            </a:r>
            <a:r>
              <a:rPr lang="en-GB" b="1" dirty="0" err="1"/>
              <a:t>Async</a:t>
            </a:r>
            <a:r>
              <a:rPr lang="en-GB" b="1" dirty="0"/>
              <a:t>():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CompletableFuture.supplyAsync</a:t>
            </a:r>
            <a:r>
              <a:rPr lang="en-US" dirty="0"/>
              <a:t>(() -&gt; {</a:t>
            </a:r>
          </a:p>
          <a:p>
            <a:r>
              <a:rPr lang="en-US" dirty="0"/>
              <a:t>    return "Some Result"</a:t>
            </a:r>
          </a:p>
          <a:p>
            <a:r>
              <a:rPr lang="en-US" dirty="0"/>
              <a:t>}).</a:t>
            </a:r>
            <a:r>
              <a:rPr lang="en-US" dirty="0" err="1"/>
              <a:t>thenApplyAsync</a:t>
            </a:r>
            <a:r>
              <a:rPr lang="en-US" dirty="0"/>
              <a:t>(result -&gt; {</a:t>
            </a:r>
          </a:p>
          <a:p>
            <a:r>
              <a:rPr lang="en-US" dirty="0"/>
              <a:t>    // Executed in a different thread from </a:t>
            </a:r>
            <a:r>
              <a:rPr lang="en-US" dirty="0" err="1"/>
              <a:t>ForkJoinPool.commonPool</a:t>
            </a:r>
            <a:r>
              <a:rPr lang="en-US" dirty="0"/>
              <a:t>()</a:t>
            </a:r>
          </a:p>
          <a:p>
            <a:r>
              <a:rPr lang="en-US" dirty="0"/>
              <a:t>    return "Processed Result"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06"/>
            <a:ext cx="10515600" cy="1089102"/>
          </a:xfrm>
        </p:spPr>
        <p:txBody>
          <a:bodyPr/>
          <a:lstStyle/>
          <a:p>
            <a:r>
              <a:rPr lang="en-US" dirty="0"/>
              <a:t>Combining two </a:t>
            </a:r>
            <a:r>
              <a:rPr lang="en-US" dirty="0" err="1"/>
              <a:t>CompletableFutures</a:t>
            </a:r>
            <a:r>
              <a:rPr lang="en-US" dirty="0"/>
              <a:t>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" y="4065563"/>
            <a:ext cx="6568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</a:t>
            </a:r>
            <a:r>
              <a:rPr lang="en-US" b="1" dirty="0"/>
              <a:t>Combine two independent futures using </a:t>
            </a:r>
            <a:r>
              <a:rPr lang="en-US" b="1" dirty="0" err="1"/>
              <a:t>thenCombine</a:t>
            </a:r>
            <a:r>
              <a:rPr lang="en-US" b="1" dirty="0"/>
              <a:t>()</a:t>
            </a:r>
          </a:p>
          <a:p>
            <a:endParaRPr lang="en-GB" b="1" dirty="0"/>
          </a:p>
          <a:p>
            <a:r>
              <a:rPr lang="en-US" dirty="0" err="1"/>
              <a:t>CompletableFuture</a:t>
            </a:r>
            <a:r>
              <a:rPr lang="en-US" dirty="0"/>
              <a:t>&lt;Double&gt; </a:t>
            </a:r>
            <a:r>
              <a:rPr lang="en-US" dirty="0" err="1"/>
              <a:t>combinedFuture</a:t>
            </a:r>
            <a:r>
              <a:rPr lang="en-US" dirty="0"/>
              <a:t> = </a:t>
            </a:r>
            <a:r>
              <a:rPr lang="en-US" dirty="0" err="1"/>
              <a:t>weightInKgFuture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thenCombine</a:t>
            </a:r>
            <a:r>
              <a:rPr lang="en-US" dirty="0"/>
              <a:t>(</a:t>
            </a:r>
            <a:r>
              <a:rPr lang="en-US" dirty="0" err="1"/>
              <a:t>heightInCmFuture</a:t>
            </a:r>
            <a:r>
              <a:rPr lang="en-US" dirty="0"/>
              <a:t>, (</a:t>
            </a:r>
            <a:r>
              <a:rPr lang="en-US" dirty="0" err="1"/>
              <a:t>weightInKg</a:t>
            </a:r>
            <a:r>
              <a:rPr lang="en-US" dirty="0"/>
              <a:t>, </a:t>
            </a:r>
            <a:r>
              <a:rPr lang="en-US" dirty="0" err="1"/>
              <a:t>heightInCm</a:t>
            </a:r>
            <a:r>
              <a:rPr lang="en-US" dirty="0"/>
              <a:t>) -&gt; {</a:t>
            </a:r>
          </a:p>
          <a:p>
            <a:r>
              <a:rPr lang="en-US" dirty="0"/>
              <a:t>    Double </a:t>
            </a:r>
            <a:r>
              <a:rPr lang="en-US" dirty="0" err="1"/>
              <a:t>heightInMeter</a:t>
            </a:r>
            <a:r>
              <a:rPr lang="en-US" dirty="0"/>
              <a:t> = </a:t>
            </a:r>
            <a:r>
              <a:rPr lang="en-US" dirty="0" err="1"/>
              <a:t>heightInCm</a:t>
            </a:r>
            <a:r>
              <a:rPr lang="en-US" dirty="0"/>
              <a:t>/100;</a:t>
            </a:r>
          </a:p>
          <a:p>
            <a:r>
              <a:rPr lang="en-US" dirty="0"/>
              <a:t>    return </a:t>
            </a:r>
            <a:r>
              <a:rPr lang="en-US" dirty="0" err="1"/>
              <a:t>weightInKg</a:t>
            </a:r>
            <a:r>
              <a:rPr lang="en-US" dirty="0"/>
              <a:t>/(</a:t>
            </a:r>
            <a:r>
              <a:rPr lang="en-US" dirty="0" err="1"/>
              <a:t>heightInMeter</a:t>
            </a:r>
            <a:r>
              <a:rPr lang="en-US" dirty="0"/>
              <a:t>*</a:t>
            </a:r>
            <a:r>
              <a:rPr lang="en-US" dirty="0" err="1"/>
              <a:t>heightInMeter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182" y="1448972"/>
            <a:ext cx="638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pPr marL="342900" indent="-342900">
              <a:buAutoNum type="arabicPeriod"/>
            </a:pPr>
            <a:r>
              <a:rPr lang="en-US" b="1" dirty="0"/>
              <a:t>Combine two dependent futures using </a:t>
            </a:r>
            <a:r>
              <a:rPr lang="en-US" b="1" dirty="0" err="1"/>
              <a:t>thenCompose</a:t>
            </a:r>
            <a:r>
              <a:rPr lang="en-US" b="1" dirty="0"/>
              <a:t>()</a:t>
            </a:r>
            <a:r>
              <a:rPr lang="en-GB" b="1" dirty="0"/>
              <a:t>:</a:t>
            </a:r>
          </a:p>
          <a:p>
            <a:endParaRPr lang="en-US" dirty="0"/>
          </a:p>
          <a:p>
            <a:r>
              <a:rPr lang="en-US" dirty="0" err="1"/>
              <a:t>CompletableFuture</a:t>
            </a:r>
            <a:r>
              <a:rPr lang="en-US" dirty="0"/>
              <a:t>&lt;Double&gt; result = </a:t>
            </a:r>
            <a:r>
              <a:rPr lang="en-US" dirty="0" err="1"/>
              <a:t>getUserDetail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thenCompose</a:t>
            </a:r>
            <a:r>
              <a:rPr lang="en-US" dirty="0"/>
              <a:t>(user -&gt; </a:t>
            </a:r>
            <a:r>
              <a:rPr lang="en-US" dirty="0" err="1"/>
              <a:t>getCreditRating</a:t>
            </a:r>
            <a:r>
              <a:rPr lang="en-US" dirty="0"/>
              <a:t>(user));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2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06"/>
            <a:ext cx="10515600" cy="108910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</a:t>
            </a:r>
            <a:r>
              <a:rPr lang="en-US" dirty="0" smtClean="0"/>
              <a:t>Multiple </a:t>
            </a:r>
            <a:r>
              <a:rPr lang="en-US" dirty="0" err="1" smtClean="0"/>
              <a:t>CompletableFutures</a:t>
            </a:r>
            <a:r>
              <a:rPr lang="en-US" dirty="0" smtClean="0"/>
              <a:t> </a:t>
            </a:r>
            <a:r>
              <a:rPr lang="en-US" dirty="0"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3" y="1704439"/>
            <a:ext cx="10365954" cy="47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b="1" dirty="0" smtClean="0"/>
          </a:p>
          <a:p>
            <a:pPr marL="0" indent="0">
              <a:buNone/>
            </a:pPr>
            <a:r>
              <a:rPr lang="en-US" sz="1600" b="1" dirty="0" smtClean="0"/>
              <a:t>1.  </a:t>
            </a:r>
            <a:r>
              <a:rPr lang="en-US" sz="1600" b="1" dirty="0" err="1"/>
              <a:t>CompletableFuture.allOf</a:t>
            </a:r>
            <a:r>
              <a:rPr lang="en-US" sz="1600" b="1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err="1"/>
              <a:t>CompletableFuture.allOf</a:t>
            </a:r>
            <a:r>
              <a:rPr lang="en-US" sz="1600" dirty="0"/>
              <a:t> is used in scenarios when you have a List of independent futures that you want to run in parallel and do something after all of them are complete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2</a:t>
            </a:r>
            <a:r>
              <a:rPr lang="en-GB" sz="1600" b="1" dirty="0"/>
              <a:t>. </a:t>
            </a:r>
            <a:r>
              <a:rPr lang="en-US" sz="1600" b="1" dirty="0"/>
              <a:t>.  </a:t>
            </a:r>
            <a:r>
              <a:rPr lang="en-US" sz="1600" b="1" dirty="0" err="1" smtClean="0"/>
              <a:t>CompletableFuture.anyOf</a:t>
            </a:r>
            <a:r>
              <a:rPr lang="en-US" sz="1600" b="1" dirty="0"/>
              <a:t>()</a:t>
            </a:r>
            <a:endParaRPr lang="en-US" sz="1600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CompletableFuture.anyOf</a:t>
            </a:r>
            <a:r>
              <a:rPr lang="en-US" sz="1600" dirty="0"/>
              <a:t>() as the name suggests, returns a new </a:t>
            </a:r>
            <a:r>
              <a:rPr lang="en-US" sz="1600" dirty="0" err="1"/>
              <a:t>CompletableFuture</a:t>
            </a:r>
            <a:r>
              <a:rPr lang="en-US" sz="1600" dirty="0"/>
              <a:t> which is completed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9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06"/>
            <a:ext cx="10515600" cy="1089102"/>
          </a:xfrm>
        </p:spPr>
        <p:txBody>
          <a:bodyPr>
            <a:normAutofit/>
          </a:bodyPr>
          <a:lstStyle/>
          <a:p>
            <a:r>
              <a:rPr lang="en-US" dirty="0" err="1"/>
              <a:t>CompletableFuture</a:t>
            </a:r>
            <a:r>
              <a:rPr lang="en-US" dirty="0"/>
              <a:t> Exception Handling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3513" y="1704439"/>
            <a:ext cx="57838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2. Handle </a:t>
            </a:r>
            <a:r>
              <a:rPr lang="en-US" b="1" dirty="0"/>
              <a:t>exceptions using the generic handle() </a:t>
            </a:r>
            <a:r>
              <a:rPr lang="en-US" b="1" dirty="0" smtClean="0"/>
              <a:t>method</a:t>
            </a:r>
          </a:p>
          <a:p>
            <a:endParaRPr lang="en-US" b="1" dirty="0"/>
          </a:p>
          <a:p>
            <a:r>
              <a:rPr lang="en-US" sz="1500" dirty="0" err="1"/>
              <a:t>CompletableFuture</a:t>
            </a:r>
            <a:r>
              <a:rPr lang="en-US" sz="1500" dirty="0"/>
              <a:t>&lt;String&gt; </a:t>
            </a:r>
            <a:r>
              <a:rPr lang="en-US" sz="1500" dirty="0" err="1"/>
              <a:t>maturityFuture</a:t>
            </a:r>
            <a:r>
              <a:rPr lang="en-US" sz="1500" dirty="0"/>
              <a:t> = </a:t>
            </a:r>
            <a:r>
              <a:rPr lang="en-US" sz="1500" dirty="0" err="1"/>
              <a:t>CompletableFuture.supplyAsync</a:t>
            </a:r>
            <a:r>
              <a:rPr lang="en-US" sz="1500" dirty="0"/>
              <a:t>(() -&gt; {</a:t>
            </a:r>
          </a:p>
          <a:p>
            <a:r>
              <a:rPr lang="en-US" sz="1500" dirty="0"/>
              <a:t>    if(age &lt; 0) {</a:t>
            </a:r>
          </a:p>
          <a:p>
            <a:r>
              <a:rPr lang="en-US" sz="1500" dirty="0"/>
              <a:t>        throw new </a:t>
            </a:r>
            <a:r>
              <a:rPr lang="en-US" sz="1500" dirty="0" err="1"/>
              <a:t>IllegalArgumentException</a:t>
            </a:r>
            <a:r>
              <a:rPr lang="en-US" sz="1500" dirty="0"/>
              <a:t>("Age can not be negative");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    if(age &gt; 18) {</a:t>
            </a:r>
          </a:p>
          <a:p>
            <a:r>
              <a:rPr lang="en-US" sz="1500" dirty="0"/>
              <a:t>        return "Adult";</a:t>
            </a:r>
          </a:p>
          <a:p>
            <a:r>
              <a:rPr lang="en-US" sz="1500" dirty="0"/>
              <a:t>    } else {</a:t>
            </a:r>
          </a:p>
          <a:p>
            <a:r>
              <a:rPr lang="en-US" sz="1500" dirty="0"/>
              <a:t>        return "Child";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}).handle((res, ex) -&gt; {</a:t>
            </a:r>
          </a:p>
          <a:p>
            <a:r>
              <a:rPr lang="en-US" sz="1500" dirty="0"/>
              <a:t>    if(ex != null) {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System.out.println</a:t>
            </a:r>
            <a:r>
              <a:rPr lang="en-US" sz="1500" dirty="0"/>
              <a:t>("Oops! We have an exception - " + </a:t>
            </a:r>
            <a:r>
              <a:rPr lang="en-US" sz="1500" dirty="0" err="1"/>
              <a:t>ex.getMessage</a:t>
            </a:r>
            <a:r>
              <a:rPr lang="en-US" sz="1500" dirty="0"/>
              <a:t>());</a:t>
            </a:r>
          </a:p>
          <a:p>
            <a:r>
              <a:rPr lang="en-US" sz="1500" dirty="0"/>
              <a:t>        return "Unknown!";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    return res;</a:t>
            </a:r>
          </a:p>
          <a:p>
            <a:r>
              <a:rPr lang="en-US" sz="1500" dirty="0"/>
              <a:t>});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687" y="1704439"/>
            <a:ext cx="53753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sz="2400" b="1" dirty="0" smtClean="0"/>
              <a:t>. </a:t>
            </a:r>
            <a:r>
              <a:rPr lang="en-US" b="1" dirty="0"/>
              <a:t>Handle exceptions using exceptionally() callback</a:t>
            </a:r>
          </a:p>
          <a:p>
            <a:r>
              <a:rPr lang="en-GB" dirty="0" err="1"/>
              <a:t>CompletableFuture</a:t>
            </a:r>
            <a:r>
              <a:rPr lang="en-GB" dirty="0"/>
              <a:t>&lt;String&gt; </a:t>
            </a:r>
            <a:r>
              <a:rPr lang="en-GB" dirty="0" err="1"/>
              <a:t>maturityFuture</a:t>
            </a:r>
            <a:r>
              <a:rPr lang="en-GB" dirty="0"/>
              <a:t> = </a:t>
            </a:r>
            <a:r>
              <a:rPr lang="en-GB" dirty="0" err="1"/>
              <a:t>CompletableFuture.supplyAsync</a:t>
            </a:r>
            <a:r>
              <a:rPr lang="en-GB" dirty="0"/>
              <a:t>(() -&gt; {</a:t>
            </a:r>
          </a:p>
          <a:p>
            <a:r>
              <a:rPr lang="en-GB" dirty="0"/>
              <a:t>    if(age &lt; 0) {</a:t>
            </a:r>
          </a:p>
          <a:p>
            <a:r>
              <a:rPr lang="en-GB" dirty="0"/>
              <a:t>        throw new </a:t>
            </a:r>
            <a:r>
              <a:rPr lang="en-GB" dirty="0" err="1"/>
              <a:t>IllegalArgumentException</a:t>
            </a:r>
            <a:r>
              <a:rPr lang="en-GB" dirty="0"/>
              <a:t>("Age can not be negative");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if(age &gt; 18) {</a:t>
            </a:r>
          </a:p>
          <a:p>
            <a:r>
              <a:rPr lang="en-GB" dirty="0"/>
              <a:t>        return "Adult";</a:t>
            </a:r>
          </a:p>
          <a:p>
            <a:r>
              <a:rPr lang="en-GB" dirty="0"/>
              <a:t>    } else {</a:t>
            </a:r>
          </a:p>
          <a:p>
            <a:r>
              <a:rPr lang="en-GB" dirty="0"/>
              <a:t>        return "Child";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}).exceptionally(ex -&gt;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("Oops! We have an exception - " + </a:t>
            </a:r>
            <a:r>
              <a:rPr lang="en-GB" dirty="0" err="1"/>
              <a:t>ex.getMessage</a:t>
            </a:r>
            <a:r>
              <a:rPr lang="en-GB" dirty="0"/>
              <a:t>());</a:t>
            </a:r>
          </a:p>
          <a:p>
            <a:r>
              <a:rPr lang="en-GB" dirty="0"/>
              <a:t>    return "Unknown!";</a:t>
            </a:r>
          </a:p>
          <a:p>
            <a:r>
              <a:rPr lang="en-GB" dirty="0"/>
              <a:t>});</a:t>
            </a:r>
          </a:p>
          <a:p>
            <a:endParaRPr lang="en-GB" dirty="0"/>
          </a:p>
          <a:p>
            <a:endParaRPr lang="en-US" b="1" dirty="0"/>
          </a:p>
          <a:p>
            <a:endParaRPr lang="en-GB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800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543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Limitations Of Future</vt:lpstr>
      <vt:lpstr>Creating CompletableFuture</vt:lpstr>
      <vt:lpstr>Threadpool Size</vt:lpstr>
      <vt:lpstr>Callback Methods in CompletableFuture</vt:lpstr>
      <vt:lpstr>Callback Methods in CompletableFuture</vt:lpstr>
      <vt:lpstr>Combining two CompletableFutures together</vt:lpstr>
      <vt:lpstr>Combining Multiple CompletableFutures together</vt:lpstr>
      <vt:lpstr>CompletableFuture Exception Handling</vt:lpstr>
      <vt:lpstr>PowerPoint Presentation</vt:lpstr>
      <vt:lpstr> `                      </vt:lpstr>
      <vt:lpstr>PowerPoint Presentation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AMARCHAND SHARMA, R. (Ramesh)</dc:creator>
  <cp:lastModifiedBy>AMARCHAND SHARMA, R. (Ramesh)</cp:lastModifiedBy>
  <cp:revision>101</cp:revision>
  <dcterms:created xsi:type="dcterms:W3CDTF">2018-11-02T15:35:45Z</dcterms:created>
  <dcterms:modified xsi:type="dcterms:W3CDTF">2018-11-07T10:05:58Z</dcterms:modified>
</cp:coreProperties>
</file>