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89" r:id="rId7"/>
    <p:sldId id="304" r:id="rId8"/>
    <p:sldId id="305" r:id="rId9"/>
    <p:sldId id="306" r:id="rId10"/>
    <p:sldId id="307" r:id="rId11"/>
    <p:sldId id="262" r:id="rId12"/>
    <p:sldId id="264" r:id="rId13"/>
    <p:sldId id="258" r:id="rId14"/>
    <p:sldId id="266" r:id="rId15"/>
    <p:sldId id="293" r:id="rId16"/>
    <p:sldId id="278" r:id="rId17"/>
    <p:sldId id="296" r:id="rId18"/>
    <p:sldId id="268" r:id="rId19"/>
    <p:sldId id="298" r:id="rId20"/>
    <p:sldId id="292" r:id="rId21"/>
    <p:sldId id="297" r:id="rId22"/>
    <p:sldId id="275" r:id="rId23"/>
    <p:sldId id="270" r:id="rId24"/>
    <p:sldId id="300" r:id="rId25"/>
    <p:sldId id="301" r:id="rId26"/>
    <p:sldId id="30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828" y="52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ameshxt.pages.dev/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Ramesh kanna 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IN" b="1" dirty="0"/>
              <a:t>Detailed Steps</a:t>
            </a:r>
            <a:endParaRPr lang="en-US" b="1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41E218D-86FF-42EB-A855-0CBB9B1F28C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10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8605"/>
            <a:ext cx="12192000" cy="446090"/>
          </a:xfrm>
        </p:spPr>
        <p:txBody>
          <a:bodyPr/>
          <a:lstStyle/>
          <a:p>
            <a:pPr algn="ctr"/>
            <a:r>
              <a:rPr lang="en-US" b="1" dirty="0"/>
              <a:t>ALB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136" y="1167493"/>
            <a:ext cx="9821635" cy="52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Purpose: Configure an ALB to route traffic to the Medusa backend running on ECS.</a:t>
            </a:r>
          </a:p>
          <a:p>
            <a:r>
              <a:rPr lang="en-IN" dirty="0"/>
              <a:t>Key Components:</a:t>
            </a:r>
            <a:endParaRPr lang="en-US" noProof="1"/>
          </a:p>
          <a:p>
            <a:r>
              <a:rPr lang="en-US" noProof="1"/>
              <a:t>ALB: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Name: medusa-alb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Load Balancer Type: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Subnets: Public subnets for internet-facing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Security Group: Attached to medusa_sg.</a:t>
            </a:r>
          </a:p>
          <a:p>
            <a:r>
              <a:rPr lang="en-US" noProof="1"/>
              <a:t>ALB Target Group: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Port: 9000 (for Medusa backend)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Health Check: /app endpoint to verify service health.</a:t>
            </a:r>
          </a:p>
          <a:p>
            <a:r>
              <a:rPr lang="en-US" noProof="1"/>
              <a:t>ALB Listener: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Port: 80 (HTTP)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Action: Forwards traffic to medusa-tg target group.</a:t>
            </a:r>
          </a:p>
          <a:p>
            <a:endParaRPr lang="en-US" noProof="1"/>
          </a:p>
          <a:p>
            <a:r>
              <a:rPr lang="en-US" noProof="1"/>
              <a:t>Traffic Flow: </a:t>
            </a:r>
            <a:r>
              <a:rPr lang="en-US" b="1" noProof="1"/>
              <a:t>The ALB receives HTTP traffic and forwards it to ECS tasks running Medusa backend through the target group.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624408-4242-416F-96D3-6733C35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9B5245E-E399-4620-9BFF-67ED7AF6CB65}"/>
              </a:ext>
            </a:extLst>
          </p:cNvPr>
          <p:cNvSpPr txBox="1">
            <a:spLocks/>
          </p:cNvSpPr>
          <p:nvPr/>
        </p:nvSpPr>
        <p:spPr>
          <a:xfrm>
            <a:off x="1" y="326908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VPC SETUP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85BCFEBA-C0F8-401C-9024-83DDEEF7CC55}"/>
              </a:ext>
            </a:extLst>
          </p:cNvPr>
          <p:cNvSpPr txBox="1">
            <a:spLocks/>
          </p:cNvSpPr>
          <p:nvPr/>
        </p:nvSpPr>
        <p:spPr>
          <a:xfrm>
            <a:off x="1265464" y="1099906"/>
            <a:ext cx="9960429" cy="5488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Create and configure a Virtual Private Cloud (VPC) with two public subnets and associated networking components for Medusa deployment.</a:t>
            </a:r>
          </a:p>
          <a:p>
            <a:pPr marL="0" indent="0">
              <a:buNone/>
            </a:pPr>
            <a:r>
              <a:rPr lang="en-US" sz="1400" noProof="1"/>
              <a:t>Key Components:</a:t>
            </a:r>
          </a:p>
          <a:p>
            <a:pPr marL="0" indent="0">
              <a:buNone/>
            </a:pPr>
            <a:r>
              <a:rPr lang="en-IN" sz="1400" dirty="0"/>
              <a:t>VPC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CIDR Block: 10.0.0.0/16</a:t>
            </a:r>
          </a:p>
          <a:p>
            <a:pPr marL="742950" lvl="1" indent="-285750"/>
            <a:r>
              <a:rPr lang="en-US" sz="1400" noProof="1"/>
              <a:t>DNS Support: Enabled to allow instances to resolve domain names.</a:t>
            </a:r>
          </a:p>
          <a:p>
            <a:pPr marL="0" indent="0">
              <a:buNone/>
            </a:pPr>
            <a:r>
              <a:rPr lang="en-IN" sz="1400" dirty="0"/>
              <a:t>Public Subnets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Subnets: public_subnet_1 and public_subnet_2CIDR</a:t>
            </a:r>
          </a:p>
          <a:p>
            <a:pPr marL="742950" lvl="1" indent="-285750"/>
            <a:r>
              <a:rPr lang="en-US" sz="1400" noProof="1"/>
              <a:t>Blocks: 10.0.1.0/24 and 10.0.2.0/24</a:t>
            </a:r>
          </a:p>
          <a:p>
            <a:pPr marL="742950" lvl="1" indent="-285750"/>
            <a:r>
              <a:rPr lang="en-US" sz="1400" noProof="1"/>
              <a:t>Availability Zones: us-east-1a, us-east-1b</a:t>
            </a:r>
          </a:p>
          <a:p>
            <a:pPr marL="742950" lvl="1" indent="-285750"/>
            <a:r>
              <a:rPr lang="en-US" sz="1400" noProof="1"/>
              <a:t>Public IP on Launch: Enabled for direct internet access.</a:t>
            </a:r>
          </a:p>
          <a:p>
            <a:pPr marL="0" indent="0">
              <a:buNone/>
            </a:pPr>
            <a:r>
              <a:rPr lang="en-US" sz="1400" noProof="1"/>
              <a:t>Internet Gateway:</a:t>
            </a:r>
          </a:p>
          <a:p>
            <a:pPr marL="742950" lvl="1" indent="-285750"/>
            <a:r>
              <a:rPr lang="en-US" sz="1400" noProof="1"/>
              <a:t>Attached to: The medusa_vpc for external connectivity</a:t>
            </a:r>
          </a:p>
          <a:p>
            <a:pPr marL="0" indent="0">
              <a:buNone/>
            </a:pPr>
            <a:r>
              <a:rPr lang="en-IN" sz="1400" dirty="0"/>
              <a:t>Route Table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Associates the public subnets to the route table, enabling external communication.</a:t>
            </a:r>
          </a:p>
          <a:p>
            <a:pPr marL="457200" lvl="1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The VPC provides network isolation, while public subnets and route table configurations allow ECS instances and other services to communicate with the internet through the attached Internet Gateway.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BA2DC1-AB89-4030-A2B0-B2D75048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RDS POSTGRES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Configuring security groups to control inbound and outbound traffic for the ALB, ECS, and RDS resources.</a:t>
            </a:r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pPr marL="0" indent="0">
              <a:buNone/>
            </a:pPr>
            <a:r>
              <a:rPr lang="en-IN" sz="1400" dirty="0"/>
              <a:t>RDS Subnet Group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Selects 2 public subnets for the RDS instance to ensure high availability and fault tolerance.</a:t>
            </a:r>
          </a:p>
          <a:p>
            <a:pPr marL="0" indent="0">
              <a:buNone/>
            </a:pPr>
            <a:r>
              <a:rPr lang="en-IN" sz="1400" dirty="0"/>
              <a:t>RDS Instance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Engine: PostgreSQL (version 17.4).</a:t>
            </a:r>
          </a:p>
          <a:p>
            <a:pPr marL="742950" lvl="1" indent="-285750"/>
            <a:r>
              <a:rPr lang="en-US" sz="1400" noProof="1"/>
              <a:t>Instance Class: db.t3.micro (suitable for small workloads).</a:t>
            </a:r>
          </a:p>
          <a:p>
            <a:pPr marL="742950" lvl="1" indent="-285750"/>
            <a:r>
              <a:rPr lang="en-US" sz="1400" noProof="1"/>
              <a:t>Allocated Storage: 20 GB (gp2 storage).</a:t>
            </a:r>
          </a:p>
          <a:p>
            <a:pPr marL="742950" lvl="1" indent="-285750"/>
            <a:r>
              <a:rPr lang="en-US" sz="1400" noProof="1"/>
              <a:t>VPC Security Groups: Uses rds_sg for security.</a:t>
            </a:r>
          </a:p>
          <a:p>
            <a:pPr marL="742950" lvl="1" indent="-285750"/>
            <a:r>
              <a:rPr lang="en-US" sz="1400" noProof="1"/>
              <a:t>Publicly Accessible: Yes, to allow internet connectivity.</a:t>
            </a:r>
          </a:p>
          <a:p>
            <a:pPr marL="742950" lvl="1" indent="-285750"/>
            <a:r>
              <a:rPr lang="en-US" sz="1400" noProof="1"/>
              <a:t>IAM Authentication: Enabled for secure authentication.</a:t>
            </a:r>
          </a:p>
          <a:p>
            <a:pPr marL="742950" lvl="1" indent="-285750"/>
            <a:r>
              <a:rPr lang="en-US" sz="1400" noProof="1"/>
              <a:t>Port: 5432 (default PostgreSQL port).</a:t>
            </a:r>
          </a:p>
          <a:p>
            <a:pPr marL="0" indent="0">
              <a:buNone/>
            </a:pPr>
            <a:r>
              <a:rPr lang="en-US" sz="1400" noProof="1"/>
              <a:t>RDS Parameter Group:</a:t>
            </a:r>
          </a:p>
          <a:p>
            <a:pPr marL="742950" lvl="1" indent="-285750"/>
            <a:r>
              <a:rPr lang="en-US" sz="1400" noProof="1"/>
              <a:t>Configures max_connections to 500, to optimize connection pooling.</a:t>
            </a:r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ECS accesses the RDS PostgreSQL instance over port 5432 with the necessary security group rule, ensuring secure and controlled database communication.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13</a:t>
            </a:fld>
            <a:endParaRPr lang="en-US" sz="9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3E45F1-169A-4E3C-87B3-E7B21CDF909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</a:t>
            </a:r>
            <a:r>
              <a:rPr lang="en-US" sz="900" dirty="0"/>
              <a:t>: </a:t>
            </a:r>
            <a:r>
              <a:rPr lang="en-US" sz="900" dirty="0">
                <a:hlinkClick r:id="rId2"/>
              </a:rPr>
              <a:t>https://github.com/RameshXT/medusa-backend-deploy.git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6769"/>
            <a:ext cx="12191999" cy="446090"/>
          </a:xfrm>
        </p:spPr>
        <p:txBody>
          <a:bodyPr/>
          <a:lstStyle/>
          <a:p>
            <a:pPr algn="ctr"/>
            <a:r>
              <a:rPr lang="en-US" b="1" dirty="0"/>
              <a:t> Security Groups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136" y="1167493"/>
            <a:ext cx="9821635" cy="52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Purpose: Configuring security groups to control inbound and outbound traffic for the ALB, ECS, and RDS resources.</a:t>
            </a:r>
          </a:p>
          <a:p>
            <a:r>
              <a:rPr lang="en-IN" dirty="0"/>
              <a:t>Key Components:</a:t>
            </a:r>
            <a:endParaRPr lang="en-US" noProof="1"/>
          </a:p>
          <a:p>
            <a:r>
              <a:rPr lang="en-IN" dirty="0"/>
              <a:t>ALB Security Group </a:t>
            </a:r>
            <a:r>
              <a:rPr lang="en-US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HTTP (Port 80) – Public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HTTPS (Port 443) – Secure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SSH (Port 22) – For administrative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Outbound Rule: Allows all outbound traffic.</a:t>
            </a:r>
          </a:p>
          <a:p>
            <a:r>
              <a:rPr lang="en-IN" dirty="0"/>
              <a:t>ECS Security Group</a:t>
            </a:r>
            <a:r>
              <a:rPr lang="en-US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Rule: Allows ECS container access from ALB on port 9000.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Outbound Rule: Allows all outbound traffic.</a:t>
            </a:r>
          </a:p>
          <a:p>
            <a:r>
              <a:rPr lang="en-US" noProof="1"/>
              <a:t>RDS Security Group: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Rule: Allows access to RDS PostgreSQL (Port 5432) from ECS.Outbound Rule: Allows all outbound traffic</a:t>
            </a:r>
          </a:p>
          <a:p>
            <a:pPr lvl="1"/>
            <a:endParaRPr lang="en-US" noProof="1"/>
          </a:p>
          <a:p>
            <a:r>
              <a:rPr lang="en-US" noProof="1"/>
              <a:t>Traffic Flow: </a:t>
            </a:r>
            <a:r>
              <a:rPr lang="en-US" b="1" noProof="1"/>
              <a:t>ALB handles HTTP/HTTPS traffic from the internet, forwards it to ECS, which communicates with RDS for database access.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2BF82-D1F9-4490-BE18-1E0AB831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73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D50FDD30-7785-454F-B730-1FDCC065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6E9C9-5921-4A9A-9AF1-96E42FF1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698A00-853D-4E0B-859E-C25A8C4B5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43093AE-DB54-4B60-8C81-FE0D066A998D}"/>
              </a:ext>
            </a:extLst>
          </p:cNvPr>
          <p:cNvSpPr txBox="1">
            <a:spLocks/>
          </p:cNvSpPr>
          <p:nvPr/>
        </p:nvSpPr>
        <p:spPr>
          <a:xfrm>
            <a:off x="1" y="326908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ECS SETUP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084F10BF-8771-4CCB-80BB-139F4202511B}"/>
              </a:ext>
            </a:extLst>
          </p:cNvPr>
          <p:cNvSpPr txBox="1">
            <a:spLocks/>
          </p:cNvSpPr>
          <p:nvPr/>
        </p:nvSpPr>
        <p:spPr>
          <a:xfrm>
            <a:off x="1265464" y="1099906"/>
            <a:ext cx="9960429" cy="5488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ECS Cluster setup focusing on ECS, task definitions, CloudWatch logging, and ECS service configuration.</a:t>
            </a:r>
          </a:p>
          <a:p>
            <a:pPr marL="0" indent="0">
              <a:buNone/>
            </a:pPr>
            <a:r>
              <a:rPr lang="en-US" sz="1400" noProof="1"/>
              <a:t>Key Components:</a:t>
            </a:r>
          </a:p>
          <a:p>
            <a:pPr marL="0" indent="0">
              <a:buNone/>
            </a:pPr>
            <a:r>
              <a:rPr lang="en-IN" sz="1400" dirty="0"/>
              <a:t>ECS Cluster: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Cluster Name: medusa-cluster.</a:t>
            </a:r>
          </a:p>
          <a:p>
            <a:pPr marL="0" indent="0">
              <a:buNone/>
            </a:pPr>
            <a:r>
              <a:rPr lang="en-IN" sz="1400" dirty="0"/>
              <a:t>Task Definition:</a:t>
            </a:r>
            <a:endParaRPr lang="en-US" sz="1400" noProof="1"/>
          </a:p>
          <a:p>
            <a:pPr marL="742950" lvl="1" indent="-285750"/>
            <a:r>
              <a:rPr lang="en-US" sz="1400" noProof="1"/>
              <a:t>Compatibility: Fargate</a:t>
            </a:r>
          </a:p>
          <a:p>
            <a:pPr marL="742950" lvl="1" indent="-285750"/>
            <a:r>
              <a:rPr lang="en-US" sz="1400" noProof="1"/>
              <a:t>Resources: CPU (512), Memory (1024 MB)</a:t>
            </a:r>
          </a:p>
          <a:p>
            <a:pPr marL="742950" lvl="1" indent="-285750"/>
            <a:r>
              <a:rPr lang="en-US" sz="1400" noProof="1"/>
              <a:t>Environment: DATABASE_URL (PostgreSQL connection), NODE_TLS_REJECT_UNAUTHORIZED (0)</a:t>
            </a:r>
          </a:p>
          <a:p>
            <a:pPr marL="742950" lvl="1" indent="-285750"/>
            <a:r>
              <a:rPr lang="en-US" sz="1400" noProof="1"/>
              <a:t>Logs: CloudWatch (/ecs/medusa-server)ess.</a:t>
            </a:r>
          </a:p>
          <a:p>
            <a:pPr marL="0" indent="0">
              <a:buNone/>
            </a:pPr>
            <a:r>
              <a:rPr lang="en-US" sz="1400" noProof="1"/>
              <a:t>CloudWatch Log Group:</a:t>
            </a:r>
          </a:p>
          <a:p>
            <a:pPr marL="742950" lvl="1" indent="-285750"/>
            <a:r>
              <a:rPr lang="en-US" sz="1400" noProof="1"/>
              <a:t>Retention: 7 days</a:t>
            </a:r>
          </a:p>
          <a:p>
            <a:pPr marL="0" indent="0">
              <a:buNone/>
            </a:pPr>
            <a:r>
              <a:rPr lang="en-IN" sz="1400" dirty="0"/>
              <a:t>ECS Service:</a:t>
            </a:r>
            <a:endParaRPr lang="en-US" sz="1400" noProof="1"/>
          </a:p>
          <a:p>
            <a:pPr marL="742950" lvl="1" indent="-285750"/>
            <a:r>
              <a:rPr lang="en-US" sz="1400" noProof="1"/>
              <a:t>Desired Count: 1Public </a:t>
            </a:r>
          </a:p>
          <a:p>
            <a:pPr marL="742950" lvl="1" indent="-285750"/>
            <a:r>
              <a:rPr lang="en-US" sz="1400" noProof="1"/>
              <a:t>IP: Assigned to containers</a:t>
            </a:r>
          </a:p>
          <a:p>
            <a:pPr marL="742950" lvl="1" indent="-285750"/>
            <a:r>
              <a:rPr lang="en-US" sz="1400" noProof="1"/>
              <a:t>Load Balancer: Port 9000, targets ECS service</a:t>
            </a:r>
          </a:p>
          <a:p>
            <a:pPr marL="457200" lvl="1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User Request -&gt; ALB (Ports 80, 443) -&gt; ECS Task (Port 9000) -&gt; ECS Container to RDS (Port 5432) -&gt; ECS Logs to CloudWatch.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F26ABE4-ADFB-4BF2-A4D6-AC530802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CD – GITHUB ACTIONS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Automate Docker image build &amp; deploy Medusa backend to AWS ECS using Terraform.</a:t>
            </a:r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pPr marL="0" indent="0">
              <a:buNone/>
            </a:pPr>
            <a:r>
              <a:rPr lang="en-IN" sz="1400" dirty="0"/>
              <a:t>Code Checkout</a:t>
            </a:r>
            <a:endParaRPr lang="en-US" sz="1400" noProof="1"/>
          </a:p>
          <a:p>
            <a:pPr marL="742950" lvl="1" indent="-285750"/>
            <a:r>
              <a:rPr lang="en-US" sz="1400" noProof="1"/>
              <a:t>Pulls code from master branch.</a:t>
            </a:r>
          </a:p>
          <a:p>
            <a:pPr marL="0" indent="0">
              <a:buNone/>
            </a:pPr>
            <a:r>
              <a:rPr lang="en-IN" sz="1400" dirty="0"/>
              <a:t>Docker Build &amp; Push</a:t>
            </a:r>
            <a:endParaRPr lang="en-US" sz="1400" noProof="1"/>
          </a:p>
          <a:p>
            <a:pPr marL="742950" lvl="1" indent="-285750"/>
            <a:r>
              <a:rPr lang="en-US" sz="1400" noProof="1"/>
              <a:t>Builds Docker image using GitHub Actions.</a:t>
            </a:r>
          </a:p>
          <a:p>
            <a:pPr marL="742950" lvl="1" indent="-285750"/>
            <a:r>
              <a:rPr lang="en-US" sz="1400" noProof="1"/>
              <a:t>Tags image as: v1.0.${{GITHUB_RUN_NUMBER}}</a:t>
            </a:r>
          </a:p>
          <a:p>
            <a:pPr marL="742950" lvl="1" indent="-285750"/>
            <a:r>
              <a:rPr lang="en-US" sz="1400" noProof="1"/>
              <a:t>Pushes image to Docker Hub.</a:t>
            </a:r>
          </a:p>
          <a:p>
            <a:pPr marL="0" indent="0">
              <a:buNone/>
            </a:pPr>
            <a:r>
              <a:rPr lang="en-US" sz="1400" noProof="1"/>
              <a:t>Terraform Setup</a:t>
            </a:r>
          </a:p>
          <a:p>
            <a:pPr marL="742950" lvl="1" indent="-285750"/>
            <a:r>
              <a:rPr lang="en-US" sz="1400" noProof="1"/>
              <a:t>Initializes and validates Terraform.</a:t>
            </a:r>
          </a:p>
          <a:p>
            <a:pPr marL="742950" lvl="1" indent="-285750"/>
            <a:r>
              <a:rPr lang="en-US" sz="1400" noProof="1"/>
              <a:t>Applies infrastructure changes on AWS ECS Fargate.</a:t>
            </a:r>
          </a:p>
          <a:p>
            <a:pPr marL="0" indent="0">
              <a:buNone/>
            </a:pPr>
            <a:r>
              <a:rPr lang="en-US" sz="1400" noProof="1"/>
              <a:t>Result</a:t>
            </a:r>
          </a:p>
          <a:p>
            <a:pPr marL="742950" lvl="1" indent="-285750"/>
            <a:r>
              <a:rPr lang="en-US" sz="1400" noProof="1"/>
              <a:t>Seamless CI/CD workflow</a:t>
            </a:r>
          </a:p>
          <a:p>
            <a:pPr marL="742950" lvl="1" indent="-285750"/>
            <a:r>
              <a:rPr lang="en-US" sz="1400" noProof="1"/>
              <a:t>Zero manual intervention</a:t>
            </a:r>
          </a:p>
          <a:p>
            <a:pPr marL="742950" lvl="1" indent="-285750"/>
            <a:r>
              <a:rPr lang="en-US" sz="1400" noProof="1"/>
              <a:t>Easy rollback with version tags</a:t>
            </a:r>
          </a:p>
          <a:p>
            <a:pPr marL="0" indent="0">
              <a:buNone/>
            </a:pPr>
            <a:r>
              <a:rPr lang="en-US" sz="1400" noProof="1"/>
              <a:t>Work Flow: </a:t>
            </a:r>
            <a:r>
              <a:rPr lang="en-US" sz="1400" b="1" noProof="1"/>
              <a:t>Code pushed to GitHub triggers a pipeline that builds &amp; pushes Docker image to Docker Hub. Terraform updates ECS with the new image and infra, deploying Medusa backend via AWS Fargate.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16</a:t>
            </a:fld>
            <a:endParaRPr lang="en-US" sz="9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F1C6BB-062B-4BAC-9922-91144DA2F3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here: </a:t>
            </a:r>
            <a:r>
              <a:rPr lang="en-US" sz="900" dirty="0">
                <a:hlinkClick r:id="rId2"/>
              </a:rPr>
              <a:t>https://github.com/RameshXT/medusa-backend-deploy.git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87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5 </a:t>
            </a:r>
            <a:r>
              <a:rPr lang="en-US" sz="1000" dirty="0"/>
              <a:t>minutes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1.06 </a:t>
            </a:r>
            <a:r>
              <a:rPr lang="en-IN" sz="1000" dirty="0"/>
              <a:t>GB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600" dirty="0"/>
              <a:t>low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2970749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 – dockerfile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sz="1000" dirty="0"/>
              <a:t>minutes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154 </a:t>
            </a:r>
            <a:r>
              <a:rPr lang="en-IN" sz="1000" dirty="0" err="1"/>
              <a:t>mB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200" dirty="0"/>
              <a:t>high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4783221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 – multi stage dockerfile</a:t>
            </a:r>
          </a:p>
        </p:txBody>
      </p:sp>
    </p:spTree>
    <p:extLst>
      <p:ext uri="{BB962C8B-B14F-4D97-AF65-F5344CB8AC3E}">
        <p14:creationId xmlns:p14="http://schemas.microsoft.com/office/powerpoint/2010/main" val="174371816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dirty="0"/>
              <a:t>Once the Medusa backend is successfully deployed, it becomes ready for use.  </a:t>
            </a:r>
          </a:p>
          <a:p>
            <a:r>
              <a:rPr lang="en-US" dirty="0"/>
              <a:t>You can interact with it through various interfaces such as the Admin Dashboard and APIs.  </a:t>
            </a:r>
          </a:p>
          <a:p>
            <a:r>
              <a:rPr lang="en-US" dirty="0"/>
              <a:t>This enables full control over your ecommerce operations and custom integrations.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6365422" cy="1325563"/>
          </a:xfrm>
        </p:spPr>
        <p:txBody>
          <a:bodyPr/>
          <a:lstStyle/>
          <a:p>
            <a:r>
              <a:rPr lang="en-US" b="1" dirty="0"/>
              <a:t>Medusa Backend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924301" cy="25193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8181B"/>
                </a:solidFill>
                <a:effectLst/>
                <a:latin typeface="Inter"/>
              </a:rPr>
              <a:t>Medusa is a digital commerce platform with a built-in framework for customization.</a:t>
            </a:r>
          </a:p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 did?</a:t>
            </a:r>
            <a:endParaRPr lang="en-US" b="1" i="0" dirty="0">
              <a:solidFill>
                <a:srgbClr val="18181B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18181B"/>
                </a:solidFill>
                <a:latin typeface="Inter"/>
              </a:rPr>
              <a:t>Dockerized the Medusa backend and deployed it on AWS ECS Fargate using Terraform and GitHub Actions for automated CI/CD with RDS integration.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93798E-5F6A-4373-9366-B40AF1E344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44385" y="2559049"/>
            <a:ext cx="3171825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is medusa?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F23AC9-FA6E-4829-A479-54EAA5DE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" y="658432"/>
            <a:ext cx="11157858" cy="55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9119F-6893-4B94-BB25-C60E1070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4" y="652781"/>
            <a:ext cx="11204132" cy="5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8054B-E023-4E9A-93ED-8FA35596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2" y="654375"/>
            <a:ext cx="11174196" cy="5549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70BBB0-74A1-46D3-A42C-E8058262C5F2}"/>
              </a:ext>
            </a:extLst>
          </p:cNvPr>
          <p:cNvSpPr/>
          <p:nvPr/>
        </p:nvSpPr>
        <p:spPr>
          <a:xfrm>
            <a:off x="2157413" y="2381250"/>
            <a:ext cx="881062" cy="128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5"/>
            <a:ext cx="5111750" cy="2013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Successfully designed and deployed a scalable </a:t>
            </a:r>
            <a:r>
              <a:rPr lang="en-IN" b="1" dirty="0"/>
              <a:t>Medusa backend</a:t>
            </a:r>
            <a:r>
              <a:rPr lang="en-IN" dirty="0"/>
              <a:t> using </a:t>
            </a:r>
            <a:r>
              <a:rPr lang="en-IN" b="1" dirty="0"/>
              <a:t>Docker</a:t>
            </a:r>
            <a:r>
              <a:rPr lang="en-IN" dirty="0"/>
              <a:t>, </a:t>
            </a:r>
            <a:r>
              <a:rPr lang="en-IN" b="1" dirty="0"/>
              <a:t>Terraform</a:t>
            </a:r>
            <a:r>
              <a:rPr lang="en-IN" dirty="0"/>
              <a:t>, </a:t>
            </a:r>
            <a:r>
              <a:rPr lang="en-IN" b="1" dirty="0"/>
              <a:t>GitHub Actions</a:t>
            </a:r>
            <a:r>
              <a:rPr lang="en-IN" dirty="0"/>
              <a:t>, and </a:t>
            </a:r>
            <a:r>
              <a:rPr lang="en-IN" b="1" dirty="0"/>
              <a:t>AWS ECS (Fargate)</a:t>
            </a:r>
            <a:r>
              <a:rPr lang="en-IN" dirty="0"/>
              <a:t>.</a:t>
            </a:r>
          </a:p>
          <a:p>
            <a:br>
              <a:rPr lang="en-IN" dirty="0"/>
            </a:br>
            <a:r>
              <a:rPr lang="en-IN" dirty="0"/>
              <a:t>This project demonstrates a complete real-world </a:t>
            </a:r>
            <a:r>
              <a:rPr lang="en-IN" b="1" dirty="0"/>
              <a:t>CI/CD pipeline</a:t>
            </a:r>
            <a:r>
              <a:rPr lang="en-IN" dirty="0"/>
              <a:t>, Infrastructure as Code (IaC) practices, and cloud-native deployment, aligning with modern DevOps standards.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544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607526"/>
          </a:xfrm>
        </p:spPr>
        <p:txBody>
          <a:bodyPr>
            <a:normAutofit/>
          </a:bodyPr>
          <a:lstStyle/>
          <a:p>
            <a:r>
              <a:rPr lang="en-US" dirty="0"/>
              <a:t>Ramesh Kanna G​</a:t>
            </a:r>
          </a:p>
          <a:p>
            <a:r>
              <a:rPr lang="en-US" dirty="0"/>
              <a:t>+91 94424 03868</a:t>
            </a:r>
          </a:p>
          <a:p>
            <a:r>
              <a:rPr lang="en-US" dirty="0"/>
              <a:t>rameshkanna841@gmail.com</a:t>
            </a:r>
          </a:p>
          <a:p>
            <a:r>
              <a:rPr lang="en-US" dirty="0">
                <a:hlinkClick r:id="rId2"/>
              </a:rPr>
              <a:t>https://rameshxt.pages.dev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30E18A-C765-4DAE-821B-1864DA03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7714" y="6492875"/>
            <a:ext cx="4354286" cy="365125"/>
          </a:xfrm>
        </p:spPr>
        <p:txBody>
          <a:bodyPr/>
          <a:lstStyle/>
          <a:p>
            <a:pPr algn="r"/>
            <a:r>
              <a:rPr lang="en-US" dirty="0"/>
              <a:t>See you in the next Docs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944822" cy="1325563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3582" y="1490764"/>
            <a:ext cx="6029864" cy="461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3582" y="1952167"/>
            <a:ext cx="6029864" cy="825540"/>
          </a:xfrm>
        </p:spPr>
        <p:txBody>
          <a:bodyPr>
            <a:normAutofit/>
          </a:bodyPr>
          <a:lstStyle/>
          <a:p>
            <a:r>
              <a:rPr lang="en-US" dirty="0"/>
              <a:t>Design the IaC using Terraform  to deploy the  Medusa open source headless commerce platform backend, on Aws ECS with Fargate and set up CD pipeline using GitHub Actions.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8E2FB9-DB3E-461D-A249-32D76A76176D}"/>
              </a:ext>
            </a:extLst>
          </p:cNvPr>
          <p:cNvSpPr txBox="1">
            <a:spLocks/>
          </p:cNvSpPr>
          <p:nvPr/>
        </p:nvSpPr>
        <p:spPr>
          <a:xfrm>
            <a:off x="5453582" y="3233555"/>
            <a:ext cx="6029864" cy="46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TL;DS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42662DC-03D2-4273-AD95-0A17E96B4424}"/>
              </a:ext>
            </a:extLst>
          </p:cNvPr>
          <p:cNvSpPr txBox="1">
            <a:spLocks/>
          </p:cNvSpPr>
          <p:nvPr/>
        </p:nvSpPr>
        <p:spPr>
          <a:xfrm>
            <a:off x="5453582" y="3694958"/>
            <a:ext cx="6029864" cy="8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“To deploy the Medusa backend using Docker on AWS ECS with fully automated infrastructure provisioning and CI/CD.”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Medusa.</a:t>
            </a:r>
            <a:r>
              <a:rPr lang="en-IN" dirty="0"/>
              <a:t>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AWS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Terraform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IN" b="1" dirty="0"/>
              <a:t>GitHub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Open-source headless commerce platform used for building the backend service.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Cloud platform used to host and deploy infrastructure and application services.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Infrastructure as Code (IaC) tool used to automate AWS resource provisioning.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Source code management platform for version control and collaboration.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2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GitHub Actions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Bash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Docker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VPC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CI/CD tool used to automate build and deployment workflows.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Shell scripting language used to automate server setup and deployment tasks.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Containerization platform to package and run the Medusa application.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Isolated network environment for securely hosting AWS resources.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	IAM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RDS [PSQL]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b="1" dirty="0"/>
              <a:t>ECS Fargate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ALB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AWS service used to manage user permissions and access.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Managed PostgreSQL database used by the Medusa backend.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Serverless container service used to deploy and run Docker containers.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Used to route traffic to ECS services based on URL paths.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CloudWatch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S3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VS Code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1214" y="4710114"/>
            <a:ext cx="2495550" cy="514350"/>
          </a:xfrm>
        </p:spPr>
        <p:txBody>
          <a:bodyPr/>
          <a:lstStyle/>
          <a:p>
            <a:r>
              <a:rPr lang="en-US" b="1" dirty="0"/>
              <a:t>Debugging Toolkit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Monitoring and logging service to track application and infrastructure metrics.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Scalable object storage used for storing static assets, files, or backups.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Lightweight code editor used for writing and managing source code.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Github Debug, Google, ChatGPT, Stack overflow, YouTube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10757"/>
            <a:ext cx="8421688" cy="1325563"/>
          </a:xfrm>
        </p:spPr>
        <p:txBody>
          <a:bodyPr/>
          <a:lstStyle/>
          <a:p>
            <a:r>
              <a:rPr lang="en-US" b="1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03134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MEDUSA BACKEND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031344"/>
            <a:ext cx="4031945" cy="3651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NODE.js, </a:t>
            </a:r>
            <a:r>
              <a:rPr lang="en-IN" dirty="0"/>
              <a:t>YARN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71F58F-AF9B-4967-A346-7C49622AE8D8}"/>
              </a:ext>
            </a:extLst>
          </p:cNvPr>
          <p:cNvSpPr txBox="1">
            <a:spLocks/>
          </p:cNvSpPr>
          <p:nvPr/>
        </p:nvSpPr>
        <p:spPr>
          <a:xfrm>
            <a:off x="1485900" y="265999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8731DB4-8708-43C7-A50A-C09302ACC307}"/>
              </a:ext>
            </a:extLst>
          </p:cNvPr>
          <p:cNvSpPr txBox="1">
            <a:spLocks/>
          </p:cNvSpPr>
          <p:nvPr/>
        </p:nvSpPr>
        <p:spPr>
          <a:xfrm>
            <a:off x="6673004" y="265999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 ACTION [CICD]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91FAD2C-18C4-4D23-B204-2318DC97C766}"/>
              </a:ext>
            </a:extLst>
          </p:cNvPr>
          <p:cNvSpPr txBox="1">
            <a:spLocks/>
          </p:cNvSpPr>
          <p:nvPr/>
        </p:nvSpPr>
        <p:spPr>
          <a:xfrm>
            <a:off x="1485900" y="321516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en-IN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7511E4F-5085-43AC-9DF2-A605DBE78CD6}"/>
              </a:ext>
            </a:extLst>
          </p:cNvPr>
          <p:cNvSpPr txBox="1">
            <a:spLocks/>
          </p:cNvSpPr>
          <p:nvPr/>
        </p:nvSpPr>
        <p:spPr>
          <a:xfrm>
            <a:off x="6673004" y="321516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AWS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C58AB0-DF18-40D3-9BBD-175527A317F7}"/>
              </a:ext>
            </a:extLst>
          </p:cNvPr>
          <p:cNvSpPr txBox="1">
            <a:spLocks/>
          </p:cNvSpPr>
          <p:nvPr/>
        </p:nvSpPr>
        <p:spPr>
          <a:xfrm>
            <a:off x="1485900" y="383565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  <a:endParaRPr lang="en-IN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D2896E2-7B0D-494C-AA27-D016F952894F}"/>
              </a:ext>
            </a:extLst>
          </p:cNvPr>
          <p:cNvSpPr txBox="1">
            <a:spLocks/>
          </p:cNvSpPr>
          <p:nvPr/>
        </p:nvSpPr>
        <p:spPr>
          <a:xfrm>
            <a:off x="6673004" y="383565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VPC, ALB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6642B5-A80B-4A28-ACF5-0135D3B19ADA}"/>
              </a:ext>
            </a:extLst>
          </p:cNvPr>
          <p:cNvSpPr txBox="1">
            <a:spLocks/>
          </p:cNvSpPr>
          <p:nvPr/>
        </p:nvSpPr>
        <p:spPr>
          <a:xfrm>
            <a:off x="1485900" y="445613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IAM, CLOUDWATCH</a:t>
            </a:r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AEF1EC21-E7BC-404E-96A0-4C9812D02CCE}"/>
              </a:ext>
            </a:extLst>
          </p:cNvPr>
          <p:cNvSpPr txBox="1">
            <a:spLocks/>
          </p:cNvSpPr>
          <p:nvPr/>
        </p:nvSpPr>
        <p:spPr>
          <a:xfrm>
            <a:off x="6673004" y="445613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RDS</a:t>
            </a:r>
            <a:endParaRPr lang="en-IN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B591060-87E5-4D59-BF43-DED3B985B3AE}"/>
              </a:ext>
            </a:extLst>
          </p:cNvPr>
          <p:cNvSpPr txBox="1">
            <a:spLocks/>
          </p:cNvSpPr>
          <p:nvPr/>
        </p:nvSpPr>
        <p:spPr>
          <a:xfrm>
            <a:off x="1485900" y="506845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ECS, FARGATE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86832508-E96B-4224-90E0-B11A258D95D5}"/>
              </a:ext>
            </a:extLst>
          </p:cNvPr>
          <p:cNvSpPr txBox="1">
            <a:spLocks/>
          </p:cNvSpPr>
          <p:nvPr/>
        </p:nvSpPr>
        <p:spPr>
          <a:xfrm>
            <a:off x="6673004" y="506845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VS CODE </a:t>
            </a:r>
            <a:r>
              <a:rPr lang="en-IN" sz="800" dirty="0"/>
              <a:t>[your wish]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5252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High-Level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12C87A-8036-4ED8-8E7E-0E198844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904875"/>
            <a:ext cx="8096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1475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Inter</vt:lpstr>
      <vt:lpstr>Tenorite</vt:lpstr>
      <vt:lpstr>Monoline</vt:lpstr>
      <vt:lpstr>Ramesh kanna G</vt:lpstr>
      <vt:lpstr>Medusa Backend deployment</vt:lpstr>
      <vt:lpstr>Project OVERVIEW</vt:lpstr>
      <vt:lpstr>Tech stacks</vt:lpstr>
      <vt:lpstr>Tech stacks</vt:lpstr>
      <vt:lpstr>Tech stacks</vt:lpstr>
      <vt:lpstr>Tech stacks</vt:lpstr>
      <vt:lpstr>prerequisites </vt:lpstr>
      <vt:lpstr>High-Level Architecture</vt:lpstr>
      <vt:lpstr>Detailed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Image Optimization</vt:lpstr>
      <vt:lpstr>Docker Image Optimization</vt:lpstr>
      <vt:lpstr>Demo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2025-04-15T08:00:44Z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