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6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7" r:id="rId6"/>
    <p:sldId id="289" r:id="rId7"/>
    <p:sldId id="304" r:id="rId8"/>
    <p:sldId id="305" r:id="rId9"/>
    <p:sldId id="308" r:id="rId10"/>
    <p:sldId id="309" r:id="rId11"/>
    <p:sldId id="262" r:id="rId12"/>
    <p:sldId id="264" r:id="rId13"/>
    <p:sldId id="258" r:id="rId14"/>
    <p:sldId id="266" r:id="rId15"/>
    <p:sldId id="278" r:id="rId16"/>
    <p:sldId id="298" r:id="rId17"/>
    <p:sldId id="292" r:id="rId18"/>
    <p:sldId id="297" r:id="rId19"/>
    <p:sldId id="275" r:id="rId20"/>
    <p:sldId id="270" r:id="rId21"/>
    <p:sldId id="302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4609" autoAdjust="0"/>
  </p:normalViewPr>
  <p:slideViewPr>
    <p:cSldViewPr snapToGrid="0">
      <p:cViewPr varScale="1">
        <p:scale>
          <a:sx n="119" d="100"/>
          <a:sy n="119" d="100"/>
        </p:scale>
        <p:origin x="108" y="12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eshXT/yii2-deployment.git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eshXT/yii2-deployment.git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eshXT/yii2-deployment.git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rameshxt.pages.dev/" TargetMode="Externa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Ramesh kanna 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DevOps Engineer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IN" b="1" dirty="0"/>
              <a:t>Detailed Steps</a:t>
            </a:r>
            <a:endParaRPr lang="en-US" b="1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41E218D-86FF-42EB-A855-0CBB9B1F28C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CEABB6-07DC-46E8-9B57-56EC44A396E5}" type="slidenum">
              <a:rPr lang="en-US" sz="900" smtClean="0">
                <a:solidFill>
                  <a:schemeClr val="bg2">
                    <a:lumMod val="75000"/>
                  </a:schemeClr>
                </a:solidFill>
              </a:rPr>
              <a:pPr algn="r"/>
              <a:t>10</a:t>
            </a:fld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78605"/>
            <a:ext cx="12192000" cy="446090"/>
          </a:xfrm>
        </p:spPr>
        <p:txBody>
          <a:bodyPr/>
          <a:lstStyle/>
          <a:p>
            <a:pPr algn="ctr"/>
            <a:r>
              <a:rPr lang="en-US" b="1" dirty="0"/>
              <a:t>Ansible configuration Setup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9136" y="1167493"/>
            <a:ext cx="9821635" cy="52741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1"/>
              <a:t>Purpose: Automate setup of a production-ready environment on EC2 for deploying a Dockerized Yii2 application with monitoring and reverse proxy.</a:t>
            </a:r>
          </a:p>
          <a:p>
            <a:endParaRPr lang="en-IN" dirty="0"/>
          </a:p>
          <a:p>
            <a:r>
              <a:rPr lang="en-IN" dirty="0"/>
              <a:t>Key Components:</a:t>
            </a: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Docker: Installed via yum, enabled via systemd, user added to docker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Docker Compose: Fetched from GitHub Releases (/usr/local/bin, mode 0755)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Docker Swarm: Initialized only if not already 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NGINX: Installed (port 80), started, acts as reverse proxy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Prometheus: Version 2.41.0, listens on port 4545, custom systemd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Node Exporter: Version 1.3.1, exposes system metrics on port 9100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Cron Jobs: Ensures all services auto-start at reboot (Docker, NGINX, Prometheus, etc.)</a:t>
            </a:r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r>
              <a:rPr lang="en-US" noProof="1"/>
              <a:t>Logic: </a:t>
            </a:r>
            <a:r>
              <a:rPr lang="en-US" b="1" noProof="1"/>
              <a:t>NGINX receives user HTTP requests on port 80, Routes requests to the Docker Swarm service hosting the Yii2 app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FBD5D19-E474-422A-AD6F-57AD17357365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435428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Access the code here: </a:t>
            </a:r>
            <a:r>
              <a:rPr lang="en-US" sz="900" u="sng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https://github.com/RameshXT/yii2-deployment.git</a:t>
            </a:r>
            <a:endParaRPr lang="en-US" sz="9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AF439B3-EBD5-40D5-B870-EFE8EC381CF7}"/>
              </a:ext>
            </a:extLst>
          </p:cNvPr>
          <p:cNvSpPr txBox="1">
            <a:spLocks/>
          </p:cNvSpPr>
          <p:nvPr/>
        </p:nvSpPr>
        <p:spPr>
          <a:xfrm>
            <a:off x="0" y="286769"/>
            <a:ext cx="12191999" cy="4460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DOCKER SWARM SETUP</a:t>
            </a:r>
          </a:p>
        </p:txBody>
      </p:sp>
      <p:sp>
        <p:nvSpPr>
          <p:cNvPr id="30" name="Content Placeholder 6">
            <a:extLst>
              <a:ext uri="{FF2B5EF4-FFF2-40B4-BE49-F238E27FC236}">
                <a16:creationId xmlns:a16="http://schemas.microsoft.com/office/drawing/2014/main" id="{558423F1-28C0-4A9C-A584-8AC78BE97A8E}"/>
              </a:ext>
            </a:extLst>
          </p:cNvPr>
          <p:cNvSpPr txBox="1">
            <a:spLocks/>
          </p:cNvSpPr>
          <p:nvPr/>
        </p:nvSpPr>
        <p:spPr>
          <a:xfrm>
            <a:off x="1249136" y="1167493"/>
            <a:ext cx="9821635" cy="5274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noProof="1"/>
              <a:t>Purpose: Deploy a Yii2 PHP application in Docker Swarm with 2 replicas, health checks, and resource limits.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Key Components:</a:t>
            </a:r>
            <a:endParaRPr lang="en-US" sz="1400" noProof="1"/>
          </a:p>
          <a:p>
            <a:pPr lvl="1"/>
            <a:r>
              <a:rPr lang="en-US" sz="1400" dirty="0"/>
              <a:t>Service: yii2-app using IMAGE_TAG</a:t>
            </a:r>
          </a:p>
          <a:p>
            <a:pPr lvl="1"/>
            <a:r>
              <a:rPr lang="en-US" sz="1400" dirty="0"/>
              <a:t>Ports: 9090:9090 exposed for HTTP traffic</a:t>
            </a:r>
          </a:p>
          <a:p>
            <a:pPr lvl="1"/>
            <a:r>
              <a:rPr lang="en-US" sz="1400" dirty="0"/>
              <a:t>Replicas: 2 (high availability)</a:t>
            </a:r>
          </a:p>
          <a:p>
            <a:pPr lvl="1"/>
            <a:r>
              <a:rPr lang="en-US" sz="1400" dirty="0"/>
              <a:t>Healthcheck: Curl on localhost:9090, retries 3x</a:t>
            </a:r>
          </a:p>
          <a:p>
            <a:pPr marL="0" indent="0">
              <a:buNone/>
            </a:pPr>
            <a:r>
              <a:rPr lang="en-US" sz="1400" noProof="1"/>
              <a:t>Resources:</a:t>
            </a:r>
          </a:p>
          <a:p>
            <a:pPr lvl="1"/>
            <a:r>
              <a:rPr lang="en-US" sz="1400" noProof="1"/>
              <a:t>Limit: 0.5 CPU, 512MB RAM</a:t>
            </a:r>
          </a:p>
          <a:p>
            <a:pPr lvl="1"/>
            <a:r>
              <a:rPr lang="en-US" sz="1400" noProof="1"/>
              <a:t>Reservation: 0.25 CPU, 256MB RAM</a:t>
            </a:r>
          </a:p>
          <a:p>
            <a:pPr lvl="1"/>
            <a:r>
              <a:rPr lang="en-US" sz="1400" noProof="1"/>
              <a:t>Environment: Production mode (APP_ENV, APP_DEBUG)</a:t>
            </a:r>
          </a:p>
          <a:p>
            <a:pPr lvl="1"/>
            <a:r>
              <a:rPr lang="en-US" sz="1400" noProof="1"/>
              <a:t>Logging: 10MB max per file, 3 log files</a:t>
            </a:r>
          </a:p>
          <a:p>
            <a:pPr lvl="1"/>
            <a:r>
              <a:rPr lang="en-US" sz="1400" noProof="1"/>
              <a:t>Volume: app-data mapped to /var/www/html</a:t>
            </a:r>
          </a:p>
          <a:p>
            <a:pPr marL="0" indent="0">
              <a:buNone/>
            </a:pPr>
            <a:endParaRPr lang="en-US" sz="1400" noProof="1"/>
          </a:p>
          <a:p>
            <a:pPr marL="0" indent="0">
              <a:buNone/>
            </a:pPr>
            <a:endParaRPr lang="en-US" sz="1400" noProof="1"/>
          </a:p>
          <a:p>
            <a:pPr marL="0" indent="0">
              <a:buNone/>
            </a:pPr>
            <a:endParaRPr lang="en-US" sz="1400" noProof="1"/>
          </a:p>
          <a:p>
            <a:pPr marL="0" indent="0">
              <a:buNone/>
            </a:pPr>
            <a:r>
              <a:rPr lang="en-US" sz="1400" noProof="1"/>
              <a:t>Traffic Flow: </a:t>
            </a:r>
            <a:r>
              <a:rPr lang="en-US" sz="1400" b="1" noProof="1"/>
              <a:t>NGINX receives external traffic → Forwards to service on port 9090 → Docker Swarm load-balances across 2 app replicas → Healthchecks ensure only healthy containers serve requests.</a:t>
            </a:r>
          </a:p>
        </p:txBody>
      </p:sp>
      <p:sp>
        <p:nvSpPr>
          <p:cNvPr id="31" name="Slide Number Placeholder 10">
            <a:extLst>
              <a:ext uri="{FF2B5EF4-FFF2-40B4-BE49-F238E27FC236}">
                <a16:creationId xmlns:a16="http://schemas.microsoft.com/office/drawing/2014/main" id="{B4644D45-1C4F-4D62-8DDB-906A29C5DC2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CEABB6-07DC-46E8-9B57-56EC44A396E5}" type="slidenum">
              <a:rPr lang="en-US" sz="900" smtClean="0"/>
              <a:pPr algn="r"/>
              <a:t>12</a:t>
            </a:fld>
            <a:endParaRPr lang="en-US" sz="90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ADEDB77-3325-4A70-9118-A4CD78CD563A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435428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Access the code here: </a:t>
            </a:r>
            <a:r>
              <a:rPr lang="en-US" sz="900" u="sng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https://github.com/RameshXT/yii2-deployment.git</a:t>
            </a:r>
            <a:endParaRPr lang="en-US" sz="9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AF439B3-EBD5-40D5-B870-EFE8EC381CF7}"/>
              </a:ext>
            </a:extLst>
          </p:cNvPr>
          <p:cNvSpPr txBox="1">
            <a:spLocks/>
          </p:cNvSpPr>
          <p:nvPr/>
        </p:nvSpPr>
        <p:spPr>
          <a:xfrm>
            <a:off x="0" y="286769"/>
            <a:ext cx="12191999" cy="4460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CIDCD – GITHUB ACTIONS SETUP</a:t>
            </a:r>
          </a:p>
        </p:txBody>
      </p:sp>
      <p:sp>
        <p:nvSpPr>
          <p:cNvPr id="30" name="Content Placeholder 6">
            <a:extLst>
              <a:ext uri="{FF2B5EF4-FFF2-40B4-BE49-F238E27FC236}">
                <a16:creationId xmlns:a16="http://schemas.microsoft.com/office/drawing/2014/main" id="{558423F1-28C0-4A9C-A584-8AC78BE97A8E}"/>
              </a:ext>
            </a:extLst>
          </p:cNvPr>
          <p:cNvSpPr txBox="1">
            <a:spLocks/>
          </p:cNvSpPr>
          <p:nvPr/>
        </p:nvSpPr>
        <p:spPr>
          <a:xfrm>
            <a:off x="1249136" y="1167493"/>
            <a:ext cx="9821635" cy="5274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noProof="1"/>
              <a:t>Purpose: Automate the deployment of the Yii2 application, including build, push to Docker Hub, and deploy using Docker Swarm.</a:t>
            </a:r>
          </a:p>
          <a:p>
            <a:pPr marL="0" indent="0">
              <a:buNone/>
            </a:pPr>
            <a:endParaRPr lang="en-US" sz="1400" noProof="1"/>
          </a:p>
          <a:p>
            <a:pPr marL="0" indent="0">
              <a:buNone/>
            </a:pPr>
            <a:r>
              <a:rPr lang="en-IN" sz="1400" dirty="0"/>
              <a:t>Key Components:</a:t>
            </a:r>
            <a:endParaRPr lang="en-US" sz="1400" noProof="1"/>
          </a:p>
          <a:p>
            <a:r>
              <a:rPr lang="en-US" sz="1400" noProof="1"/>
              <a:t>Checkout Code: Retrieves the latest code from the repository</a:t>
            </a:r>
          </a:p>
          <a:p>
            <a:r>
              <a:rPr lang="en-US" sz="1400" noProof="1"/>
              <a:t>Setup Python &amp; Ansible: Installs required tools for EC2 configuration</a:t>
            </a:r>
          </a:p>
          <a:p>
            <a:r>
              <a:rPr lang="en-US" sz="1400" noProof="1"/>
              <a:t>Set up SSH: Configures secure SSH access to EC2</a:t>
            </a:r>
          </a:p>
          <a:p>
            <a:r>
              <a:rPr lang="en-US" sz="1400" noProof="1"/>
              <a:t>Run Ansible Playbooks: Configures EC2 and sets up reverse proxy using Ansible</a:t>
            </a:r>
          </a:p>
          <a:p>
            <a:r>
              <a:rPr lang="en-US" sz="1400" noProof="1"/>
              <a:t>Docker Buildx Setup: Prepares Docker Buildx for multi-platform support</a:t>
            </a:r>
          </a:p>
          <a:p>
            <a:r>
              <a:rPr lang="en-US" sz="1400" noProof="1"/>
              <a:t>Docker Hub Authentication: Logs in to Docker Hub with stored secrets</a:t>
            </a:r>
          </a:p>
          <a:p>
            <a:r>
              <a:rPr lang="en-US" sz="1400" noProof="1"/>
              <a:t>Build &amp; Push Docker Image: Builds the Docker image and pushes it to Docker Hub with a unique version tag</a:t>
            </a:r>
          </a:p>
          <a:p>
            <a:r>
              <a:rPr lang="en-US" sz="1400" noProof="1"/>
              <a:t>SSH into EC2 &amp; Deploy: Deploys the updated Docker image on EC2 using Docker Swarm, including image tag update and stack deployment</a:t>
            </a:r>
          </a:p>
          <a:p>
            <a:pPr marL="0" indent="0">
              <a:buNone/>
            </a:pPr>
            <a:endParaRPr lang="en-US" sz="1400" noProof="1"/>
          </a:p>
          <a:p>
            <a:pPr marL="0" indent="0">
              <a:buNone/>
            </a:pPr>
            <a:endParaRPr lang="en-US" sz="1400" noProof="1"/>
          </a:p>
          <a:p>
            <a:pPr marL="0" indent="0">
              <a:buNone/>
            </a:pPr>
            <a:r>
              <a:rPr lang="en-US" sz="1400" noProof="1"/>
              <a:t>Logic: </a:t>
            </a:r>
            <a:r>
              <a:rPr lang="en-US" sz="1400" b="1" noProof="1"/>
              <a:t>Code pushed to GitHub triggers the pipeline → Docker image is built &amp; pushed → EC2 is configured and deployed with the new image via Docker Swarm → Application is accessible via EC2 IP.</a:t>
            </a:r>
          </a:p>
        </p:txBody>
      </p:sp>
      <p:sp>
        <p:nvSpPr>
          <p:cNvPr id="31" name="Slide Number Placeholder 10">
            <a:extLst>
              <a:ext uri="{FF2B5EF4-FFF2-40B4-BE49-F238E27FC236}">
                <a16:creationId xmlns:a16="http://schemas.microsoft.com/office/drawing/2014/main" id="{B4644D45-1C4F-4D62-8DDB-906A29C5DC2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CEABB6-07DC-46E8-9B57-56EC44A396E5}" type="slidenum">
              <a:rPr lang="en-US" sz="900" smtClean="0"/>
              <a:pPr algn="r"/>
              <a:t>13</a:t>
            </a:fld>
            <a:endParaRPr lang="en-US" sz="900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FF1C6BB-062B-4BAC-9922-91144DA2F3B3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435428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Access the code here: </a:t>
            </a:r>
            <a:r>
              <a:rPr lang="en-US" sz="900" u="sng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https://github.com/RameshXT/yii2-deployment.git</a:t>
            </a:r>
            <a:endParaRPr lang="en-US" sz="9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871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1325563"/>
          </a:xfrm>
        </p:spPr>
        <p:txBody>
          <a:bodyPr/>
          <a:lstStyle/>
          <a:p>
            <a:r>
              <a:rPr lang="en-US" b="1" dirty="0"/>
              <a:t>Docker Image Optimization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3855" y="3064615"/>
            <a:ext cx="1240971" cy="823912"/>
          </a:xfrm>
        </p:spPr>
        <p:txBody>
          <a:bodyPr/>
          <a:lstStyle/>
          <a:p>
            <a:r>
              <a:rPr lang="en-US" dirty="0"/>
              <a:t>3 </a:t>
            </a:r>
            <a:r>
              <a:rPr lang="en-US" sz="1000" dirty="0"/>
              <a:t>minutes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475514" y="3064615"/>
            <a:ext cx="1240971" cy="823912"/>
          </a:xfrm>
        </p:spPr>
        <p:txBody>
          <a:bodyPr/>
          <a:lstStyle/>
          <a:p>
            <a:r>
              <a:rPr lang="en-IN" dirty="0"/>
              <a:t>255 </a:t>
            </a:r>
            <a:r>
              <a:rPr lang="en-IN" sz="1000" dirty="0"/>
              <a:t>mB</a:t>
            </a:r>
            <a:endParaRPr lang="en-US" sz="10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887174" y="3064615"/>
            <a:ext cx="1240971" cy="823912"/>
          </a:xfrm>
        </p:spPr>
        <p:txBody>
          <a:bodyPr/>
          <a:lstStyle/>
          <a:p>
            <a:r>
              <a:rPr lang="en-US" sz="3600" dirty="0"/>
              <a:t>low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/>
          <a:lstStyle/>
          <a:p>
            <a:r>
              <a:rPr lang="en-IN" dirty="0"/>
              <a:t>Build Time</a:t>
            </a:r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/>
          <a:lstStyle/>
          <a:p>
            <a:r>
              <a:rPr lang="en-US" dirty="0"/>
              <a:t>Image Size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5" name="Content Placeholder 19">
            <a:extLst>
              <a:ext uri="{FF2B5EF4-FFF2-40B4-BE49-F238E27FC236}">
                <a16:creationId xmlns:a16="http://schemas.microsoft.com/office/drawing/2014/main" id="{B3072D7E-960F-4285-B72C-AD28978BCA0E}"/>
              </a:ext>
            </a:extLst>
          </p:cNvPr>
          <p:cNvSpPr txBox="1">
            <a:spLocks/>
          </p:cNvSpPr>
          <p:nvPr/>
        </p:nvSpPr>
        <p:spPr>
          <a:xfrm>
            <a:off x="441922" y="6222776"/>
            <a:ext cx="2970749" cy="46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Before – dockerfile</a:t>
            </a:r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1325563"/>
          </a:xfrm>
        </p:spPr>
        <p:txBody>
          <a:bodyPr/>
          <a:lstStyle/>
          <a:p>
            <a:r>
              <a:rPr lang="en-US" b="1" dirty="0"/>
              <a:t>Docker Image Optimization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3855" y="3064615"/>
            <a:ext cx="1240971" cy="823912"/>
          </a:xfrm>
        </p:spPr>
        <p:txBody>
          <a:bodyPr/>
          <a:lstStyle/>
          <a:p>
            <a:r>
              <a:rPr lang="en-US" dirty="0"/>
              <a:t>30 </a:t>
            </a:r>
            <a:r>
              <a:rPr lang="en-US" sz="1000" dirty="0"/>
              <a:t>seconds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475514" y="3064615"/>
            <a:ext cx="1240971" cy="823912"/>
          </a:xfrm>
        </p:spPr>
        <p:txBody>
          <a:bodyPr/>
          <a:lstStyle/>
          <a:p>
            <a:r>
              <a:rPr lang="en-IN" dirty="0"/>
              <a:t>55</a:t>
            </a:r>
          </a:p>
          <a:p>
            <a:r>
              <a:rPr lang="en-IN" sz="1000" dirty="0"/>
              <a:t>mB</a:t>
            </a:r>
            <a:endParaRPr lang="en-US" sz="10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887174" y="3064615"/>
            <a:ext cx="1240971" cy="823912"/>
          </a:xfrm>
        </p:spPr>
        <p:txBody>
          <a:bodyPr/>
          <a:lstStyle/>
          <a:p>
            <a:r>
              <a:rPr lang="en-US" sz="3200" dirty="0"/>
              <a:t>high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/>
          <a:lstStyle/>
          <a:p>
            <a:r>
              <a:rPr lang="en-IN" dirty="0"/>
              <a:t>Build Time</a:t>
            </a:r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/>
          <a:lstStyle/>
          <a:p>
            <a:r>
              <a:rPr lang="en-US" dirty="0"/>
              <a:t>Image Size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5" name="Content Placeholder 19">
            <a:extLst>
              <a:ext uri="{FF2B5EF4-FFF2-40B4-BE49-F238E27FC236}">
                <a16:creationId xmlns:a16="http://schemas.microsoft.com/office/drawing/2014/main" id="{B3072D7E-960F-4285-B72C-AD28978BCA0E}"/>
              </a:ext>
            </a:extLst>
          </p:cNvPr>
          <p:cNvSpPr txBox="1">
            <a:spLocks/>
          </p:cNvSpPr>
          <p:nvPr/>
        </p:nvSpPr>
        <p:spPr>
          <a:xfrm>
            <a:off x="441922" y="6222776"/>
            <a:ext cx="4783221" cy="46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After – multi stage dockerfile</a:t>
            </a:r>
          </a:p>
        </p:txBody>
      </p:sp>
    </p:spTree>
    <p:extLst>
      <p:ext uri="{BB962C8B-B14F-4D97-AF65-F5344CB8AC3E}">
        <p14:creationId xmlns:p14="http://schemas.microsoft.com/office/powerpoint/2010/main" val="174371816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IN" dirty="0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87286"/>
          </a:xfrm>
        </p:spPr>
        <p:txBody>
          <a:bodyPr vert="horz" lIns="91440" tIns="45720" rIns="91440" bIns="45720" rtlCol="0" anchor="b">
            <a:normAutofit fontScale="92500"/>
          </a:bodyPr>
          <a:lstStyle/>
          <a:p>
            <a:r>
              <a:rPr lang="en-US" b="1" dirty="0"/>
              <a:t>Once the Yii2 application is successfully deployed, it becomes fully operational.</a:t>
            </a:r>
          </a:p>
          <a:p>
            <a:r>
              <a:rPr lang="en-US" dirty="0"/>
              <a:t>You can interact with the app through the web interface, where users can access the application via the NGINX reverse proxy.</a:t>
            </a:r>
          </a:p>
          <a:p>
            <a:r>
              <a:rPr lang="en-US" dirty="0"/>
              <a:t>The application is now ready for production use, and you can integrate it with additional services or modify it as needed.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C4D7D-451D-4B72-9536-308A78D4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26" y="198521"/>
            <a:ext cx="11486148" cy="646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489325"/>
            <a:ext cx="5111750" cy="17145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Successfully deployed a scalable </a:t>
            </a:r>
            <a:r>
              <a:rPr lang="en-US" b="1" dirty="0"/>
              <a:t>Yii2</a:t>
            </a:r>
            <a:r>
              <a:rPr lang="en-US" dirty="0"/>
              <a:t> application using </a:t>
            </a:r>
            <a:r>
              <a:rPr lang="en-US" b="1" dirty="0"/>
              <a:t>Docker</a:t>
            </a:r>
            <a:r>
              <a:rPr lang="en-US" dirty="0"/>
              <a:t>, </a:t>
            </a:r>
            <a:r>
              <a:rPr lang="en-US" b="1" dirty="0"/>
              <a:t>Docker Swarm, Ansible, Nginx</a:t>
            </a:r>
            <a:r>
              <a:rPr lang="en-US" dirty="0"/>
              <a:t> </a:t>
            </a:r>
            <a:r>
              <a:rPr lang="en-US" b="1" dirty="0"/>
              <a:t>GitHub</a:t>
            </a:r>
            <a:r>
              <a:rPr lang="en-US" dirty="0"/>
              <a:t> </a:t>
            </a:r>
            <a:r>
              <a:rPr lang="en-US" b="1" dirty="0"/>
              <a:t>Actions</a:t>
            </a:r>
            <a:r>
              <a:rPr lang="en-US" dirty="0"/>
              <a:t>, and </a:t>
            </a:r>
            <a:r>
              <a:rPr lang="en-US" b="1" dirty="0"/>
              <a:t>AWS</a:t>
            </a:r>
            <a:r>
              <a:rPr lang="en-US" dirty="0"/>
              <a:t>.</a:t>
            </a:r>
            <a:endParaRPr lang="en-IN" dirty="0"/>
          </a:p>
          <a:p>
            <a:br>
              <a:rPr lang="en-IN" dirty="0"/>
            </a:br>
            <a:r>
              <a:rPr lang="en-US" dirty="0"/>
              <a:t>This project demonstrates a fully automated CI/CD pipeline, containerized application deployment, and efficient management using modern DevOps practices.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2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4544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607526"/>
          </a:xfrm>
        </p:spPr>
        <p:txBody>
          <a:bodyPr>
            <a:normAutofit/>
          </a:bodyPr>
          <a:lstStyle/>
          <a:p>
            <a:r>
              <a:rPr lang="en-US" dirty="0"/>
              <a:t>Ramesh Kanna G​</a:t>
            </a:r>
          </a:p>
          <a:p>
            <a:r>
              <a:rPr lang="en-US" dirty="0"/>
              <a:t>+91 94424 03868</a:t>
            </a:r>
          </a:p>
          <a:p>
            <a:r>
              <a:rPr lang="en-US" dirty="0"/>
              <a:t>rameshkanna841@gmail.com</a:t>
            </a:r>
          </a:p>
          <a:p>
            <a:r>
              <a:rPr lang="en-US" dirty="0">
                <a:hlinkClick r:id="rId2"/>
              </a:rPr>
              <a:t>https://rameshxt.pages.dev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830E18A-C765-4DAE-821B-1864DA03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37714" y="6492875"/>
            <a:ext cx="4354286" cy="365125"/>
          </a:xfrm>
        </p:spPr>
        <p:txBody>
          <a:bodyPr/>
          <a:lstStyle/>
          <a:p>
            <a:pPr algn="r"/>
            <a:r>
              <a:rPr lang="en-US" dirty="0"/>
              <a:t>See you in the next Docs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1020445"/>
            <a:ext cx="7016417" cy="1325563"/>
          </a:xfrm>
        </p:spPr>
        <p:txBody>
          <a:bodyPr/>
          <a:lstStyle/>
          <a:p>
            <a:r>
              <a:rPr lang="en-US" b="1" dirty="0"/>
              <a:t>Y</a:t>
            </a:r>
            <a:r>
              <a:rPr lang="en-US" sz="2400" b="1" dirty="0"/>
              <a:t>ii</a:t>
            </a:r>
            <a:r>
              <a:rPr lang="en-US" b="1" dirty="0"/>
              <a:t> 2 basic application 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643663"/>
            <a:ext cx="3924301" cy="27998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8181B"/>
                </a:solidFill>
                <a:latin typeface="Inter"/>
              </a:rPr>
              <a:t>What is Yii 2?</a:t>
            </a:r>
            <a:endParaRPr lang="en-US" b="0" i="0" dirty="0">
              <a:solidFill>
                <a:srgbClr val="18181B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18181B"/>
                </a:solidFill>
                <a:effectLst/>
                <a:latin typeface="Inter"/>
              </a:rPr>
              <a:t>The Yii2 Basic App is a fast, secure, and lightweight PHP framework template designed for developing simple web applications quickly.</a:t>
            </a:r>
          </a:p>
          <a:p>
            <a:r>
              <a:rPr lang="en-US" b="1" dirty="0">
                <a:solidFill>
                  <a:srgbClr val="18181B"/>
                </a:solidFill>
                <a:latin typeface="Inter"/>
              </a:rPr>
              <a:t>What I did?</a:t>
            </a:r>
            <a:endParaRPr lang="en-US" b="1" i="0" dirty="0">
              <a:solidFill>
                <a:srgbClr val="18181B"/>
              </a:solidFill>
              <a:effectLst/>
              <a:latin typeface="Inter"/>
            </a:endParaRPr>
          </a:p>
          <a:p>
            <a:r>
              <a:rPr lang="en-US" dirty="0">
                <a:solidFill>
                  <a:srgbClr val="18181B"/>
                </a:solidFill>
                <a:latin typeface="Inter"/>
              </a:rPr>
              <a:t>I containerized a Yii2 Basic PHP application, set up a CI/CD pipeline using GitHub Actions, deployed it to a Docker Swarm cluster, and automated the server setup using Ansible..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944822" cy="1325563"/>
          </a:xfrm>
        </p:spPr>
        <p:txBody>
          <a:bodyPr/>
          <a:lstStyle/>
          <a:p>
            <a:r>
              <a:rPr lang="en-US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53582" y="1490764"/>
            <a:ext cx="6029864" cy="4614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Task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53582" y="1952167"/>
            <a:ext cx="6029864" cy="825540"/>
          </a:xfrm>
        </p:spPr>
        <p:txBody>
          <a:bodyPr>
            <a:normAutofit/>
          </a:bodyPr>
          <a:lstStyle/>
          <a:p>
            <a:r>
              <a:rPr lang="en-US" dirty="0"/>
              <a:t>Deploy a sample PHP Yii2 application using Docker Swarm and NGINX (host-based reverse proxy) on an AWS EC2 instance. Automate setup using Ansible and implement CI/CD via GitHub Actions.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8E2FB9-DB3E-461D-A249-32D76A76176D}"/>
              </a:ext>
            </a:extLst>
          </p:cNvPr>
          <p:cNvSpPr txBox="1">
            <a:spLocks/>
          </p:cNvSpPr>
          <p:nvPr/>
        </p:nvSpPr>
        <p:spPr>
          <a:xfrm>
            <a:off x="5453582" y="3233555"/>
            <a:ext cx="6029864" cy="4614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TL;DS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742662DC-03D2-4273-AD95-0A17E96B4424}"/>
              </a:ext>
            </a:extLst>
          </p:cNvPr>
          <p:cNvSpPr txBox="1">
            <a:spLocks/>
          </p:cNvSpPr>
          <p:nvPr/>
        </p:nvSpPr>
        <p:spPr>
          <a:xfrm>
            <a:off x="5453582" y="3694958"/>
            <a:ext cx="6029864" cy="825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“To deploy a Yii2 PHP application using Docker Swarm on AWS EC2 with Ansible-based infrastructure automation and CI/CD via GitHub Actions.”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b="1" dirty="0"/>
              <a:t>Tech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/>
              <a:t>Yii 2 php app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IN" b="1" dirty="0"/>
              <a:t>git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IN" b="1" dirty="0"/>
              <a:t>github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IN" b="1" dirty="0"/>
              <a:t>GitHub Action</a:t>
            </a:r>
            <a:endParaRPr lang="en-US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292560"/>
            <a:ext cx="5809265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Yii 2 is a PHP framework for building web applications with MVC structure and integrated features like security, caching, and testing.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389277"/>
            <a:ext cx="5539095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Managed source code version control for the Yii2 application and infrastructure configuration.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444848"/>
            <a:ext cx="5539095" cy="101084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Source code management platform for version control and collaboration.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531138"/>
            <a:ext cx="5607647" cy="101084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Used for CI/CD pipeline automation, leveraging GitHub Secrets for secure environment variable management and deployment workflows.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020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b="1" dirty="0"/>
              <a:t>Tech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/>
              <a:t>Docker</a:t>
            </a:r>
            <a:r>
              <a:rPr lang="en-IN" dirty="0"/>
              <a:t> 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b="1" dirty="0"/>
              <a:t>Docker compose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IN" b="1" dirty="0"/>
              <a:t>Docker Swarm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IN" b="1" dirty="0"/>
              <a:t>Terraform</a:t>
            </a:r>
            <a:r>
              <a:rPr lang="en-IN" dirty="0"/>
              <a:t> </a:t>
            </a:r>
            <a:endParaRPr lang="en-US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292560"/>
            <a:ext cx="6001770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Used to containerize the Yii2 PHP application for consistent deployment across environments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373235"/>
            <a:ext cx="5539095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Simplified multi-container orchestration and management for the application and its dependencies.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444848"/>
            <a:ext cx="5539095" cy="101084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Enabled container orchestration and scaling on AWS EC2 for high availability.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531138"/>
            <a:ext cx="5539095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Automated the provisioning of AWS infrastructure, including EC2 instances, security groups, and networking resources.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57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b="1" dirty="0"/>
              <a:t>Tech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/>
              <a:t>nginx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IN" b="1" dirty="0"/>
              <a:t>ansible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IN" b="1" dirty="0"/>
              <a:t>Aws ec2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b="1" dirty="0"/>
              <a:t>prometheus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292560"/>
            <a:ext cx="6001770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Configured as a reverse proxy on the host to route traffic to the Yii2 application running in Docker containers.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373235"/>
            <a:ext cx="5539095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Automated the installation and configuration of Docker, NGINX, and other dependencies on the EC2 instance.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444848"/>
            <a:ext cx="5539095" cy="101084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Used to host and run the Docker Swarm cluster and the Yii2 application containers.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531138"/>
            <a:ext cx="5539095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Integrated for monitoring the Docker containers and tracking application performance metrics.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822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b="1" dirty="0"/>
              <a:t>Tech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/>
              <a:t>Node exporter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IN" b="1" dirty="0"/>
              <a:t>Bash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IN" b="1" dirty="0"/>
              <a:t>Docker Hub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b="1" dirty="0"/>
              <a:t>Vs code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292560"/>
            <a:ext cx="6001770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Deployed alongside Prometheus for system-level monitoring of EC2 instance performance.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373235"/>
            <a:ext cx="5539095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Used for updating the image name dynamically in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docker-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compose.yml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file during CI/CD pipelines.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444848"/>
            <a:ext cx="5539095" cy="101084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Stored and managed the Docker images, making them easily accessible for deployments.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531138"/>
            <a:ext cx="5539095" cy="101084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Used for development, debugging, and managing code with extensions and version control integration.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6979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52368"/>
            <a:ext cx="8421688" cy="1325563"/>
          </a:xfrm>
        </p:spPr>
        <p:txBody>
          <a:bodyPr/>
          <a:lstStyle/>
          <a:p>
            <a:r>
              <a:rPr lang="en-US" b="1" dirty="0"/>
              <a:t>prerequisites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1814777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Yii 2 BASIC APP SETUP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1814777"/>
            <a:ext cx="4031945" cy="365125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GIT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F71F58F-AF9B-4967-A346-7C49622AE8D8}"/>
              </a:ext>
            </a:extLst>
          </p:cNvPr>
          <p:cNvSpPr txBox="1">
            <a:spLocks/>
          </p:cNvSpPr>
          <p:nvPr/>
        </p:nvSpPr>
        <p:spPr>
          <a:xfrm>
            <a:off x="1485900" y="2443427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GITHUB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8731DB4-8708-43C7-A50A-C09302ACC307}"/>
              </a:ext>
            </a:extLst>
          </p:cNvPr>
          <p:cNvSpPr txBox="1">
            <a:spLocks/>
          </p:cNvSpPr>
          <p:nvPr/>
        </p:nvSpPr>
        <p:spPr>
          <a:xfrm>
            <a:off x="6673004" y="2443427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GITHUB ACTION </a:t>
            </a:r>
            <a:r>
              <a:rPr lang="en-IN" sz="1200" dirty="0"/>
              <a:t>[CICD]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91FAD2C-18C4-4D23-B204-2318DC97C766}"/>
              </a:ext>
            </a:extLst>
          </p:cNvPr>
          <p:cNvSpPr txBox="1">
            <a:spLocks/>
          </p:cNvSpPr>
          <p:nvPr/>
        </p:nvSpPr>
        <p:spPr>
          <a:xfrm>
            <a:off x="1485900" y="2998599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DOCKER </a:t>
            </a:r>
            <a:endParaRPr lang="en-IN" dirty="0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B7511E4F-5085-43AC-9DF2-A605DBE78CD6}"/>
              </a:ext>
            </a:extLst>
          </p:cNvPr>
          <p:cNvSpPr txBox="1">
            <a:spLocks/>
          </p:cNvSpPr>
          <p:nvPr/>
        </p:nvSpPr>
        <p:spPr>
          <a:xfrm>
            <a:off x="6673004" y="2998599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DOCKER COMPOSE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6C58AB0-DF18-40D3-9BBD-175527A317F7}"/>
              </a:ext>
            </a:extLst>
          </p:cNvPr>
          <p:cNvSpPr txBox="1">
            <a:spLocks/>
          </p:cNvSpPr>
          <p:nvPr/>
        </p:nvSpPr>
        <p:spPr>
          <a:xfrm>
            <a:off x="1485900" y="3619085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DOCKER SWARM</a:t>
            </a:r>
            <a:endParaRPr lang="en-IN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2D2896E2-7B0D-494C-AA27-D016F952894F}"/>
              </a:ext>
            </a:extLst>
          </p:cNvPr>
          <p:cNvSpPr txBox="1">
            <a:spLocks/>
          </p:cNvSpPr>
          <p:nvPr/>
        </p:nvSpPr>
        <p:spPr>
          <a:xfrm>
            <a:off x="6673004" y="3619085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TERRAFORM</a:t>
            </a:r>
            <a:endParaRPr lang="en-IN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D6642B5-A80B-4A28-ACF5-0135D3B19ADA}"/>
              </a:ext>
            </a:extLst>
          </p:cNvPr>
          <p:cNvSpPr txBox="1">
            <a:spLocks/>
          </p:cNvSpPr>
          <p:nvPr/>
        </p:nvSpPr>
        <p:spPr>
          <a:xfrm>
            <a:off x="1485900" y="4239571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NGINX</a:t>
            </a:r>
            <a:endParaRPr lang="en-IN" dirty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AEF1EC21-E7BC-404E-96A0-4C9812D02CCE}"/>
              </a:ext>
            </a:extLst>
          </p:cNvPr>
          <p:cNvSpPr txBox="1">
            <a:spLocks/>
          </p:cNvSpPr>
          <p:nvPr/>
        </p:nvSpPr>
        <p:spPr>
          <a:xfrm>
            <a:off x="6673004" y="4239571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ANSIBLE, BASH</a:t>
            </a:r>
            <a:endParaRPr lang="en-IN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B591060-87E5-4D59-BF43-DED3B985B3AE}"/>
              </a:ext>
            </a:extLst>
          </p:cNvPr>
          <p:cNvSpPr txBox="1">
            <a:spLocks/>
          </p:cNvSpPr>
          <p:nvPr/>
        </p:nvSpPr>
        <p:spPr>
          <a:xfrm>
            <a:off x="1485900" y="4851892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AWS EC2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86832508-E96B-4224-90E0-B11A258D95D5}"/>
              </a:ext>
            </a:extLst>
          </p:cNvPr>
          <p:cNvSpPr txBox="1">
            <a:spLocks/>
          </p:cNvSpPr>
          <p:nvPr/>
        </p:nvSpPr>
        <p:spPr>
          <a:xfrm>
            <a:off x="6673004" y="4851892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PROMETHEUS</a:t>
            </a:r>
            <a:endParaRPr lang="en-IN" sz="8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BEA7BB7-6DBE-4DBE-A816-4BD597143935}"/>
              </a:ext>
            </a:extLst>
          </p:cNvPr>
          <p:cNvSpPr txBox="1">
            <a:spLocks/>
          </p:cNvSpPr>
          <p:nvPr/>
        </p:nvSpPr>
        <p:spPr>
          <a:xfrm>
            <a:off x="1485900" y="5405344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NODE EXPORTER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A68412B-7B99-4D51-81FC-0AF8B9EA3E9C}"/>
              </a:ext>
            </a:extLst>
          </p:cNvPr>
          <p:cNvSpPr txBox="1">
            <a:spLocks/>
          </p:cNvSpPr>
          <p:nvPr/>
        </p:nvSpPr>
        <p:spPr>
          <a:xfrm>
            <a:off x="6673004" y="5405344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VS CODE </a:t>
            </a:r>
            <a:r>
              <a:rPr lang="en-IN" sz="1200" dirty="0"/>
              <a:t>[optional]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52523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High-Level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9356" y="6348329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1E7473-4B60-4CEC-BAA8-CE77A6A00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04" y="665773"/>
            <a:ext cx="10159392" cy="594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6E94D4DF-24E6-4758-8701-2C20AC2BF2DD}" vid="{D9C778EE-A573-4D68-89BA-A3DB5F810E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5BFCE94-6EC9-4D8E-89B6-C22DE7AD70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8B084D-D430-4822-B3CB-DEADB2E7A5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1845F9-C5F4-4AA5-BA9E-EC2182E9148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1159</Words>
  <Application>Microsoft Office PowerPoint</Application>
  <PresentationFormat>Widescreen</PresentationFormat>
  <Paragraphs>179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Inter</vt:lpstr>
      <vt:lpstr>Tenorite</vt:lpstr>
      <vt:lpstr>Monoline</vt:lpstr>
      <vt:lpstr>Ramesh kanna G</vt:lpstr>
      <vt:lpstr>Yii 2 basic application deployment</vt:lpstr>
      <vt:lpstr>Project OVERVIEW</vt:lpstr>
      <vt:lpstr>Tech stacks</vt:lpstr>
      <vt:lpstr>Tech stacks</vt:lpstr>
      <vt:lpstr>Tech stacks</vt:lpstr>
      <vt:lpstr>Tech stacks</vt:lpstr>
      <vt:lpstr>prerequisites </vt:lpstr>
      <vt:lpstr>High-Level Architecture</vt:lpstr>
      <vt:lpstr>Detailed Steps</vt:lpstr>
      <vt:lpstr>PowerPoint Presentation</vt:lpstr>
      <vt:lpstr>PowerPoint Presentation</vt:lpstr>
      <vt:lpstr>PowerPoint Presentation</vt:lpstr>
      <vt:lpstr>Docker Image Optimization</vt:lpstr>
      <vt:lpstr>Docker Image Optimization</vt:lpstr>
      <vt:lpstr>Demo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2023-07-24T01:11:48Z</dcterms:created>
  <dcterms:modified xsi:type="dcterms:W3CDTF">2025-05-03T09:15:18Z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