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70" r:id="rId12"/>
    <p:sldId id="271" r:id="rId13"/>
    <p:sldId id="272" r:id="rId14"/>
    <p:sldId id="273" r:id="rId15"/>
    <p:sldId id="275"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5" d="100"/>
          <a:sy n="65" d="100"/>
        </p:scale>
        <p:origin x="747" y="9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B5C3D-6B23-41DE-8750-7A5D6A4D3F7B}"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893DC-DC45-4B87-A9F0-1542C2FC7C2A}" type="slidenum">
              <a:rPr lang="en-US" smtClean="0"/>
              <a:t>‹#›</a:t>
            </a:fld>
            <a:endParaRPr lang="en-US"/>
          </a:p>
        </p:txBody>
      </p:sp>
    </p:spTree>
    <p:extLst>
      <p:ext uri="{BB962C8B-B14F-4D97-AF65-F5344CB8AC3E}">
        <p14:creationId xmlns:p14="http://schemas.microsoft.com/office/powerpoint/2010/main" val="100240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de2d9cf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de2d9cf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de2d9cf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de2d9cf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e2d9cf8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e2d9cf8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de2d9cf8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de2d9cf8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de2d9cf8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de2d9cf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de2d9cf8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de2d9cf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AD43-B5DC-454E-8E0B-13EFBA7BA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D2537-0515-4C1E-BA4B-8A72448A2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0BCB93-19F1-48BB-ABD7-AD88D6C94E0C}"/>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B1733FF7-EAC7-4CB9-B9F3-DD4024ABA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078FA-8D5F-4EFD-AB6F-4FF86433DE26}"/>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113892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52A7-7255-4A40-82D5-8EDC54E52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2D673C-6BCF-4814-8AF8-F5D296B88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BAB9E-C11A-421E-977C-6D33319AFA1D}"/>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DC73A3A7-3E95-4483-A6CF-B94412748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40F1B-A8AC-4E2E-BEE5-905BF4A395D2}"/>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34136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FFB32-52E9-45F7-B7C8-E83F0AD518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F9B68-3405-4161-BF5C-7E69068C6E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9CC01-C295-402F-BE6D-F3F8567816A0}"/>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CE1B7567-CE78-454F-9580-BD8950138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4A7A1-A278-4F16-8B1C-CE853590D90D}"/>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4021370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8679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ED10-0B47-4664-AAD1-670A1E0A5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98CB-879C-400E-86E5-07FA1C5AE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3E147-7CE8-4D5E-A711-09E2F2A219BD}"/>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F6E410BC-D3F1-4B68-86E4-A1BA7F006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3F812-97B4-483C-92B5-16F1D4821389}"/>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148203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C384-6B93-4144-8A99-A55B5FB47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BEC75-E4AF-4E4B-982C-5626456F5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C91F6-2262-4737-8DEB-698250CF4A32}"/>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069D209B-9802-4E13-8946-491E823C8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4768-B492-4437-90E3-8DC6526F41FE}"/>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258866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5985-AC52-4DED-A532-66B6FD0E9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5B8EC-3E43-4014-A2D0-61C1408D3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86366-87C0-4A77-8BD5-5E6E59C3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C79D2-BB94-4858-955E-0319D1601B4E}"/>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6" name="Footer Placeholder 5">
            <a:extLst>
              <a:ext uri="{FF2B5EF4-FFF2-40B4-BE49-F238E27FC236}">
                <a16:creationId xmlns:a16="http://schemas.microsoft.com/office/drawing/2014/main" id="{02D3E3D3-95C9-4F45-8670-F7DD0DA95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89497-0537-403A-A237-8792D4254796}"/>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346122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1DD1-B2AE-48C1-A967-AAD7008C0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12FE89-1B1B-4D98-9344-090FD7445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BCC02-572A-4C4B-9392-B1C248108C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C3DAFE-A615-4294-8F4C-A3A05721B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92D1DF-1DB4-4A39-9666-2CC83F866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D6B0AD-F92F-4434-A076-2F14432CE4A6}"/>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8" name="Footer Placeholder 7">
            <a:extLst>
              <a:ext uri="{FF2B5EF4-FFF2-40B4-BE49-F238E27FC236}">
                <a16:creationId xmlns:a16="http://schemas.microsoft.com/office/drawing/2014/main" id="{21D3C852-9E0D-4572-9111-743719A2EB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A741CD-4B02-4BB1-A6B3-68C3042FA196}"/>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212986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7EF-3563-41F4-B82E-46CB0D0472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85475-8D28-48DD-87A4-64E840AF83B9}"/>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4" name="Footer Placeholder 3">
            <a:extLst>
              <a:ext uri="{FF2B5EF4-FFF2-40B4-BE49-F238E27FC236}">
                <a16:creationId xmlns:a16="http://schemas.microsoft.com/office/drawing/2014/main" id="{CD86CA22-C4AA-4479-9092-B3A1B87BCA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ACAF7-B64F-4159-B23C-60F71617A6AF}"/>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174073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02832-AD6A-4F30-9F29-13F10B694DD8}"/>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3" name="Footer Placeholder 2">
            <a:extLst>
              <a:ext uri="{FF2B5EF4-FFF2-40B4-BE49-F238E27FC236}">
                <a16:creationId xmlns:a16="http://schemas.microsoft.com/office/drawing/2014/main" id="{25F0F407-74BA-48FB-81E4-421E75A58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DAE63-E774-4853-8BAE-E86D727ADE65}"/>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130140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396E-ECD3-4C6B-9D1F-5C316344F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00597-E84E-455C-8CE1-7F54E84E5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7A89B-BA66-474E-8B9F-DE4737107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205C2-DBF6-4DDF-B759-1F050542C23B}"/>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6" name="Footer Placeholder 5">
            <a:extLst>
              <a:ext uri="{FF2B5EF4-FFF2-40B4-BE49-F238E27FC236}">
                <a16:creationId xmlns:a16="http://schemas.microsoft.com/office/drawing/2014/main" id="{FBAAD3A8-C3E8-4C87-881B-5B08EF6EB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85DBB-F609-4193-B8DB-D740C2981C55}"/>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213376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37A-F57F-4841-A008-972D03382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20AECA-8AC3-458C-BB3B-2615EE3AF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F4E47-9EB3-4A56-9091-CE0DF408D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7376D-009D-44FA-A764-ACFA17381865}"/>
              </a:ext>
            </a:extLst>
          </p:cNvPr>
          <p:cNvSpPr>
            <a:spLocks noGrp="1"/>
          </p:cNvSpPr>
          <p:nvPr>
            <p:ph type="dt" sz="half" idx="10"/>
          </p:nvPr>
        </p:nvSpPr>
        <p:spPr/>
        <p:txBody>
          <a:bodyPr/>
          <a:lstStyle/>
          <a:p>
            <a:fld id="{264F0110-2FDB-4B51-9BE3-E1B106B351A4}" type="datetimeFigureOut">
              <a:rPr lang="en-US" smtClean="0"/>
              <a:t>5/19/2020</a:t>
            </a:fld>
            <a:endParaRPr lang="en-US"/>
          </a:p>
        </p:txBody>
      </p:sp>
      <p:sp>
        <p:nvSpPr>
          <p:cNvPr id="6" name="Footer Placeholder 5">
            <a:extLst>
              <a:ext uri="{FF2B5EF4-FFF2-40B4-BE49-F238E27FC236}">
                <a16:creationId xmlns:a16="http://schemas.microsoft.com/office/drawing/2014/main" id="{A4FFB9B0-C99D-4D58-9ED4-BA4890CEB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AECD4-49AF-41E0-8366-3447CACB0E2C}"/>
              </a:ext>
            </a:extLst>
          </p:cNvPr>
          <p:cNvSpPr>
            <a:spLocks noGrp="1"/>
          </p:cNvSpPr>
          <p:nvPr>
            <p:ph type="sldNum" sz="quarter" idx="12"/>
          </p:nvPr>
        </p:nvSpPr>
        <p:spPr/>
        <p:txBody>
          <a:bodyPr/>
          <a:lstStyle/>
          <a:p>
            <a:fld id="{A1929130-A152-46AD-A77F-F7DA56D5E98E}" type="slidenum">
              <a:rPr lang="en-US" smtClean="0"/>
              <a:t>‹#›</a:t>
            </a:fld>
            <a:endParaRPr lang="en-US"/>
          </a:p>
        </p:txBody>
      </p:sp>
    </p:spTree>
    <p:extLst>
      <p:ext uri="{BB962C8B-B14F-4D97-AF65-F5344CB8AC3E}">
        <p14:creationId xmlns:p14="http://schemas.microsoft.com/office/powerpoint/2010/main" val="321477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1C8DD-4B96-4062-8187-9F7D358F8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64091C-8435-47C8-BF6C-9DEEF801A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5B63D-6073-4F3D-8879-91920DD7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F0110-2FDB-4B51-9BE3-E1B106B351A4}" type="datetimeFigureOut">
              <a:rPr lang="en-US" smtClean="0"/>
              <a:t>5/19/2020</a:t>
            </a:fld>
            <a:endParaRPr lang="en-US"/>
          </a:p>
        </p:txBody>
      </p:sp>
      <p:sp>
        <p:nvSpPr>
          <p:cNvPr id="5" name="Footer Placeholder 4">
            <a:extLst>
              <a:ext uri="{FF2B5EF4-FFF2-40B4-BE49-F238E27FC236}">
                <a16:creationId xmlns:a16="http://schemas.microsoft.com/office/drawing/2014/main" id="{54B7C92F-505A-490D-B341-4E7EEC0F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7E94CC-D112-4E7C-B32E-C68D9C45A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9130-A152-46AD-A77F-F7DA56D5E98E}" type="slidenum">
              <a:rPr lang="en-US" smtClean="0"/>
              <a:t>‹#›</a:t>
            </a:fld>
            <a:endParaRPr lang="en-US"/>
          </a:p>
        </p:txBody>
      </p:sp>
    </p:spTree>
    <p:extLst>
      <p:ext uri="{BB962C8B-B14F-4D97-AF65-F5344CB8AC3E}">
        <p14:creationId xmlns:p14="http://schemas.microsoft.com/office/powerpoint/2010/main" val="601476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ibis.health.state.nm.us/resource/AARate.html"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statisticalhorizons.com/multicollinearity" TargetMode="External"/><Relationship Id="rId4" Type="http://schemas.openxmlformats.org/officeDocument/2006/relationships/hyperlink" Target="https://www.statsmodels.org/stable/generated/statsmodels.stats.outliers_influence.variance_inflation_factor.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US" dirty="0"/>
              <a:t>Machine Learning approach to study leading causes of deaths in United States</a:t>
            </a:r>
            <a:endParaRPr dirty="0"/>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dirty="0"/>
              <a:t>Ramesh Sharma</a:t>
            </a:r>
          </a:p>
          <a:p>
            <a:pPr>
              <a:spcBef>
                <a:spcPts val="0"/>
              </a:spcBef>
            </a:pPr>
            <a:r>
              <a:rPr lang="en" dirty="0"/>
              <a:t>Data Science Carrer Track</a:t>
            </a:r>
          </a:p>
          <a:p>
            <a:pPr>
              <a:spcBef>
                <a:spcPts val="0"/>
              </a:spcBef>
            </a:pPr>
            <a:r>
              <a:rPr lang="en" dirty="0"/>
              <a:t>Springboard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34" name="Title 33">
            <a:extLst>
              <a:ext uri="{FF2B5EF4-FFF2-40B4-BE49-F238E27FC236}">
                <a16:creationId xmlns:a16="http://schemas.microsoft.com/office/drawing/2014/main" id="{A147BF19-29C1-43B4-B44D-564A5C8D207C}"/>
              </a:ext>
            </a:extLst>
          </p:cNvPr>
          <p:cNvSpPr>
            <a:spLocks noGrp="1"/>
          </p:cNvSpPr>
          <p:nvPr>
            <p:ph type="title"/>
          </p:nvPr>
        </p:nvSpPr>
        <p:spPr/>
        <p:txBody>
          <a:bodyPr/>
          <a:lstStyle/>
          <a:p>
            <a:pPr algn="ctr"/>
            <a:r>
              <a:rPr lang="en-US" dirty="0"/>
              <a:t>Workflow for Machine Learning</a:t>
            </a:r>
          </a:p>
        </p:txBody>
      </p:sp>
      <p:cxnSp>
        <p:nvCxnSpPr>
          <p:cNvPr id="79" name="Straight Arrow Connector 78">
            <a:extLst>
              <a:ext uri="{FF2B5EF4-FFF2-40B4-BE49-F238E27FC236}">
                <a16:creationId xmlns:a16="http://schemas.microsoft.com/office/drawing/2014/main" id="{76F0F12A-D7FB-4B69-AA89-7F4CE1E7479C}"/>
              </a:ext>
            </a:extLst>
          </p:cNvPr>
          <p:cNvCxnSpPr>
            <a:stCxn id="69" idx="2"/>
            <a:endCxn id="66" idx="0"/>
          </p:cNvCxnSpPr>
          <p:nvPr/>
        </p:nvCxnSpPr>
        <p:spPr>
          <a:xfrm>
            <a:off x="5876466" y="5737061"/>
            <a:ext cx="2" cy="30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7FDEB1D6-3764-4821-9D19-EECE92B9FC63}"/>
              </a:ext>
            </a:extLst>
          </p:cNvPr>
          <p:cNvGrpSpPr/>
          <p:nvPr/>
        </p:nvGrpSpPr>
        <p:grpSpPr>
          <a:xfrm>
            <a:off x="1216740" y="1555954"/>
            <a:ext cx="9593639" cy="4992329"/>
            <a:chOff x="0" y="1354895"/>
            <a:chExt cx="11776400" cy="6593140"/>
          </a:xfrm>
        </p:grpSpPr>
        <p:sp>
          <p:nvSpPr>
            <p:cNvPr id="35" name="Oval 34">
              <a:extLst>
                <a:ext uri="{FF2B5EF4-FFF2-40B4-BE49-F238E27FC236}">
                  <a16:creationId xmlns:a16="http://schemas.microsoft.com/office/drawing/2014/main" id="{9DD599C7-C9FC-456B-ACCC-4CC8C2F2F7F8}"/>
                </a:ext>
              </a:extLst>
            </p:cNvPr>
            <p:cNvSpPr/>
            <p:nvPr/>
          </p:nvSpPr>
          <p:spPr>
            <a:xfrm>
              <a:off x="4521609" y="1354895"/>
              <a:ext cx="2396613" cy="83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p>
          </p:txBody>
        </p:sp>
        <p:sp>
          <p:nvSpPr>
            <p:cNvPr id="57" name="Rectangle 56">
              <a:extLst>
                <a:ext uri="{FF2B5EF4-FFF2-40B4-BE49-F238E27FC236}">
                  <a16:creationId xmlns:a16="http://schemas.microsoft.com/office/drawing/2014/main" id="{A476E9DF-2B4F-480F-834F-4EBFC3664286}"/>
                </a:ext>
              </a:extLst>
            </p:cNvPr>
            <p:cNvSpPr/>
            <p:nvPr/>
          </p:nvSpPr>
          <p:spPr>
            <a:xfrm>
              <a:off x="3282745" y="2626440"/>
              <a:ext cx="4874342"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 Dataset For Leading Causes of Deaths from CDC</a:t>
              </a:r>
            </a:p>
          </p:txBody>
        </p:sp>
        <p:sp>
          <p:nvSpPr>
            <p:cNvPr id="61" name="Rectangle 60">
              <a:extLst>
                <a:ext uri="{FF2B5EF4-FFF2-40B4-BE49-F238E27FC236}">
                  <a16:creationId xmlns:a16="http://schemas.microsoft.com/office/drawing/2014/main" id="{BD5F689A-183C-40BA-BE6C-27BD006613DE}"/>
                </a:ext>
              </a:extLst>
            </p:cNvPr>
            <p:cNvSpPr/>
            <p:nvPr/>
          </p:nvSpPr>
          <p:spPr>
            <a:xfrm>
              <a:off x="3282745" y="3856704"/>
              <a:ext cx="4874342"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the data</a:t>
              </a:r>
            </a:p>
          </p:txBody>
        </p:sp>
        <p:sp>
          <p:nvSpPr>
            <p:cNvPr id="62" name="Rectangle 61">
              <a:extLst>
                <a:ext uri="{FF2B5EF4-FFF2-40B4-BE49-F238E27FC236}">
                  <a16:creationId xmlns:a16="http://schemas.microsoft.com/office/drawing/2014/main" id="{D303CE16-1DF7-4CC9-A4FD-6C9C00CE0123}"/>
                </a:ext>
              </a:extLst>
            </p:cNvPr>
            <p:cNvSpPr/>
            <p:nvPr/>
          </p:nvSpPr>
          <p:spPr>
            <a:xfrm>
              <a:off x="3282745" y="5165507"/>
              <a:ext cx="4874342"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 the Input Data</a:t>
              </a:r>
            </a:p>
          </p:txBody>
        </p:sp>
        <p:sp>
          <p:nvSpPr>
            <p:cNvPr id="63" name="Rectangle 62">
              <a:extLst>
                <a:ext uri="{FF2B5EF4-FFF2-40B4-BE49-F238E27FC236}">
                  <a16:creationId xmlns:a16="http://schemas.microsoft.com/office/drawing/2014/main" id="{E8852506-4D43-4DCB-9DF8-FC16489A9A48}"/>
                </a:ext>
              </a:extLst>
            </p:cNvPr>
            <p:cNvSpPr/>
            <p:nvPr/>
          </p:nvSpPr>
          <p:spPr>
            <a:xfrm>
              <a:off x="0" y="6221245"/>
              <a:ext cx="3355258"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Linear Regression</a:t>
              </a:r>
            </a:p>
          </p:txBody>
        </p:sp>
        <p:sp>
          <p:nvSpPr>
            <p:cNvPr id="66" name="Rectangle 65">
              <a:extLst>
                <a:ext uri="{FF2B5EF4-FFF2-40B4-BE49-F238E27FC236}">
                  <a16:creationId xmlns:a16="http://schemas.microsoft.com/office/drawing/2014/main" id="{D13BCDBF-71CC-4837-8544-A0F2A35618BB}"/>
                </a:ext>
              </a:extLst>
            </p:cNvPr>
            <p:cNvSpPr/>
            <p:nvPr/>
          </p:nvSpPr>
          <p:spPr>
            <a:xfrm>
              <a:off x="3282745" y="7276983"/>
              <a:ext cx="4874342"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the best model for </a:t>
              </a:r>
              <a:r>
                <a:rPr lang="en-US" dirty="0" err="1"/>
                <a:t>Hypertuning</a:t>
              </a:r>
              <a:r>
                <a:rPr lang="en-US" dirty="0"/>
                <a:t> the parameters</a:t>
              </a:r>
            </a:p>
          </p:txBody>
        </p:sp>
        <p:sp>
          <p:nvSpPr>
            <p:cNvPr id="58" name="Rectangle 57">
              <a:extLst>
                <a:ext uri="{FF2B5EF4-FFF2-40B4-BE49-F238E27FC236}">
                  <a16:creationId xmlns:a16="http://schemas.microsoft.com/office/drawing/2014/main" id="{921BB6A6-084D-4220-84AD-293FAFF5084C}"/>
                </a:ext>
              </a:extLst>
            </p:cNvPr>
            <p:cNvSpPr/>
            <p:nvPr/>
          </p:nvSpPr>
          <p:spPr>
            <a:xfrm>
              <a:off x="8568814" y="7293078"/>
              <a:ext cx="2529161" cy="654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 : RMSE</a:t>
              </a:r>
            </a:p>
          </p:txBody>
        </p:sp>
        <p:sp>
          <p:nvSpPr>
            <p:cNvPr id="68" name="Rectangle 67">
              <a:extLst>
                <a:ext uri="{FF2B5EF4-FFF2-40B4-BE49-F238E27FC236}">
                  <a16:creationId xmlns:a16="http://schemas.microsoft.com/office/drawing/2014/main" id="{599B9172-DC8D-4A40-8EF5-C11E77AF50B5}"/>
                </a:ext>
              </a:extLst>
            </p:cNvPr>
            <p:cNvSpPr/>
            <p:nvPr/>
          </p:nvSpPr>
          <p:spPr>
            <a:xfrm>
              <a:off x="285135" y="7276983"/>
              <a:ext cx="2529161" cy="654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 : Accuracy</a:t>
              </a:r>
            </a:p>
          </p:txBody>
        </p:sp>
        <p:sp>
          <p:nvSpPr>
            <p:cNvPr id="69" name="Rectangle 68">
              <a:extLst>
                <a:ext uri="{FF2B5EF4-FFF2-40B4-BE49-F238E27FC236}">
                  <a16:creationId xmlns:a16="http://schemas.microsoft.com/office/drawing/2014/main" id="{C9257944-DBF6-4C44-9254-F5A42EE0DA59}"/>
                </a:ext>
              </a:extLst>
            </p:cNvPr>
            <p:cNvSpPr/>
            <p:nvPr/>
          </p:nvSpPr>
          <p:spPr>
            <a:xfrm>
              <a:off x="4042286" y="6205639"/>
              <a:ext cx="3355258"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Regression</a:t>
              </a:r>
            </a:p>
          </p:txBody>
        </p:sp>
        <p:sp>
          <p:nvSpPr>
            <p:cNvPr id="70" name="Rectangle 69">
              <a:extLst>
                <a:ext uri="{FF2B5EF4-FFF2-40B4-BE49-F238E27FC236}">
                  <a16:creationId xmlns:a16="http://schemas.microsoft.com/office/drawing/2014/main" id="{4AF2D0E4-DA07-40F6-A631-EB6D1169ADF0}"/>
                </a:ext>
              </a:extLst>
            </p:cNvPr>
            <p:cNvSpPr/>
            <p:nvPr/>
          </p:nvSpPr>
          <p:spPr>
            <a:xfrm>
              <a:off x="8421142" y="6205639"/>
              <a:ext cx="3355258" cy="67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Xg</a:t>
              </a:r>
              <a:r>
                <a:rPr lang="en-US" dirty="0"/>
                <a:t> Boost Regression</a:t>
              </a:r>
            </a:p>
          </p:txBody>
        </p:sp>
        <p:cxnSp>
          <p:nvCxnSpPr>
            <p:cNvPr id="60" name="Straight Arrow Connector 59">
              <a:extLst>
                <a:ext uri="{FF2B5EF4-FFF2-40B4-BE49-F238E27FC236}">
                  <a16:creationId xmlns:a16="http://schemas.microsoft.com/office/drawing/2014/main" id="{3866473E-5024-4CF1-A0B5-72A24EF6860B}"/>
                </a:ext>
              </a:extLst>
            </p:cNvPr>
            <p:cNvCxnSpPr>
              <a:stCxn id="35" idx="4"/>
              <a:endCxn id="57" idx="0"/>
            </p:cNvCxnSpPr>
            <p:nvPr/>
          </p:nvCxnSpPr>
          <p:spPr>
            <a:xfrm>
              <a:off x="5719916" y="2189522"/>
              <a:ext cx="0" cy="43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926EB65-6679-4537-A1D3-44F5E13FC482}"/>
                </a:ext>
              </a:extLst>
            </p:cNvPr>
            <p:cNvCxnSpPr>
              <a:stCxn id="57" idx="2"/>
              <a:endCxn id="61" idx="0"/>
            </p:cNvCxnSpPr>
            <p:nvPr/>
          </p:nvCxnSpPr>
          <p:spPr>
            <a:xfrm>
              <a:off x="5719916" y="3297492"/>
              <a:ext cx="0" cy="55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CA3E4BD-1835-4DB2-96BC-21ACC48D6E71}"/>
                </a:ext>
              </a:extLst>
            </p:cNvPr>
            <p:cNvCxnSpPr>
              <a:stCxn id="61" idx="2"/>
              <a:endCxn id="62" idx="0"/>
            </p:cNvCxnSpPr>
            <p:nvPr/>
          </p:nvCxnSpPr>
          <p:spPr>
            <a:xfrm>
              <a:off x="5719916" y="4527756"/>
              <a:ext cx="0" cy="637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6553F13-4139-4CD6-9CBD-D505EA6B6333}"/>
                </a:ext>
              </a:extLst>
            </p:cNvPr>
            <p:cNvCxnSpPr>
              <a:stCxn id="62" idx="2"/>
              <a:endCxn id="69" idx="0"/>
            </p:cNvCxnSpPr>
            <p:nvPr/>
          </p:nvCxnSpPr>
          <p:spPr>
            <a:xfrm flipH="1">
              <a:off x="5719915" y="5836559"/>
              <a:ext cx="1" cy="36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6D41C0C-3AB3-4271-AB73-BD737ACAAF10}"/>
                </a:ext>
              </a:extLst>
            </p:cNvPr>
            <p:cNvCxnSpPr>
              <a:stCxn id="69" idx="1"/>
              <a:endCxn id="63" idx="3"/>
            </p:cNvCxnSpPr>
            <p:nvPr/>
          </p:nvCxnSpPr>
          <p:spPr>
            <a:xfrm flipH="1">
              <a:off x="3355258" y="6541165"/>
              <a:ext cx="687028" cy="1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9897569-68EC-43E3-8BB7-13867D0A46D1}"/>
                </a:ext>
              </a:extLst>
            </p:cNvPr>
            <p:cNvCxnSpPr>
              <a:stCxn id="69" idx="3"/>
              <a:endCxn id="70" idx="1"/>
            </p:cNvCxnSpPr>
            <p:nvPr/>
          </p:nvCxnSpPr>
          <p:spPr>
            <a:xfrm>
              <a:off x="7397544" y="6541165"/>
              <a:ext cx="1023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EBF9DBD-0CA9-4F5C-8D56-99197B81E5B1}"/>
                </a:ext>
              </a:extLst>
            </p:cNvPr>
            <p:cNvCxnSpPr>
              <a:stCxn id="66" idx="1"/>
              <a:endCxn id="68" idx="3"/>
            </p:cNvCxnSpPr>
            <p:nvPr/>
          </p:nvCxnSpPr>
          <p:spPr>
            <a:xfrm flipH="1" flipV="1">
              <a:off x="2814296" y="7604462"/>
              <a:ext cx="468449" cy="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54D401-D380-48E4-B1AA-8653F57CE069}"/>
                </a:ext>
              </a:extLst>
            </p:cNvPr>
            <p:cNvCxnSpPr>
              <a:stCxn id="66" idx="3"/>
              <a:endCxn id="58" idx="1"/>
            </p:cNvCxnSpPr>
            <p:nvPr/>
          </p:nvCxnSpPr>
          <p:spPr>
            <a:xfrm>
              <a:off x="8157087" y="7612509"/>
              <a:ext cx="411727" cy="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BDB0-5312-4DC7-BE6E-9FF6E4A78666}"/>
              </a:ext>
            </a:extLst>
          </p:cNvPr>
          <p:cNvSpPr>
            <a:spLocks noGrp="1"/>
          </p:cNvSpPr>
          <p:nvPr>
            <p:ph type="title"/>
          </p:nvPr>
        </p:nvSpPr>
        <p:spPr/>
        <p:txBody>
          <a:bodyPr/>
          <a:lstStyle/>
          <a:p>
            <a:r>
              <a:rPr lang="en-US" b="1" u="sng" dirty="0"/>
              <a:t>Multiple Linear Regression</a:t>
            </a:r>
            <a:endParaRPr lang="en-US" dirty="0"/>
          </a:p>
        </p:txBody>
      </p:sp>
      <p:pic>
        <p:nvPicPr>
          <p:cNvPr id="4" name="Picture 3">
            <a:extLst>
              <a:ext uri="{FF2B5EF4-FFF2-40B4-BE49-F238E27FC236}">
                <a16:creationId xmlns:a16="http://schemas.microsoft.com/office/drawing/2014/main" id="{9028FA91-31DB-484B-9207-67643BCE35BD}"/>
              </a:ext>
            </a:extLst>
          </p:cNvPr>
          <p:cNvPicPr/>
          <p:nvPr/>
        </p:nvPicPr>
        <p:blipFill>
          <a:blip r:embed="rId2"/>
          <a:stretch>
            <a:fillRect/>
          </a:stretch>
        </p:blipFill>
        <p:spPr>
          <a:xfrm>
            <a:off x="1983659" y="1821426"/>
            <a:ext cx="8340212" cy="3893574"/>
          </a:xfrm>
          <a:prstGeom prst="rect">
            <a:avLst/>
          </a:prstGeom>
        </p:spPr>
      </p:pic>
    </p:spTree>
    <p:extLst>
      <p:ext uri="{BB962C8B-B14F-4D97-AF65-F5344CB8AC3E}">
        <p14:creationId xmlns:p14="http://schemas.microsoft.com/office/powerpoint/2010/main" val="206992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3FAB-F520-4A40-9177-F051FA338982}"/>
              </a:ext>
            </a:extLst>
          </p:cNvPr>
          <p:cNvSpPr>
            <a:spLocks noGrp="1"/>
          </p:cNvSpPr>
          <p:nvPr>
            <p:ph type="title"/>
          </p:nvPr>
        </p:nvSpPr>
        <p:spPr/>
        <p:txBody>
          <a:bodyPr/>
          <a:lstStyle/>
          <a:p>
            <a:r>
              <a:rPr lang="en-US" b="1" u="sng" dirty="0"/>
              <a:t>Random Forest Regression</a:t>
            </a:r>
            <a:endParaRPr lang="en-US" dirty="0"/>
          </a:p>
        </p:txBody>
      </p:sp>
      <p:pic>
        <p:nvPicPr>
          <p:cNvPr id="4" name="Picture 3">
            <a:extLst>
              <a:ext uri="{FF2B5EF4-FFF2-40B4-BE49-F238E27FC236}">
                <a16:creationId xmlns:a16="http://schemas.microsoft.com/office/drawing/2014/main" id="{79300A92-F246-45E1-A9B8-D9BB0232D33B}"/>
              </a:ext>
            </a:extLst>
          </p:cNvPr>
          <p:cNvPicPr/>
          <p:nvPr/>
        </p:nvPicPr>
        <p:blipFill>
          <a:blip r:embed="rId2"/>
          <a:stretch>
            <a:fillRect/>
          </a:stretch>
        </p:blipFill>
        <p:spPr>
          <a:xfrm>
            <a:off x="1378974" y="1555955"/>
            <a:ext cx="8413955" cy="4203289"/>
          </a:xfrm>
          <a:prstGeom prst="rect">
            <a:avLst/>
          </a:prstGeom>
        </p:spPr>
      </p:pic>
    </p:spTree>
    <p:extLst>
      <p:ext uri="{BB962C8B-B14F-4D97-AF65-F5344CB8AC3E}">
        <p14:creationId xmlns:p14="http://schemas.microsoft.com/office/powerpoint/2010/main" val="48693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7637-078E-4CBD-8564-5F56E4F9A25D}"/>
              </a:ext>
            </a:extLst>
          </p:cNvPr>
          <p:cNvSpPr>
            <a:spLocks noGrp="1"/>
          </p:cNvSpPr>
          <p:nvPr>
            <p:ph type="title"/>
          </p:nvPr>
        </p:nvSpPr>
        <p:spPr/>
        <p:txBody>
          <a:bodyPr/>
          <a:lstStyle/>
          <a:p>
            <a:r>
              <a:rPr lang="en-US" b="1" u="sng" dirty="0"/>
              <a:t>Xgboost Regression</a:t>
            </a:r>
            <a:endParaRPr lang="en-US" dirty="0"/>
          </a:p>
        </p:txBody>
      </p:sp>
      <p:pic>
        <p:nvPicPr>
          <p:cNvPr id="4" name="Picture 3">
            <a:extLst>
              <a:ext uri="{FF2B5EF4-FFF2-40B4-BE49-F238E27FC236}">
                <a16:creationId xmlns:a16="http://schemas.microsoft.com/office/drawing/2014/main" id="{B72FC14A-8D2D-4F86-9D25-E678590F6DB1}"/>
              </a:ext>
            </a:extLst>
          </p:cNvPr>
          <p:cNvPicPr/>
          <p:nvPr/>
        </p:nvPicPr>
        <p:blipFill>
          <a:blip r:embed="rId2"/>
          <a:stretch>
            <a:fillRect/>
          </a:stretch>
        </p:blipFill>
        <p:spPr>
          <a:xfrm>
            <a:off x="1578077" y="1526458"/>
            <a:ext cx="8362336" cy="4738175"/>
          </a:xfrm>
          <a:prstGeom prst="rect">
            <a:avLst/>
          </a:prstGeom>
        </p:spPr>
      </p:pic>
    </p:spTree>
    <p:extLst>
      <p:ext uri="{BB962C8B-B14F-4D97-AF65-F5344CB8AC3E}">
        <p14:creationId xmlns:p14="http://schemas.microsoft.com/office/powerpoint/2010/main" val="412514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4B9F-8CE3-4559-AA60-070A84B92546}"/>
              </a:ext>
            </a:extLst>
          </p:cNvPr>
          <p:cNvSpPr>
            <a:spLocks noGrp="1"/>
          </p:cNvSpPr>
          <p:nvPr>
            <p:ph type="title"/>
          </p:nvPr>
        </p:nvSpPr>
        <p:spPr/>
        <p:txBody>
          <a:bodyPr/>
          <a:lstStyle/>
          <a:p>
            <a:r>
              <a:rPr lang="en-US" b="1" u="sng" dirty="0" err="1"/>
              <a:t>Hypertuning</a:t>
            </a:r>
            <a:r>
              <a:rPr lang="en-US" b="1" u="sng" dirty="0"/>
              <a:t>  model</a:t>
            </a:r>
            <a:endParaRPr lang="en-US" dirty="0"/>
          </a:p>
        </p:txBody>
      </p:sp>
      <p:pic>
        <p:nvPicPr>
          <p:cNvPr id="4" name="Picture 3">
            <a:extLst>
              <a:ext uri="{FF2B5EF4-FFF2-40B4-BE49-F238E27FC236}">
                <a16:creationId xmlns:a16="http://schemas.microsoft.com/office/drawing/2014/main" id="{A81B6A29-E803-4DFB-A967-8A4B91E633E5}"/>
              </a:ext>
            </a:extLst>
          </p:cNvPr>
          <p:cNvPicPr/>
          <p:nvPr/>
        </p:nvPicPr>
        <p:blipFill>
          <a:blip r:embed="rId2"/>
          <a:stretch>
            <a:fillRect/>
          </a:stretch>
        </p:blipFill>
        <p:spPr>
          <a:xfrm>
            <a:off x="1887794" y="1511710"/>
            <a:ext cx="7388941" cy="5243051"/>
          </a:xfrm>
          <a:prstGeom prst="rect">
            <a:avLst/>
          </a:prstGeom>
        </p:spPr>
      </p:pic>
    </p:spTree>
    <p:extLst>
      <p:ext uri="{BB962C8B-B14F-4D97-AF65-F5344CB8AC3E}">
        <p14:creationId xmlns:p14="http://schemas.microsoft.com/office/powerpoint/2010/main" val="18927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4B9F-8CE3-4559-AA60-070A84B92546}"/>
              </a:ext>
            </a:extLst>
          </p:cNvPr>
          <p:cNvSpPr>
            <a:spLocks noGrp="1"/>
          </p:cNvSpPr>
          <p:nvPr>
            <p:ph type="title"/>
          </p:nvPr>
        </p:nvSpPr>
        <p:spPr/>
        <p:txBody>
          <a:bodyPr/>
          <a:lstStyle/>
          <a:p>
            <a:r>
              <a:rPr lang="en-US" b="1" u="sng" dirty="0" err="1"/>
              <a:t>Hypertuning</a:t>
            </a:r>
            <a:r>
              <a:rPr lang="en-US" b="1" u="sng" dirty="0"/>
              <a:t> model</a:t>
            </a:r>
            <a:endParaRPr lang="en-US" dirty="0"/>
          </a:p>
        </p:txBody>
      </p:sp>
      <p:pic>
        <p:nvPicPr>
          <p:cNvPr id="5" name="Picture 4">
            <a:extLst>
              <a:ext uri="{FF2B5EF4-FFF2-40B4-BE49-F238E27FC236}">
                <a16:creationId xmlns:a16="http://schemas.microsoft.com/office/drawing/2014/main" id="{A6F1DFE4-8E95-4E4E-B1CC-A89090EB7B1C}"/>
              </a:ext>
            </a:extLst>
          </p:cNvPr>
          <p:cNvPicPr/>
          <p:nvPr/>
        </p:nvPicPr>
        <p:blipFill>
          <a:blip r:embed="rId2"/>
          <a:stretch>
            <a:fillRect/>
          </a:stretch>
        </p:blipFill>
        <p:spPr>
          <a:xfrm>
            <a:off x="1098755" y="1924665"/>
            <a:ext cx="10183761" cy="3687096"/>
          </a:xfrm>
          <a:prstGeom prst="rect">
            <a:avLst/>
          </a:prstGeom>
        </p:spPr>
      </p:pic>
    </p:spTree>
    <p:extLst>
      <p:ext uri="{BB962C8B-B14F-4D97-AF65-F5344CB8AC3E}">
        <p14:creationId xmlns:p14="http://schemas.microsoft.com/office/powerpoint/2010/main" val="270014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Conclusions</a:t>
            </a:r>
            <a:endParaRPr/>
          </a:p>
        </p:txBody>
      </p:sp>
      <p:sp>
        <p:nvSpPr>
          <p:cNvPr id="121" name="Google Shape;121;p23"/>
          <p:cNvSpPr txBox="1">
            <a:spLocks noGrp="1"/>
          </p:cNvSpPr>
          <p:nvPr>
            <p:ph type="body" idx="1"/>
          </p:nvPr>
        </p:nvSpPr>
        <p:spPr>
          <a:xfrm>
            <a:off x="415600" y="1492388"/>
            <a:ext cx="11360800" cy="5225502"/>
          </a:xfrm>
          <a:prstGeom prst="rect">
            <a:avLst/>
          </a:prstGeom>
        </p:spPr>
        <p:txBody>
          <a:bodyPr spcFirstLastPara="1" vert="horz" wrap="square" lIns="121900" tIns="121900" rIns="121900" bIns="121900" rtlCol="0" anchor="t" anchorCtr="0">
            <a:noAutofit/>
          </a:bodyPr>
          <a:lstStyle/>
          <a:p>
            <a:pPr marL="1066785" indent="-457200" algn="just">
              <a:spcBef>
                <a:spcPts val="2133"/>
              </a:spcBef>
            </a:pPr>
            <a:r>
              <a:rPr lang="en-US" dirty="0"/>
              <a:t>A comparison of the performance of each model showed the root mean square error to be lowest for the Xgboost method, at 6.17, which translates to a 99.9% successful predictive rate in terms of classifying age adjusted death rate. </a:t>
            </a:r>
            <a:endParaRPr dirty="0"/>
          </a:p>
          <a:p>
            <a:pPr marL="1066785" indent="-457200" algn="just">
              <a:spcBef>
                <a:spcPts val="2133"/>
              </a:spcBef>
            </a:pPr>
            <a:r>
              <a:rPr lang="en-US" dirty="0"/>
              <a:t>This study demonstrates the feasibility of machine learning in the predicting age adjusted mortality rate on different states based on leading causes of disease.</a:t>
            </a:r>
          </a:p>
          <a:p>
            <a:pPr marL="1066785" indent="-457200" algn="just">
              <a:spcBef>
                <a:spcPts val="2133"/>
              </a:spcBef>
            </a:pPr>
            <a:r>
              <a:rPr lang="en-US" dirty="0"/>
              <a:t>The results obtained can contribute to the prevention of leading cause of deaths by raising awareness of potential risks, by quantitatively predicting age adjusted fatality and incorporating the findings with healthcare industry.</a:t>
            </a:r>
          </a:p>
          <a:p>
            <a:pPr indent="0" algn="just">
              <a:spcBef>
                <a:spcPts val="2133"/>
              </a:spcBef>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Acknowledgements</a:t>
            </a:r>
            <a:endParaRPr/>
          </a:p>
        </p:txBody>
      </p:sp>
      <p:sp>
        <p:nvSpPr>
          <p:cNvPr id="127" name="Google Shape;127;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t>I would like to thank mentors from this course Python for Data Science. Coming from completely different background, mentors slides and notebook has helped me do this analysis.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References</a:t>
            </a:r>
            <a:endParaRPr/>
          </a:p>
        </p:txBody>
      </p:sp>
      <p:sp>
        <p:nvSpPr>
          <p:cNvPr id="133" name="Google Shape;133;p25"/>
          <p:cNvSpPr txBox="1">
            <a:spLocks noGrp="1"/>
          </p:cNvSpPr>
          <p:nvPr>
            <p:ph type="body" idx="1"/>
          </p:nvPr>
        </p:nvSpPr>
        <p:spPr>
          <a:xfrm>
            <a:off x="415600" y="1536633"/>
            <a:ext cx="11360800" cy="5092767"/>
          </a:xfrm>
          <a:prstGeom prst="rect">
            <a:avLst/>
          </a:prstGeom>
        </p:spPr>
        <p:txBody>
          <a:bodyPr spcFirstLastPara="1" vert="horz" wrap="square" lIns="121900" tIns="121900" rIns="121900" bIns="121900" rtlCol="0" anchor="t" anchorCtr="0">
            <a:noAutofit/>
          </a:bodyPr>
          <a:lstStyle/>
          <a:p>
            <a:pPr algn="just"/>
            <a:r>
              <a:rPr lang="en" sz="1800" dirty="0"/>
              <a:t> </a:t>
            </a:r>
            <a:r>
              <a:rPr lang="en-US" sz="1800" u="sng" dirty="0">
                <a:hlinkClick r:id="rId3"/>
              </a:rPr>
              <a:t>https://ibis.health.state.nm.us/resource/AARate.html</a:t>
            </a:r>
            <a:endParaRPr lang="en-US" sz="1800" u="sng" dirty="0"/>
          </a:p>
          <a:p>
            <a:pPr marL="152396" indent="0" algn="just">
              <a:buNone/>
            </a:pPr>
            <a:endParaRPr lang="en-US" sz="1800" dirty="0"/>
          </a:p>
          <a:p>
            <a:pPr algn="just"/>
            <a:r>
              <a:rPr lang="en-US" sz="1800" u="sng" dirty="0">
                <a:hlinkClick r:id="rId4"/>
              </a:rPr>
              <a:t>https://www.statsmodels.org/stable/generated/statsmodels.stats.outliers_influence.variance_inflation_factor.html</a:t>
            </a:r>
            <a:endParaRPr lang="en-US" sz="1800" u="sng" dirty="0"/>
          </a:p>
          <a:p>
            <a:pPr marL="152396" indent="0" algn="just">
              <a:buNone/>
            </a:pPr>
            <a:endParaRPr lang="en-US" sz="1800" dirty="0"/>
          </a:p>
          <a:p>
            <a:pPr algn="just"/>
            <a:r>
              <a:rPr lang="en-US" sz="1800" u="sng" dirty="0">
                <a:hlinkClick r:id="rId5"/>
              </a:rPr>
              <a:t>https://statisticalhorizons.com/multicollinearity</a:t>
            </a:r>
            <a:endParaRPr lang="en-US" sz="1800" u="sng" dirty="0"/>
          </a:p>
          <a:p>
            <a:pPr marL="152396" indent="0" algn="just">
              <a:buNone/>
            </a:pPr>
            <a:endParaRPr lang="en-US" sz="1800" dirty="0"/>
          </a:p>
          <a:p>
            <a:pPr algn="just"/>
            <a:r>
              <a:rPr lang="en-US" sz="1800" dirty="0"/>
              <a:t>Muller A. Education, income inequality, and mortality: a multiple regression analysis. </a:t>
            </a:r>
            <a:r>
              <a:rPr lang="en-US" sz="1800" i="1" dirty="0"/>
              <a:t>BMJ</a:t>
            </a:r>
            <a:r>
              <a:rPr lang="en-US" sz="1800" dirty="0"/>
              <a:t>. 2002;324(7328):23‐25. doi:10.1136/bmj.324.7328.23</a:t>
            </a:r>
          </a:p>
          <a:p>
            <a:pPr algn="just"/>
            <a:endParaRPr lang="en-US" sz="1800" dirty="0"/>
          </a:p>
          <a:p>
            <a:pPr algn="just"/>
            <a:r>
              <a:rPr lang="en-US" sz="1800" dirty="0"/>
              <a:t>Yu W: Application of support vector machine modeling for prediction of common diseases: the case of diabetes and pre-diabetes. BMC Medical Informatics and Decision Making. 2010, 10 (1): 16-10.1186/1472-6947-10-16.</a:t>
            </a:r>
          </a:p>
          <a:p>
            <a:pPr algn="just"/>
            <a:endParaRPr lang="en-US" sz="1800" dirty="0"/>
          </a:p>
          <a:p>
            <a:pPr algn="just"/>
            <a:r>
              <a:rPr lang="en-US" sz="1800" dirty="0" err="1"/>
              <a:t>Breiman</a:t>
            </a:r>
            <a:r>
              <a:rPr lang="en-US" sz="1800" dirty="0"/>
              <a:t> L: Random forests. Machine learning. 2001, 45 (1): 5-32. 10.1023/A:1010933404324.</a:t>
            </a:r>
          </a:p>
          <a:p>
            <a:pPr algn="just"/>
            <a:endParaRPr lang="en-US" sz="1800" dirty="0"/>
          </a:p>
          <a:p>
            <a:pPr algn="just"/>
            <a:r>
              <a:rPr lang="en-US" sz="1800" dirty="0"/>
              <a:t>Chen, T.; </a:t>
            </a:r>
            <a:r>
              <a:rPr lang="en-US" sz="1800" dirty="0" err="1"/>
              <a:t>Guestrin</a:t>
            </a:r>
            <a:r>
              <a:rPr lang="en-US" sz="1800" dirty="0"/>
              <a:t>, C. </a:t>
            </a:r>
            <a:r>
              <a:rPr lang="en-US" sz="1800" dirty="0" err="1"/>
              <a:t>XGBoost</a:t>
            </a:r>
            <a:r>
              <a:rPr lang="en-US" sz="1800" dirty="0"/>
              <a:t>. In Proceedings of the 22nd ACM SIGKDD International Conference on Knowledge Discovery and Data Mining—KDD ’16, San Francisco, CA, USA, 13–17 August 2016; pp. 785–794</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Dataset(s)</a:t>
            </a:r>
            <a:endParaRPr/>
          </a:p>
        </p:txBody>
      </p:sp>
      <p:sp>
        <p:nvSpPr>
          <p:cNvPr id="61" name="Google Shape;61;p14"/>
          <p:cNvSpPr txBox="1">
            <a:spLocks noGrp="1"/>
          </p:cNvSpPr>
          <p:nvPr>
            <p:ph type="body" idx="1"/>
          </p:nvPr>
        </p:nvSpPr>
        <p:spPr>
          <a:xfrm>
            <a:off x="353600" y="1586233"/>
            <a:ext cx="11360800" cy="4555200"/>
          </a:xfrm>
          <a:prstGeom prst="rect">
            <a:avLst/>
          </a:prstGeom>
        </p:spPr>
        <p:txBody>
          <a:bodyPr spcFirstLastPara="1" vert="horz" wrap="square" lIns="121900" tIns="121900" rIns="121900" bIns="121900" rtlCol="0" anchor="ctr" anchorCtr="0">
            <a:noAutofit/>
          </a:bodyPr>
          <a:lstStyle/>
          <a:p>
            <a:pPr marL="0" indent="0" algn="just">
              <a:lnSpc>
                <a:spcPct val="150000"/>
              </a:lnSpc>
              <a:buNone/>
            </a:pPr>
            <a:r>
              <a:rPr lang="en" sz="3200" dirty="0"/>
              <a:t>Dataset from ‘Centers for </a:t>
            </a:r>
            <a:r>
              <a:rPr lang="en-US" sz="3200" dirty="0"/>
              <a:t>Disease control and </a:t>
            </a:r>
            <a:r>
              <a:rPr lang="en-US" sz="3200" dirty="0" err="1"/>
              <a:t>and</a:t>
            </a:r>
            <a:r>
              <a:rPr lang="en-US" sz="3200" dirty="0"/>
              <a:t> Prevention (CDC)</a:t>
            </a:r>
            <a:r>
              <a:rPr lang="en" sz="3200" dirty="0"/>
              <a:t>’ is used to investigate </a:t>
            </a:r>
            <a:r>
              <a:rPr lang="en-US" sz="3200" dirty="0"/>
              <a:t>the leading causes of deaths in United States between 1997 and 2017</a:t>
            </a:r>
            <a:r>
              <a:rPr lang="en" sz="3200" dirty="0"/>
              <a:t>.</a:t>
            </a:r>
            <a:endParaRPr sz="3200" dirty="0"/>
          </a:p>
          <a:p>
            <a:pPr marL="0" indent="0">
              <a:spcBef>
                <a:spcPts val="2133"/>
              </a:spcBef>
              <a:spcAft>
                <a:spcPts val="2133"/>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Motivation</a:t>
            </a:r>
            <a:endParaRPr/>
          </a:p>
        </p:txBody>
      </p:sp>
      <p:sp>
        <p:nvSpPr>
          <p:cNvPr id="67" name="Google Shape;67;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lgn="just">
              <a:spcAft>
                <a:spcPts val="2133"/>
              </a:spcAft>
              <a:buNone/>
            </a:pPr>
            <a:r>
              <a:rPr lang="en-US" dirty="0"/>
              <a:t>Study and analysis of Mortality and its causes is critical for the interpretation of national trends and international comparisons. Mortality statistics are a mirror to the situation of health prevalent in a population. The mortality trends depict the picture of population’s health </a:t>
            </a:r>
            <a:r>
              <a:rPr lang="en-US" dirty="0" err="1"/>
              <a:t>status.In</a:t>
            </a:r>
            <a:r>
              <a:rPr lang="en-US" dirty="0"/>
              <a:t> depth analysis of deaths and its indicators can substantiate the progress of health programs</a:t>
            </a: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Research Question(s)</a:t>
            </a:r>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dirty="0"/>
              <a:t>What is the total number of records in the dataset?</a:t>
            </a:r>
          </a:p>
          <a:p>
            <a:pPr marL="152396" indent="0">
              <a:buNone/>
            </a:pPr>
            <a:endParaRPr lang="en-US" dirty="0"/>
          </a:p>
          <a:p>
            <a:r>
              <a:rPr lang="en-US" dirty="0"/>
              <a:t>What were the causes of death in this data set?</a:t>
            </a:r>
          </a:p>
          <a:p>
            <a:pPr marL="152396" indent="0">
              <a:buNone/>
            </a:pPr>
            <a:endParaRPr lang="en-US" dirty="0"/>
          </a:p>
          <a:p>
            <a:r>
              <a:rPr lang="en-US" dirty="0"/>
              <a:t>What is the number of deaths per each year from 1999 to 2017?</a:t>
            </a:r>
          </a:p>
          <a:p>
            <a:pPr marL="152396" indent="0">
              <a:buNone/>
            </a:pPr>
            <a:endParaRPr lang="en-US" dirty="0"/>
          </a:p>
          <a:p>
            <a:r>
              <a:rPr lang="en-US" dirty="0"/>
              <a:t>What were the top causes of deaths in the United States during this period?</a:t>
            </a:r>
          </a:p>
          <a:p>
            <a:endParaRPr lang="en-US" dirty="0"/>
          </a:p>
          <a:p>
            <a:r>
              <a:rPr lang="en-US" dirty="0"/>
              <a:t>See how machine learning algorithms works on this data set.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61233" y="593367"/>
            <a:ext cx="12030800" cy="763600"/>
          </a:xfrm>
          <a:prstGeom prst="rect">
            <a:avLst/>
          </a:prstGeom>
        </p:spPr>
        <p:txBody>
          <a:bodyPr spcFirstLastPara="1" vert="horz" wrap="square" lIns="121900" tIns="121900" rIns="121900" bIns="121900" rtlCol="0" anchor="t" anchorCtr="0">
            <a:noAutofit/>
          </a:bodyPr>
          <a:lstStyle/>
          <a:p>
            <a:r>
              <a:rPr lang="en-US"/>
              <a:t>Deaths over the year from 1999-2017</a:t>
            </a:r>
            <a:endParaRPr lang="en-US" dirty="0"/>
          </a:p>
        </p:txBody>
      </p:sp>
      <p:sp>
        <p:nvSpPr>
          <p:cNvPr id="79" name="Google Shape;79;p17"/>
          <p:cNvSpPr txBox="1">
            <a:spLocks noGrp="1"/>
          </p:cNvSpPr>
          <p:nvPr>
            <p:ph type="body" idx="1"/>
          </p:nvPr>
        </p:nvSpPr>
        <p:spPr>
          <a:xfrm>
            <a:off x="161233" y="1550167"/>
            <a:ext cx="5774000" cy="4504400"/>
          </a:xfrm>
          <a:prstGeom prst="rect">
            <a:avLst/>
          </a:prstGeom>
        </p:spPr>
        <p:txBody>
          <a:bodyPr spcFirstLastPara="1" vert="horz" wrap="square" lIns="121900" tIns="121900" rIns="121900" bIns="121900" rtlCol="0" anchor="t" anchorCtr="0">
            <a:noAutofit/>
          </a:bodyPr>
          <a:lstStyle/>
          <a:p>
            <a:pPr marL="152396" indent="0" algn="just">
              <a:buNone/>
            </a:pPr>
            <a:endParaRPr lang="en-US" dirty="0"/>
          </a:p>
          <a:p>
            <a:pPr algn="just"/>
            <a:r>
              <a:rPr lang="en-US" dirty="0"/>
              <a:t>The number of deaths declined between 2002 and 2009. Then there was a continuous growth in the number of deaths from 2010 to 2013. Finally, there was a sharp increase in the number of deaths in 2013 and 2014.</a:t>
            </a:r>
          </a:p>
        </p:txBody>
      </p:sp>
      <p:pic>
        <p:nvPicPr>
          <p:cNvPr id="5" name="Picture 4">
            <a:extLst>
              <a:ext uri="{FF2B5EF4-FFF2-40B4-BE49-F238E27FC236}">
                <a16:creationId xmlns:a16="http://schemas.microsoft.com/office/drawing/2014/main" id="{A76888B5-375A-4A4E-BE27-67C7498A2A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35233" y="1356966"/>
            <a:ext cx="5943600" cy="4504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61233" y="593367"/>
            <a:ext cx="12030800" cy="763600"/>
          </a:xfrm>
          <a:prstGeom prst="rect">
            <a:avLst/>
          </a:prstGeom>
        </p:spPr>
        <p:txBody>
          <a:bodyPr spcFirstLastPara="1" vert="horz" wrap="square" lIns="121900" tIns="121900" rIns="121900" bIns="121900" rtlCol="0" anchor="t" anchorCtr="0">
            <a:noAutofit/>
          </a:bodyPr>
          <a:lstStyle/>
          <a:p>
            <a:r>
              <a:rPr lang="en-US" dirty="0"/>
              <a:t>Top causes of Deaths</a:t>
            </a:r>
            <a:endParaRPr dirty="0"/>
          </a:p>
        </p:txBody>
      </p:sp>
      <p:sp>
        <p:nvSpPr>
          <p:cNvPr id="86" name="Google Shape;86;p18"/>
          <p:cNvSpPr txBox="1">
            <a:spLocks noGrp="1"/>
          </p:cNvSpPr>
          <p:nvPr>
            <p:ph type="body" idx="1"/>
          </p:nvPr>
        </p:nvSpPr>
        <p:spPr>
          <a:xfrm>
            <a:off x="161233" y="1550167"/>
            <a:ext cx="5774000" cy="4504400"/>
          </a:xfrm>
          <a:prstGeom prst="rect">
            <a:avLst/>
          </a:prstGeom>
        </p:spPr>
        <p:txBody>
          <a:bodyPr spcFirstLastPara="1" vert="horz" wrap="square" lIns="121900" tIns="121900" rIns="121900" bIns="121900" rtlCol="0" anchor="t" anchorCtr="0">
            <a:noAutofit/>
          </a:bodyPr>
          <a:lstStyle/>
          <a:p>
            <a:pPr algn="just"/>
            <a:r>
              <a:rPr lang="en-US" dirty="0"/>
              <a:t>Line graph shows tha top causes responsible for deaths in United States</a:t>
            </a:r>
          </a:p>
          <a:p>
            <a:pPr algn="just"/>
            <a:r>
              <a:rPr lang="en-US" dirty="0"/>
              <a:t>Number of deaths are increasing, and the major contributing causes belongs to non-communicable disease like heart disease and cancer.</a:t>
            </a:r>
          </a:p>
        </p:txBody>
      </p:sp>
      <p:pic>
        <p:nvPicPr>
          <p:cNvPr id="5" name="Picture 4">
            <a:extLst>
              <a:ext uri="{FF2B5EF4-FFF2-40B4-BE49-F238E27FC236}">
                <a16:creationId xmlns:a16="http://schemas.microsoft.com/office/drawing/2014/main" id="{5590F681-B2C4-4963-8DAE-BF386FA924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35233" y="1618625"/>
            <a:ext cx="5943600" cy="32962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60433" y="593367"/>
            <a:ext cx="119316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Causes of deaths over the year 1999 </a:t>
            </a:r>
            <a:r>
              <a:rPr lang="en-US" dirty="0"/>
              <a:t>to 2017</a:t>
            </a:r>
            <a:endParaRPr dirty="0"/>
          </a:p>
          <a:p>
            <a:endParaRPr dirty="0"/>
          </a:p>
        </p:txBody>
      </p:sp>
      <p:sp>
        <p:nvSpPr>
          <p:cNvPr id="94" name="Google Shape;94;p19"/>
          <p:cNvSpPr txBox="1">
            <a:spLocks noGrp="1"/>
          </p:cNvSpPr>
          <p:nvPr>
            <p:ph type="body" idx="1"/>
          </p:nvPr>
        </p:nvSpPr>
        <p:spPr>
          <a:xfrm>
            <a:off x="415600" y="1536633"/>
            <a:ext cx="5710800" cy="4555200"/>
          </a:xfrm>
          <a:prstGeom prst="rect">
            <a:avLst/>
          </a:prstGeom>
        </p:spPr>
        <p:txBody>
          <a:bodyPr spcFirstLastPara="1" vert="horz" wrap="square" lIns="121900" tIns="121900" rIns="121900" bIns="121900" rtlCol="0" anchor="t" anchorCtr="0">
            <a:noAutofit/>
          </a:bodyPr>
          <a:lstStyle/>
          <a:p>
            <a:pPr algn="just"/>
            <a:r>
              <a:rPr lang="en-US" dirty="0"/>
              <a:t>Unique cases responsible for number of deaths over a period of year 1999- 2017</a:t>
            </a:r>
            <a:endParaRPr lang="en" dirty="0"/>
          </a:p>
          <a:p>
            <a:pPr algn="just"/>
            <a:r>
              <a:rPr lang="en-US" dirty="0"/>
              <a:t>Accidents (unintentional injuries)', "Alzheimer's disease", 'Cerebrovascular diseases', 'Chronic lower respiratory diseases', 'Diabetes mellitus', 'Diseases of heart', 'Influenza and pneumonia', 'Intentional self-harm (suicide)', 'Malignant neoplasms', 'Nephritis, nephrotic syndrome and nephrosis'. </a:t>
            </a:r>
            <a:endParaRPr dirty="0"/>
          </a:p>
        </p:txBody>
      </p:sp>
      <p:pic>
        <p:nvPicPr>
          <p:cNvPr id="5" name="Picture 4">
            <a:extLst>
              <a:ext uri="{FF2B5EF4-FFF2-40B4-BE49-F238E27FC236}">
                <a16:creationId xmlns:a16="http://schemas.microsoft.com/office/drawing/2014/main" id="{3C80B2E8-70FD-4E52-9C7D-7A32FB8B44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8516" y="1666568"/>
            <a:ext cx="5943600" cy="52799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Statistical Analysis</a:t>
            </a:r>
            <a:endParaRPr dirty="0"/>
          </a:p>
        </p:txBody>
      </p:sp>
      <p:sp>
        <p:nvSpPr>
          <p:cNvPr id="100" name="Google Shape;100;p20"/>
          <p:cNvSpPr txBox="1">
            <a:spLocks noGrp="1"/>
          </p:cNvSpPr>
          <p:nvPr>
            <p:ph type="body" idx="1"/>
          </p:nvPr>
        </p:nvSpPr>
        <p:spPr>
          <a:xfrm>
            <a:off x="415599" y="1536633"/>
            <a:ext cx="11515845" cy="4555200"/>
          </a:xfrm>
          <a:prstGeom prst="rect">
            <a:avLst/>
          </a:prstGeom>
        </p:spPr>
        <p:txBody>
          <a:bodyPr spcFirstLastPara="1" vert="horz" wrap="square" lIns="121900" tIns="121900" rIns="121900" bIns="121900" rtlCol="0" anchor="t" anchorCtr="0">
            <a:noAutofit/>
          </a:bodyPr>
          <a:lstStyle/>
          <a:p>
            <a:pPr marL="0" indent="0" algn="just">
              <a:spcBef>
                <a:spcPts val="2133"/>
              </a:spcBef>
              <a:spcAft>
                <a:spcPts val="2133"/>
              </a:spcAft>
              <a:buNone/>
            </a:pPr>
            <a:r>
              <a:rPr lang="en-US" dirty="0"/>
              <a:t>The purpose of statistical analysis of our dataset is to explore some of the basic concepts of statistics using capstone project one dataset. We started using basic python codes to explore the descriptive statistics of dataset. Dataset has 10868 observations in all columns. Same number of observations also implies that there is no missing values in our dataset.</a:t>
            </a:r>
          </a:p>
          <a:p>
            <a:pPr marL="0" indent="0">
              <a:spcBef>
                <a:spcPts val="2133"/>
              </a:spcBef>
              <a:spcAft>
                <a:spcPts val="2133"/>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a:spcBef>
                <a:spcPct val="0"/>
              </a:spcBef>
            </a:pPr>
            <a:r>
              <a:rPr lang="en-US"/>
              <a:t>Statistical Analysis</a:t>
            </a:r>
          </a:p>
        </p:txBody>
      </p:sp>
      <p:sp>
        <p:nvSpPr>
          <p:cNvPr id="107" name="Google Shape;107;p21"/>
          <p:cNvSpPr txBox="1">
            <a:spLocks noGrp="1"/>
          </p:cNvSpPr>
          <p:nvPr>
            <p:ph type="body" idx="1"/>
          </p:nvPr>
        </p:nvSpPr>
        <p:spPr>
          <a:xfrm>
            <a:off x="838200" y="1825625"/>
            <a:ext cx="3797807" cy="4351338"/>
          </a:xfrm>
          <a:prstGeom prst="rect">
            <a:avLst/>
          </a:prstGeom>
        </p:spPr>
        <p:txBody>
          <a:bodyPr spcFirstLastPara="1" vert="horz" lIns="91440" tIns="45720" rIns="91440" bIns="45720" rtlCol="0" anchorCtr="0">
            <a:normAutofit/>
          </a:bodyPr>
          <a:lstStyle/>
          <a:p>
            <a:pPr indent="-228600">
              <a:spcAft>
                <a:spcPts val="600"/>
              </a:spcAft>
              <a:buFont typeface="Arial" panose="020B0604020202020204" pitchFamily="34" charset="0"/>
              <a:buChar char="•"/>
            </a:pPr>
            <a:r>
              <a:rPr lang="en-US" sz="2000" b="1"/>
              <a:t>Ordinary Least- Squares (OLS)</a:t>
            </a:r>
            <a:r>
              <a:rPr lang="en-US" sz="2000"/>
              <a:t> Regression technique is used for statistical learning of the dataset using the statsmodel python package. </a:t>
            </a:r>
          </a:p>
          <a:p>
            <a:pPr marL="152396" indent="-228600">
              <a:spcAft>
                <a:spcPts val="600"/>
              </a:spcAft>
              <a:buFont typeface="Arial" panose="020B0604020202020204" pitchFamily="34" charset="0"/>
              <a:buChar char="•"/>
            </a:pPr>
            <a:endParaRPr lang="en-US" sz="2000"/>
          </a:p>
          <a:p>
            <a:pPr indent="-228600">
              <a:spcAft>
                <a:spcPts val="600"/>
              </a:spcAft>
              <a:buFont typeface="Arial" panose="020B0604020202020204" pitchFamily="34" charset="0"/>
              <a:buChar char="•"/>
            </a:pPr>
            <a:r>
              <a:rPr lang="en-US" sz="2000"/>
              <a:t>OLS uses squared error which has nice mathematical properties thereby making it easier to differentiate and compute gradient descent. </a:t>
            </a:r>
          </a:p>
        </p:txBody>
      </p:sp>
      <p:pic>
        <p:nvPicPr>
          <p:cNvPr id="2" name="Picture 1">
            <a:extLst>
              <a:ext uri="{FF2B5EF4-FFF2-40B4-BE49-F238E27FC236}">
                <a16:creationId xmlns:a16="http://schemas.microsoft.com/office/drawing/2014/main" id="{87F4B2C3-FF76-4AFC-AAEF-E81F0DAEEA83}"/>
              </a:ext>
            </a:extLst>
          </p:cNvPr>
          <p:cNvPicPr>
            <a:picLocks noChangeAspect="1"/>
          </p:cNvPicPr>
          <p:nvPr/>
        </p:nvPicPr>
        <p:blipFill rotWithShape="1">
          <a:blip r:embed="rId3"/>
          <a:srcRect t="2769" r="1" b="1"/>
          <a:stretch/>
        </p:blipFill>
        <p:spPr>
          <a:xfrm>
            <a:off x="5120640" y="1690688"/>
            <a:ext cx="6233160" cy="42726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820</Words>
  <Application>Microsoft Office PowerPoint</Application>
  <PresentationFormat>Widescreen</PresentationFormat>
  <Paragraphs>69</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Machine Learning approach to study leading causes of deaths in United States</vt:lpstr>
      <vt:lpstr>Dataset(s)</vt:lpstr>
      <vt:lpstr>Motivation</vt:lpstr>
      <vt:lpstr>Research Question(s)</vt:lpstr>
      <vt:lpstr>Deaths over the year from 1999-2017</vt:lpstr>
      <vt:lpstr>Top causes of Deaths</vt:lpstr>
      <vt:lpstr>Causes of deaths over the year 1999 to 2017 </vt:lpstr>
      <vt:lpstr>Statistical Analysis</vt:lpstr>
      <vt:lpstr>Statistical Analysis</vt:lpstr>
      <vt:lpstr>Workflow for Machine Learning</vt:lpstr>
      <vt:lpstr>Multiple Linear Regression</vt:lpstr>
      <vt:lpstr>Random Forest Regression</vt:lpstr>
      <vt:lpstr>Xgboost Regression</vt:lpstr>
      <vt:lpstr>Hypertuning  model</vt:lpstr>
      <vt:lpstr>Hypertuning model</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study leading causes of deaths in United States</dc:title>
  <dc:creator>Ramesh Sharma</dc:creator>
  <cp:lastModifiedBy>Ramesh Sharma</cp:lastModifiedBy>
  <cp:revision>7</cp:revision>
  <dcterms:created xsi:type="dcterms:W3CDTF">2020-05-19T19:44:10Z</dcterms:created>
  <dcterms:modified xsi:type="dcterms:W3CDTF">2020-05-19T20:41:05Z</dcterms:modified>
</cp:coreProperties>
</file>