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60"/>
  </p:normalViewPr>
  <p:slideViewPr>
    <p:cSldViewPr snapToGrid="0">
      <p:cViewPr>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1551-43B5-4983-A129-0821038A6A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843C94-35AE-48E8-9200-4B6EF00FB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B1FF5A-BC03-463D-A7E8-FBA1C2815B49}"/>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5" name="Footer Placeholder 4">
            <a:extLst>
              <a:ext uri="{FF2B5EF4-FFF2-40B4-BE49-F238E27FC236}">
                <a16:creationId xmlns:a16="http://schemas.microsoft.com/office/drawing/2014/main" id="{28EA87D8-0EA7-4DC2-B22E-0C947A6C8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95B16-684B-41B1-B651-F94CBC8594B2}"/>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61245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026E-7DBC-4C31-AB9D-BF5F65B4A6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F5068D-16C2-4388-96E0-6902910FCC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76319-93B6-44EA-8C9E-6C5ED418686E}"/>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5" name="Footer Placeholder 4">
            <a:extLst>
              <a:ext uri="{FF2B5EF4-FFF2-40B4-BE49-F238E27FC236}">
                <a16:creationId xmlns:a16="http://schemas.microsoft.com/office/drawing/2014/main" id="{17C67829-A1F9-4278-AE3A-97D26F2678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32DB0-EC3E-4E21-8964-9449F228B151}"/>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72103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670B9-F521-435A-873A-764BC38DA6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56C229-A6B5-4030-9B73-343CD17774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47C3C-4469-4C7F-8298-6621D5F95476}"/>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5" name="Footer Placeholder 4">
            <a:extLst>
              <a:ext uri="{FF2B5EF4-FFF2-40B4-BE49-F238E27FC236}">
                <a16:creationId xmlns:a16="http://schemas.microsoft.com/office/drawing/2014/main" id="{E72810CC-9B62-46E0-AC17-180035169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06C04-222A-48FA-BD7B-475C85E99546}"/>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396639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6085-21E2-44CA-9C39-D4436DE72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488C5-E1D8-429D-9A75-21D5D91E7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C729B-B55A-4A29-A556-B6D264EAC831}"/>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5" name="Footer Placeholder 4">
            <a:extLst>
              <a:ext uri="{FF2B5EF4-FFF2-40B4-BE49-F238E27FC236}">
                <a16:creationId xmlns:a16="http://schemas.microsoft.com/office/drawing/2014/main" id="{AA12B715-A9A1-4B94-8A64-34EC638B3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563A0-3B5F-4C25-8DD1-9B909C834850}"/>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316742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FE4C-771C-41A4-826D-F8DDA93EB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9FC0A-0687-4324-A785-A4A81B23C0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12184-5B61-4D6A-BEAC-7DB75EAB41E9}"/>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5" name="Footer Placeholder 4">
            <a:extLst>
              <a:ext uri="{FF2B5EF4-FFF2-40B4-BE49-F238E27FC236}">
                <a16:creationId xmlns:a16="http://schemas.microsoft.com/office/drawing/2014/main" id="{95F210D9-0187-43F4-9204-E64CCE659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1346-71CB-4CE6-A0EF-97EB4C86392D}"/>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2491303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627D-4E6D-4562-AFEA-11AE5449B7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7586E-A1DB-40F0-9DFF-73A713FA4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1B048-902E-4C8B-A913-515A9A0E3D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A21258-1848-44DC-A2ED-3D1DD71C35E4}"/>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6" name="Footer Placeholder 5">
            <a:extLst>
              <a:ext uri="{FF2B5EF4-FFF2-40B4-BE49-F238E27FC236}">
                <a16:creationId xmlns:a16="http://schemas.microsoft.com/office/drawing/2014/main" id="{6D867212-5776-4254-AFDE-DC94A0ED4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9EA80-5E8E-4596-8E4C-CD817C18336B}"/>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274981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B9D1-1D6E-4C78-8CA2-C7AA5B3DEA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AC8E3A-019E-4D53-85E2-A211C13E7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BE445E-9B5F-4261-8F69-48A1BD7BB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1BF214-68FF-45BC-8B01-7D29D079A1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C71A5-99E5-424A-A553-E87BDAD1F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DCEAD-E64E-48CC-B2A2-4F4AAC003069}"/>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8" name="Footer Placeholder 7">
            <a:extLst>
              <a:ext uri="{FF2B5EF4-FFF2-40B4-BE49-F238E27FC236}">
                <a16:creationId xmlns:a16="http://schemas.microsoft.com/office/drawing/2014/main" id="{2CFC658B-A666-40B6-BFF8-DA79BB072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88280-95B0-4D64-9F69-993087D62FD1}"/>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286357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2795B-D1BE-4761-B357-A697ABA77B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FE28BB-EE4D-4028-BC1A-9CEC0A03FDC9}"/>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4" name="Footer Placeholder 3">
            <a:extLst>
              <a:ext uri="{FF2B5EF4-FFF2-40B4-BE49-F238E27FC236}">
                <a16:creationId xmlns:a16="http://schemas.microsoft.com/office/drawing/2014/main" id="{B2ADB3E9-914D-4A59-9D5B-927BCD224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36CB2A-2A31-40F5-8944-3ED73E3B8477}"/>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399283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5DC28-1AA5-404E-821B-535BD97F7358}"/>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3" name="Footer Placeholder 2">
            <a:extLst>
              <a:ext uri="{FF2B5EF4-FFF2-40B4-BE49-F238E27FC236}">
                <a16:creationId xmlns:a16="http://schemas.microsoft.com/office/drawing/2014/main" id="{42E79875-4B87-4A46-885B-2E9CC56102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1464AC-4548-46CE-8783-5B0E96D3E9B8}"/>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55448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4C8E-5ACD-47F7-8F82-874534ABD1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2E4784-EAEB-4872-873A-2337B3D8F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563744-63DB-4C58-B571-64C898BC6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91D48-6C2B-4745-9D32-FAB59AB1B095}"/>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6" name="Footer Placeholder 5">
            <a:extLst>
              <a:ext uri="{FF2B5EF4-FFF2-40B4-BE49-F238E27FC236}">
                <a16:creationId xmlns:a16="http://schemas.microsoft.com/office/drawing/2014/main" id="{BB41A81F-2F00-4B8C-9D8C-D6F048086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6D953F-ED10-4B1D-9D08-C0E66AA7DB12}"/>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57669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96C8B-F7B1-4F94-9677-DE16289D9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23936E-89E2-4C07-8C99-5C51FA082C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BF28DB-B249-4B1D-B250-8AC1F10F67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D1178-44F4-46F3-BDE0-D7582E127C16}"/>
              </a:ext>
            </a:extLst>
          </p:cNvPr>
          <p:cNvSpPr>
            <a:spLocks noGrp="1"/>
          </p:cNvSpPr>
          <p:nvPr>
            <p:ph type="dt" sz="half" idx="10"/>
          </p:nvPr>
        </p:nvSpPr>
        <p:spPr/>
        <p:txBody>
          <a:bodyPr/>
          <a:lstStyle/>
          <a:p>
            <a:fld id="{9073C5B1-D768-40A9-B385-E627A9DA83E4}" type="datetimeFigureOut">
              <a:rPr lang="en-US" smtClean="0"/>
              <a:t>7/14/2020</a:t>
            </a:fld>
            <a:endParaRPr lang="en-US"/>
          </a:p>
        </p:txBody>
      </p:sp>
      <p:sp>
        <p:nvSpPr>
          <p:cNvPr id="6" name="Footer Placeholder 5">
            <a:extLst>
              <a:ext uri="{FF2B5EF4-FFF2-40B4-BE49-F238E27FC236}">
                <a16:creationId xmlns:a16="http://schemas.microsoft.com/office/drawing/2014/main" id="{0836AB57-D0CC-4B8D-9811-40A2CDBE1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A6D46D-E022-4355-9CB1-B07125B6AC97}"/>
              </a:ext>
            </a:extLst>
          </p:cNvPr>
          <p:cNvSpPr>
            <a:spLocks noGrp="1"/>
          </p:cNvSpPr>
          <p:nvPr>
            <p:ph type="sldNum" sz="quarter" idx="12"/>
          </p:nvPr>
        </p:nvSpPr>
        <p:spPr/>
        <p:txBody>
          <a:bodyPr/>
          <a:lstStyle/>
          <a:p>
            <a:fld id="{820B61B0-3649-453F-A15C-FD4FCD01B0E4}" type="slidenum">
              <a:rPr lang="en-US" smtClean="0"/>
              <a:t>‹#›</a:t>
            </a:fld>
            <a:endParaRPr lang="en-US"/>
          </a:p>
        </p:txBody>
      </p:sp>
    </p:spTree>
    <p:extLst>
      <p:ext uri="{BB962C8B-B14F-4D97-AF65-F5344CB8AC3E}">
        <p14:creationId xmlns:p14="http://schemas.microsoft.com/office/powerpoint/2010/main" val="158065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5F3150-C0B1-40EA-97FC-915E38AF2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76A190-A4B6-44A3-8D9D-06F473B16B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CD724-E71B-4B0E-B1D3-E659E87CE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3C5B1-D768-40A9-B385-E627A9DA83E4}" type="datetimeFigureOut">
              <a:rPr lang="en-US" smtClean="0"/>
              <a:t>7/14/2020</a:t>
            </a:fld>
            <a:endParaRPr lang="en-US"/>
          </a:p>
        </p:txBody>
      </p:sp>
      <p:sp>
        <p:nvSpPr>
          <p:cNvPr id="5" name="Footer Placeholder 4">
            <a:extLst>
              <a:ext uri="{FF2B5EF4-FFF2-40B4-BE49-F238E27FC236}">
                <a16:creationId xmlns:a16="http://schemas.microsoft.com/office/drawing/2014/main" id="{81682F37-6F78-4D73-B88B-196B17A90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E9CE98-5412-46FA-9330-A93812FA8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B61B0-3649-453F-A15C-FD4FCD01B0E4}" type="slidenum">
              <a:rPr lang="en-US" smtClean="0"/>
              <a:t>‹#›</a:t>
            </a:fld>
            <a:endParaRPr lang="en-US"/>
          </a:p>
        </p:txBody>
      </p:sp>
    </p:spTree>
    <p:extLst>
      <p:ext uri="{BB962C8B-B14F-4D97-AF65-F5344CB8AC3E}">
        <p14:creationId xmlns:p14="http://schemas.microsoft.com/office/powerpoint/2010/main" val="141079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8256-80B9-40EE-A96C-CCCCF6FE6513}"/>
              </a:ext>
            </a:extLst>
          </p:cNvPr>
          <p:cNvSpPr>
            <a:spLocks noGrp="1"/>
          </p:cNvSpPr>
          <p:nvPr>
            <p:ph type="ctrTitle"/>
          </p:nvPr>
        </p:nvSpPr>
        <p:spPr/>
        <p:txBody>
          <a:bodyPr>
            <a:normAutofit/>
          </a:bodyPr>
          <a:lstStyle/>
          <a:p>
            <a: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COVID-19 Predictions using deep learning techniques</a:t>
            </a:r>
            <a:br>
              <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400" dirty="0"/>
          </a:p>
        </p:txBody>
      </p:sp>
      <p:sp>
        <p:nvSpPr>
          <p:cNvPr id="3" name="Subtitle 2">
            <a:extLst>
              <a:ext uri="{FF2B5EF4-FFF2-40B4-BE49-F238E27FC236}">
                <a16:creationId xmlns:a16="http://schemas.microsoft.com/office/drawing/2014/main" id="{93032E17-B22E-4AB7-BC47-B283B1BB2812}"/>
              </a:ext>
            </a:extLst>
          </p:cNvPr>
          <p:cNvSpPr>
            <a:spLocks noGrp="1"/>
          </p:cNvSpPr>
          <p:nvPr>
            <p:ph type="subTitle" idx="1"/>
          </p:nvPr>
        </p:nvSpPr>
        <p:spPr/>
        <p:txBody>
          <a:bodyPr/>
          <a:lstStyle/>
          <a:p>
            <a:r>
              <a:rPr lang="en-US" dirty="0"/>
              <a:t>Second Capstone Project</a:t>
            </a:r>
          </a:p>
          <a:p>
            <a:r>
              <a:rPr lang="en-US" dirty="0"/>
              <a:t>Ramesh Sharma</a:t>
            </a:r>
          </a:p>
          <a:p>
            <a:r>
              <a:rPr lang="en-US" dirty="0"/>
              <a:t>Springboard</a:t>
            </a:r>
          </a:p>
        </p:txBody>
      </p:sp>
    </p:spTree>
    <p:extLst>
      <p:ext uri="{BB962C8B-B14F-4D97-AF65-F5344CB8AC3E}">
        <p14:creationId xmlns:p14="http://schemas.microsoft.com/office/powerpoint/2010/main" val="896243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B7A7-C31B-47F0-983A-265F9C7711F4}"/>
              </a:ext>
            </a:extLst>
          </p:cNvPr>
          <p:cNvSpPr>
            <a:spLocks noGrp="1"/>
          </p:cNvSpPr>
          <p:nvPr>
            <p:ph type="title"/>
          </p:nvPr>
        </p:nvSpPr>
        <p:spPr/>
        <p:txBody>
          <a:bodyPr/>
          <a:lstStyle/>
          <a:p>
            <a:r>
              <a:rPr lang="en-US" dirty="0"/>
              <a:t>Model Results</a:t>
            </a:r>
          </a:p>
        </p:txBody>
      </p:sp>
      <p:pic>
        <p:nvPicPr>
          <p:cNvPr id="1026" name="Picture 2">
            <a:extLst>
              <a:ext uri="{FF2B5EF4-FFF2-40B4-BE49-F238E27FC236}">
                <a16:creationId xmlns:a16="http://schemas.microsoft.com/office/drawing/2014/main" id="{746941C8-DB21-4AA1-9790-04F9196BF84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8153" y="2426135"/>
            <a:ext cx="4801694" cy="31503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E8A718-28C6-4F86-8258-3AA05A48678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00261" y="2356269"/>
            <a:ext cx="4725477" cy="329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096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D1EC-5E3B-438D-9D70-EC196694BAC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DADD06E-7AE7-4ED7-964A-DCE7CD5F0A81}"/>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rPr>
              <a:t>2019 coronavirus dataset (January‐July 2020), COVID‐19 (nCOV‐19) coronavirus spread dataset, and 2019‐nCoV dataset can be useful to monitor and predict  the emerging outbreaks, such as 2019‐nCoV. </a:t>
            </a:r>
          </a:p>
          <a:p>
            <a:r>
              <a:rPr lang="en-US" sz="1800" dirty="0">
                <a:solidFill>
                  <a:srgbClr val="000000"/>
                </a:solidFill>
                <a:latin typeface="Calibri" panose="020F0502020204030204" pitchFamily="34" charset="0"/>
                <a:ea typeface="Calibri" panose="020F0502020204030204" pitchFamily="34" charset="0"/>
              </a:rPr>
              <a:t>Can h</a:t>
            </a:r>
            <a:r>
              <a:rPr lang="en-US" sz="1800" dirty="0">
                <a:solidFill>
                  <a:srgbClr val="000000"/>
                </a:solidFill>
                <a:effectLst/>
                <a:latin typeface="Calibri" panose="020F0502020204030204" pitchFamily="34" charset="0"/>
                <a:ea typeface="Calibri" panose="020F0502020204030204" pitchFamily="34" charset="0"/>
              </a:rPr>
              <a:t>elp us to generate and disseminate detailed information to the scientific community, especially in the early stages of an outbreak, when there is a little else available, allowing for independent assessments of key parameters that influence interventions. </a:t>
            </a:r>
          </a:p>
          <a:p>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O</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bserve that deep learning techniques can be used to predict the future time series prediction of COVID-19 allowing health care sectors and health authorities take necessary steps at right time to mitigate the adverse impact of virus.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2697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8E8C-B05A-475B-BEDF-9ACE5145185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01AE863-BF45-4F31-9E1C-AFEBDC10CBC0}"/>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rPr>
              <a:t>Coronavirus disease 2019 is known as COVID-19 or 2019-nCoV which is an infectious disease</a:t>
            </a:r>
          </a:p>
          <a:p>
            <a:r>
              <a:rPr lang="en-US" sz="1800" dirty="0">
                <a:latin typeface="Calibri" panose="020F0502020204030204" pitchFamily="34" charset="0"/>
                <a:ea typeface="Calibri" panose="020F0502020204030204" pitchFamily="34" charset="0"/>
              </a:rPr>
              <a:t>Corona V</a:t>
            </a:r>
            <a:r>
              <a:rPr lang="en-US" sz="1800" dirty="0">
                <a:effectLst/>
                <a:latin typeface="Calibri" panose="020F0502020204030204" pitchFamily="34" charset="0"/>
                <a:ea typeface="Calibri" panose="020F0502020204030204" pitchFamily="34" charset="0"/>
              </a:rPr>
              <a:t>irus leads to acute respiratory syndrome in many patients</a:t>
            </a:r>
          </a:p>
          <a:p>
            <a:r>
              <a:rPr lang="en-US" sz="1800" dirty="0">
                <a:solidFill>
                  <a:srgbClr val="000000"/>
                </a:solidFill>
                <a:effectLst/>
                <a:latin typeface="Calibri" panose="020F0502020204030204" pitchFamily="34" charset="0"/>
                <a:ea typeface="Calibri" panose="020F0502020204030204" pitchFamily="34" charset="0"/>
              </a:rPr>
              <a:t>In this project, we study a fast and efficient way to identify COVID-19 patients with multitask deep learning (DL) methods</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70324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9016-0C23-4331-A009-8A7BDF0253C4}"/>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E0D9C4A-3F47-4BAB-8FD9-8BA956DBC40C}"/>
              </a:ext>
            </a:extLst>
          </p:cNvPr>
          <p:cNvSpPr>
            <a:spLocks noGrp="1"/>
          </p:cNvSpPr>
          <p:nvPr>
            <p:ph idx="1"/>
          </p:nvPr>
        </p:nvSpPr>
        <p:spPr/>
        <p:txBody>
          <a:bodyPr/>
          <a:lstStyle/>
          <a:p>
            <a:r>
              <a:rPr lang="en-US" sz="1800" dirty="0" err="1">
                <a:latin typeface="Calibri" panose="020F0502020204030204" pitchFamily="34" charset="0"/>
                <a:ea typeface="Calibri" panose="020F0502020204030204" pitchFamily="34" charset="0"/>
              </a:rPr>
              <a:t>G</a:t>
            </a:r>
            <a:r>
              <a:rPr lang="en-US" sz="1800" dirty="0" err="1">
                <a:effectLst/>
                <a:latin typeface="Calibri" panose="020F0502020204030204" pitchFamily="34" charset="0"/>
                <a:ea typeface="Calibri" panose="020F0502020204030204" pitchFamily="34" charset="0"/>
              </a:rPr>
              <a:t>ithub</a:t>
            </a:r>
            <a:r>
              <a:rPr lang="en-US" sz="1800" dirty="0">
                <a:solidFill>
                  <a:srgbClr val="000000"/>
                </a:solidFill>
                <a:effectLst/>
                <a:latin typeface="Calibri" panose="020F0502020204030204" pitchFamily="34" charset="0"/>
                <a:ea typeface="Calibri" panose="020F0502020204030204" pitchFamily="34" charset="0"/>
              </a:rPr>
              <a:t> repository for the 2019 Novel Coronavirus Visual Dashboard operated by the Johns Hopkins University Center for Systems Science and Engineering (JHU CSSE </a:t>
            </a:r>
            <a:r>
              <a:rPr lang="en-US" sz="1800" u="sng" dirty="0">
                <a:solidFill>
                  <a:srgbClr val="0563C1"/>
                </a:solidFill>
                <a:effectLst/>
                <a:latin typeface="Calibri" panose="020F0502020204030204" pitchFamily="34" charset="0"/>
                <a:ea typeface="Calibri" panose="020F0502020204030204" pitchFamily="34" charset="0"/>
                <a:hlinkClick r:id="rId2"/>
              </a:rPr>
              <a:t>https://github.com/CSSEGISandData/COVID-19</a:t>
            </a:r>
            <a:r>
              <a:rPr lang="en-US" sz="1800" dirty="0">
                <a:effectLst/>
                <a:latin typeface="Calibri" panose="020F0502020204030204" pitchFamily="34" charset="0"/>
                <a:ea typeface="Calibri" panose="020F0502020204030204" pitchFamily="34" charset="0"/>
              </a:rPr>
              <a:t>)</a:t>
            </a:r>
          </a:p>
          <a:p>
            <a:pPr marL="0" indent="0">
              <a:buNone/>
            </a:pPr>
            <a:endParaRPr lang="en-US" dirty="0"/>
          </a:p>
        </p:txBody>
      </p:sp>
    </p:spTree>
    <p:extLst>
      <p:ext uri="{BB962C8B-B14F-4D97-AF65-F5344CB8AC3E}">
        <p14:creationId xmlns:p14="http://schemas.microsoft.com/office/powerpoint/2010/main" val="188847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9904-4E98-45E4-A64A-6D62C42BD856}"/>
              </a:ext>
            </a:extLst>
          </p:cNvPr>
          <p:cNvSpPr>
            <a:spLocks noGrp="1"/>
          </p:cNvSpPr>
          <p:nvPr>
            <p:ph type="title"/>
          </p:nvPr>
        </p:nvSpPr>
        <p:spPr/>
        <p:txBody>
          <a:bodyPr/>
          <a:lstStyle/>
          <a:p>
            <a:r>
              <a:rPr lang="en-US" dirty="0"/>
              <a:t>Time Series Plot of reported confirmed cases</a:t>
            </a:r>
          </a:p>
        </p:txBody>
      </p:sp>
      <p:pic>
        <p:nvPicPr>
          <p:cNvPr id="4" name="Content Placeholder 3">
            <a:extLst>
              <a:ext uri="{FF2B5EF4-FFF2-40B4-BE49-F238E27FC236}">
                <a16:creationId xmlns:a16="http://schemas.microsoft.com/office/drawing/2014/main" id="{C91C3A21-0D2C-4FCC-91BC-7C74DF9B7BD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3731" y="1825625"/>
            <a:ext cx="8564538" cy="4351338"/>
          </a:xfrm>
          <a:prstGeom prst="rect">
            <a:avLst/>
          </a:prstGeom>
          <a:noFill/>
          <a:ln>
            <a:noFill/>
          </a:ln>
        </p:spPr>
      </p:pic>
    </p:spTree>
    <p:extLst>
      <p:ext uri="{BB962C8B-B14F-4D97-AF65-F5344CB8AC3E}">
        <p14:creationId xmlns:p14="http://schemas.microsoft.com/office/powerpoint/2010/main" val="427108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046D-C546-4D79-BF0B-B7C1F939FB9A}"/>
              </a:ext>
            </a:extLst>
          </p:cNvPr>
          <p:cNvSpPr>
            <a:spLocks noGrp="1"/>
          </p:cNvSpPr>
          <p:nvPr>
            <p:ph type="title"/>
          </p:nvPr>
        </p:nvSpPr>
        <p:spPr/>
        <p:txBody>
          <a:bodyPr/>
          <a:lstStyle/>
          <a:p>
            <a:r>
              <a:rPr lang="en-US" dirty="0"/>
              <a:t>Time Series plot of reported deaths</a:t>
            </a:r>
          </a:p>
        </p:txBody>
      </p:sp>
      <p:pic>
        <p:nvPicPr>
          <p:cNvPr id="4" name="Content Placeholder 3">
            <a:extLst>
              <a:ext uri="{FF2B5EF4-FFF2-40B4-BE49-F238E27FC236}">
                <a16:creationId xmlns:a16="http://schemas.microsoft.com/office/drawing/2014/main" id="{35ED2D65-6817-4801-B637-66F35223660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931" y="1825625"/>
            <a:ext cx="8202138" cy="4351338"/>
          </a:xfrm>
          <a:prstGeom prst="rect">
            <a:avLst/>
          </a:prstGeom>
          <a:noFill/>
          <a:ln>
            <a:noFill/>
          </a:ln>
        </p:spPr>
      </p:pic>
    </p:spTree>
    <p:extLst>
      <p:ext uri="{BB962C8B-B14F-4D97-AF65-F5344CB8AC3E}">
        <p14:creationId xmlns:p14="http://schemas.microsoft.com/office/powerpoint/2010/main" val="91179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6C5A-2D56-49B4-B054-FC77860D7496}"/>
              </a:ext>
            </a:extLst>
          </p:cNvPr>
          <p:cNvSpPr>
            <a:spLocks noGrp="1"/>
          </p:cNvSpPr>
          <p:nvPr>
            <p:ph type="title"/>
          </p:nvPr>
        </p:nvSpPr>
        <p:spPr/>
        <p:txBody>
          <a:bodyPr/>
          <a:lstStyle/>
          <a:p>
            <a:r>
              <a:rPr lang="en-US" dirty="0"/>
              <a:t>Time Series plot of reported no of recoveries</a:t>
            </a:r>
          </a:p>
        </p:txBody>
      </p:sp>
      <p:pic>
        <p:nvPicPr>
          <p:cNvPr id="4" name="Content Placeholder 3">
            <a:extLst>
              <a:ext uri="{FF2B5EF4-FFF2-40B4-BE49-F238E27FC236}">
                <a16:creationId xmlns:a16="http://schemas.microsoft.com/office/drawing/2014/main" id="{18E57581-439D-4B93-B6EA-35D8E7B794D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225" y="1825625"/>
            <a:ext cx="8275550" cy="4351338"/>
          </a:xfrm>
          <a:prstGeom prst="rect">
            <a:avLst/>
          </a:prstGeom>
          <a:noFill/>
          <a:ln>
            <a:noFill/>
          </a:ln>
        </p:spPr>
      </p:pic>
    </p:spTree>
    <p:extLst>
      <p:ext uri="{BB962C8B-B14F-4D97-AF65-F5344CB8AC3E}">
        <p14:creationId xmlns:p14="http://schemas.microsoft.com/office/powerpoint/2010/main" val="339387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7344-4429-450C-9A34-AEB3AC932CBE}"/>
              </a:ext>
            </a:extLst>
          </p:cNvPr>
          <p:cNvSpPr>
            <a:spLocks noGrp="1"/>
          </p:cNvSpPr>
          <p:nvPr>
            <p:ph type="title"/>
          </p:nvPr>
        </p:nvSpPr>
        <p:spPr/>
        <p:txBody>
          <a:bodyPr/>
          <a:lstStyle/>
          <a:p>
            <a:r>
              <a:rPr lang="en-US" dirty="0"/>
              <a:t>Time Series plot of US Confirmed Cases</a:t>
            </a:r>
          </a:p>
        </p:txBody>
      </p:sp>
      <p:pic>
        <p:nvPicPr>
          <p:cNvPr id="4" name="Content Placeholder 3">
            <a:extLst>
              <a:ext uri="{FF2B5EF4-FFF2-40B4-BE49-F238E27FC236}">
                <a16:creationId xmlns:a16="http://schemas.microsoft.com/office/drawing/2014/main" id="{ED28200C-44FA-4A07-8893-223E53845EB2}"/>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90688"/>
            <a:ext cx="10432773" cy="5097737"/>
          </a:xfrm>
          <a:prstGeom prst="rect">
            <a:avLst/>
          </a:prstGeom>
          <a:noFill/>
          <a:ln>
            <a:noFill/>
          </a:ln>
        </p:spPr>
      </p:pic>
    </p:spTree>
    <p:extLst>
      <p:ext uri="{BB962C8B-B14F-4D97-AF65-F5344CB8AC3E}">
        <p14:creationId xmlns:p14="http://schemas.microsoft.com/office/powerpoint/2010/main" val="248713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A7DC-A8DF-443D-AB0B-EF4EB837E3F3}"/>
              </a:ext>
            </a:extLst>
          </p:cNvPr>
          <p:cNvSpPr>
            <a:spLocks noGrp="1"/>
          </p:cNvSpPr>
          <p:nvPr>
            <p:ph type="title"/>
          </p:nvPr>
        </p:nvSpPr>
        <p:spPr/>
        <p:txBody>
          <a:bodyPr/>
          <a:lstStyle/>
          <a:p>
            <a:r>
              <a:rPr lang="en-US" dirty="0"/>
              <a:t>Augmented Dickey Fuller Test</a:t>
            </a:r>
          </a:p>
        </p:txBody>
      </p:sp>
      <p:sp>
        <p:nvSpPr>
          <p:cNvPr id="3" name="Content Placeholder 2">
            <a:extLst>
              <a:ext uri="{FF2B5EF4-FFF2-40B4-BE49-F238E27FC236}">
                <a16:creationId xmlns:a16="http://schemas.microsoft.com/office/drawing/2014/main" id="{9F2FF46C-AA26-4D83-B101-A15AC91912DE}"/>
              </a:ext>
            </a:extLst>
          </p:cNvPr>
          <p:cNvSpPr>
            <a:spLocks noGrp="1"/>
          </p:cNvSpPr>
          <p:nvPr>
            <p:ph idx="1"/>
          </p:nvPr>
        </p:nvSpPr>
        <p:spPr/>
        <p:txBody>
          <a:bodyPr/>
          <a:lstStyle/>
          <a:p>
            <a:pPr marL="0" marR="0" algn="just" fontAlgn="base">
              <a:lnSpc>
                <a:spcPts val="1800"/>
              </a:lnSpc>
              <a:spcBef>
                <a:spcPts val="0"/>
              </a:spcBef>
              <a:spcAft>
                <a:spcPts val="0"/>
              </a:spcAft>
            </a:pPr>
            <a:r>
              <a:rPr lang="en-US" sz="1800" dirty="0">
                <a:effectLst/>
                <a:ea typeface="Times New Roman" panose="02020603050405020304" pitchFamily="18" charset="0"/>
              </a:rPr>
              <a:t>The augmented dickey-fuller test is a type of statistical test called unit root test. Unit root test helps to find out the trend on time series dataset. </a:t>
            </a:r>
          </a:p>
          <a:p>
            <a:pPr marL="0" marR="0" indent="0" algn="just" fontAlgn="base">
              <a:lnSpc>
                <a:spcPts val="1800"/>
              </a:lnSpc>
              <a:spcBef>
                <a:spcPts val="0"/>
              </a:spcBef>
              <a:spcAft>
                <a:spcPts val="0"/>
              </a:spcAft>
              <a:buNone/>
            </a:pPr>
            <a:endParaRPr lang="en-US" sz="1800" dirty="0">
              <a:effectLst/>
              <a:ea typeface="Times New Roman" panose="02020603050405020304" pitchFamily="18" charset="0"/>
            </a:endParaRPr>
          </a:p>
          <a:p>
            <a:pPr marL="0" marR="0" algn="just" fontAlgn="base">
              <a:lnSpc>
                <a:spcPts val="1800"/>
              </a:lnSpc>
              <a:spcBef>
                <a:spcPts val="0"/>
              </a:spcBef>
              <a:spcAft>
                <a:spcPts val="1440"/>
              </a:spcAft>
            </a:pPr>
            <a:r>
              <a:rPr lang="en-US" sz="1800" dirty="0">
                <a:effectLst/>
                <a:ea typeface="Times New Roman" panose="02020603050405020304" pitchFamily="18" charset="0"/>
              </a:rPr>
              <a:t>The null hypothesis of the test is that the time series can be represented by a unit root, that it is not stationary (has some time-dependent structure). The alternate hypothesis (rejecting the null hypothesis) is that the time series is stationary.</a:t>
            </a:r>
          </a:p>
          <a:p>
            <a:pPr marL="0" algn="just" fontAlgn="base">
              <a:lnSpc>
                <a:spcPts val="1800"/>
              </a:lnSpc>
              <a:spcBef>
                <a:spcPts val="0"/>
              </a:spcBef>
              <a:spcAft>
                <a:spcPts val="1440"/>
              </a:spcAft>
            </a:pPr>
            <a:r>
              <a:rPr lang="en-US" sz="1800" dirty="0">
                <a:solidFill>
                  <a:srgbClr val="000000"/>
                </a:solidFill>
                <a:effectLst/>
                <a:ea typeface="Calibri" panose="020F0502020204030204" pitchFamily="34" charset="0"/>
                <a:cs typeface="Calibri" panose="020F0502020204030204" pitchFamily="34" charset="0"/>
              </a:rPr>
              <a:t>Comparing the result of test using statsmodel module of python, test statistic to the critical values, it looks like we would have to fail to reject the null hypothesis that the time series is non-stationary and does have time-dependent structure.</a:t>
            </a:r>
            <a:endParaRPr lang="en-US" sz="1800" dirty="0">
              <a:effectLst/>
              <a:ea typeface="Calibri" panose="020F0502020204030204" pitchFamily="34" charset="0"/>
              <a:cs typeface="Times New Roman" panose="02020603050405020304" pitchFamily="18" charset="0"/>
            </a:endParaRPr>
          </a:p>
          <a:p>
            <a:pPr marL="0" marR="0" algn="just" fontAlgn="base">
              <a:lnSpc>
                <a:spcPts val="1800"/>
              </a:lnSpc>
              <a:spcBef>
                <a:spcPts val="0"/>
              </a:spcBef>
              <a:spcAft>
                <a:spcPts val="1440"/>
              </a:spcAft>
            </a:pPr>
            <a:endParaRPr lang="en-US" sz="18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130805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7466-5B56-4925-8E3C-F7D15901E0C6}"/>
              </a:ext>
            </a:extLst>
          </p:cNvPr>
          <p:cNvSpPr>
            <a:spLocks noGrp="1"/>
          </p:cNvSpPr>
          <p:nvPr>
            <p:ph type="title"/>
          </p:nvPr>
        </p:nvSpPr>
        <p:spPr/>
        <p:txBody>
          <a:bodyPr/>
          <a:lstStyle/>
          <a:p>
            <a:r>
              <a:rPr lang="en-US" dirty="0"/>
              <a:t>Long Short Term Memory Model</a:t>
            </a:r>
          </a:p>
        </p:txBody>
      </p:sp>
      <p:sp>
        <p:nvSpPr>
          <p:cNvPr id="3" name="Content Placeholder 2">
            <a:extLst>
              <a:ext uri="{FF2B5EF4-FFF2-40B4-BE49-F238E27FC236}">
                <a16:creationId xmlns:a16="http://schemas.microsoft.com/office/drawing/2014/main" id="{B39DABC6-F6DD-4E7D-915E-6AE7BFF8034C}"/>
              </a:ext>
            </a:extLst>
          </p:cNvPr>
          <p:cNvSpPr>
            <a:spLocks noGrp="1"/>
          </p:cNvSpPr>
          <p:nvPr>
            <p:ph idx="1"/>
          </p:nvPr>
        </p:nvSpPr>
        <p:spPr/>
        <p:txBody>
          <a:bodyPr/>
          <a:lstStyle/>
          <a:p>
            <a:r>
              <a:rPr lang="en-US" b="0" i="0" u="none" strike="noStrike" dirty="0">
                <a:effectLst/>
                <a:latin typeface="medium-content-serif-font"/>
              </a:rPr>
              <a:t>The Long Short Term Memory neural network is a type of a Recurrent Neural Network (RNN).</a:t>
            </a:r>
          </a:p>
          <a:p>
            <a:r>
              <a:rPr lang="en-US" b="0" i="0" u="none" strike="noStrike" dirty="0">
                <a:effectLst/>
                <a:latin typeface="medium-content-serif-font"/>
              </a:rPr>
              <a:t> RNNs use previous time events to inform the later ones.</a:t>
            </a:r>
          </a:p>
          <a:p>
            <a:r>
              <a:rPr lang="en-US" b="0" i="0" u="none" strike="noStrike" dirty="0">
                <a:effectLst/>
                <a:latin typeface="medium-content-serif-font"/>
              </a:rPr>
              <a:t>It has an </a:t>
            </a:r>
            <a:r>
              <a:rPr lang="en-US" b="0" i="0" u="none" strike="noStrike" dirty="0" err="1">
                <a:effectLst/>
                <a:latin typeface="medium-content-serif-font"/>
              </a:rPr>
              <a:t>LSTMCell</a:t>
            </a:r>
            <a:r>
              <a:rPr lang="en-US" b="0" i="0" u="none" strike="noStrike" dirty="0">
                <a:effectLst/>
                <a:latin typeface="medium-content-serif-font"/>
              </a:rPr>
              <a:t> unit and a linear layer to model a sequence of a time series.</a:t>
            </a:r>
          </a:p>
          <a:p>
            <a:r>
              <a:rPr lang="en-US" b="0" i="0" u="none" strike="noStrike" dirty="0">
                <a:effectLst/>
                <a:latin typeface="medium-content-serif-font"/>
              </a:rPr>
              <a:t> The model can generate the future values of a time series</a:t>
            </a:r>
            <a:endParaRPr lang="en-US" dirty="0"/>
          </a:p>
        </p:txBody>
      </p:sp>
    </p:spTree>
    <p:extLst>
      <p:ext uri="{BB962C8B-B14F-4D97-AF65-F5344CB8AC3E}">
        <p14:creationId xmlns:p14="http://schemas.microsoft.com/office/powerpoint/2010/main" val="987698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438</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medium-content-serif-font</vt:lpstr>
      <vt:lpstr>Office Theme</vt:lpstr>
      <vt:lpstr>COVID-19 Predictions using deep learning techniques </vt:lpstr>
      <vt:lpstr>Introduction</vt:lpstr>
      <vt:lpstr>Dataset</vt:lpstr>
      <vt:lpstr>Time Series Plot of reported confirmed cases</vt:lpstr>
      <vt:lpstr>Time Series plot of reported deaths</vt:lpstr>
      <vt:lpstr>Time Series plot of reported no of recoveries</vt:lpstr>
      <vt:lpstr>Time Series plot of US Confirmed Cases</vt:lpstr>
      <vt:lpstr>Augmented Dickey Fuller Test</vt:lpstr>
      <vt:lpstr>Long Short Term Memory Model</vt:lpstr>
      <vt:lpstr>Model 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Predictions using deep learning techniques </dc:title>
  <dc:creator>Ramesh Sharma</dc:creator>
  <cp:lastModifiedBy>Ramesh Sharma</cp:lastModifiedBy>
  <cp:revision>5</cp:revision>
  <dcterms:created xsi:type="dcterms:W3CDTF">2020-07-13T20:39:28Z</dcterms:created>
  <dcterms:modified xsi:type="dcterms:W3CDTF">2020-07-14T21:49:51Z</dcterms:modified>
</cp:coreProperties>
</file>