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3"/>
  </p:handoutMasterIdLst>
  <p:sldIdLst>
    <p:sldId id="256" r:id="rId3"/>
    <p:sldId id="278" r:id="rId4"/>
    <p:sldId id="272" r:id="rId5"/>
    <p:sldId id="313" r:id="rId7"/>
    <p:sldId id="312" r:id="rId8"/>
    <p:sldId id="311" r:id="rId9"/>
    <p:sldId id="317" r:id="rId10"/>
    <p:sldId id="316" r:id="rId11"/>
    <p:sldId id="320" r:id="rId1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A9C2"/>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snapToGrid="0" showGuides="1">
      <p:cViewPr varScale="1">
        <p:scale>
          <a:sx n="84" d="100"/>
          <a:sy n="84" d="100"/>
        </p:scale>
        <p:origin x="629" y="77"/>
      </p:cViewPr>
      <p:guideLst>
        <p:guide orient="horz" pos="2165"/>
        <p:guide pos="2880"/>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974B6E37-D9FC-419B-86FA-1F28F3B23CF1}"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a:spLocks noGrp="1" noRot="1" noChangeAspect="1" noTextEdit="1"/>
          </p:cNvSpPr>
          <p:nvPr>
            <p:ph type="sldImg"/>
          </p:nvPr>
        </p:nvSpPr>
        <p:spPr>
          <a:ln>
            <a:solidFill>
              <a:srgbClr val="000000"/>
            </a:solidFill>
            <a:miter/>
          </a:ln>
        </p:spPr>
      </p:sp>
      <p:sp>
        <p:nvSpPr>
          <p:cNvPr id="10242"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10243"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a:spLocks noGrp="1" noRot="1" noChangeAspect="1" noTextEdit="1"/>
          </p:cNvSpPr>
          <p:nvPr>
            <p:ph type="sldImg"/>
          </p:nvPr>
        </p:nvSpPr>
        <p:spPr>
          <a:ln>
            <a:solidFill>
              <a:srgbClr val="000000"/>
            </a:solidFill>
            <a:miter/>
          </a:ln>
        </p:spPr>
      </p:sp>
      <p:sp>
        <p:nvSpPr>
          <p:cNvPr id="10242"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10243"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a:spLocks noGrp="1" noRot="1" noChangeAspect="1" noTextEdit="1"/>
          </p:cNvSpPr>
          <p:nvPr>
            <p:ph type="sldImg"/>
          </p:nvPr>
        </p:nvSpPr>
        <p:spPr>
          <a:ln>
            <a:solidFill>
              <a:srgbClr val="000000"/>
            </a:solidFill>
            <a:miter/>
          </a:ln>
        </p:spPr>
      </p:sp>
      <p:sp>
        <p:nvSpPr>
          <p:cNvPr id="10242"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10243"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a:spLocks noGrp="1" noRot="1" noChangeAspect="1" noTextEdit="1"/>
          </p:cNvSpPr>
          <p:nvPr>
            <p:ph type="sldImg"/>
          </p:nvPr>
        </p:nvSpPr>
        <p:spPr>
          <a:ln>
            <a:solidFill>
              <a:srgbClr val="000000"/>
            </a:solidFill>
            <a:miter/>
          </a:ln>
        </p:spPr>
      </p:sp>
      <p:sp>
        <p:nvSpPr>
          <p:cNvPr id="10242"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10243"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a:spLocks noGrp="1" noRot="1" noChangeAspect="1" noTextEdit="1"/>
          </p:cNvSpPr>
          <p:nvPr>
            <p:ph type="sldImg"/>
          </p:nvPr>
        </p:nvSpPr>
        <p:spPr>
          <a:ln>
            <a:solidFill>
              <a:srgbClr val="000000"/>
            </a:solidFill>
            <a:miter/>
          </a:ln>
        </p:spPr>
      </p:sp>
      <p:sp>
        <p:nvSpPr>
          <p:cNvPr id="10242"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10243"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a:spLocks noGrp="1" noRot="1" noChangeAspect="1" noTextEdit="1"/>
          </p:cNvSpPr>
          <p:nvPr>
            <p:ph type="sldImg"/>
          </p:nvPr>
        </p:nvSpPr>
        <p:spPr>
          <a:ln>
            <a:solidFill>
              <a:srgbClr val="000000"/>
            </a:solidFill>
            <a:miter/>
          </a:ln>
        </p:spPr>
      </p:sp>
      <p:sp>
        <p:nvSpPr>
          <p:cNvPr id="10242"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10243"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a:spLocks noGrp="1" noRot="1" noChangeAspect="1" noTextEdit="1"/>
          </p:cNvSpPr>
          <p:nvPr>
            <p:ph type="sldImg"/>
          </p:nvPr>
        </p:nvSpPr>
        <p:spPr>
          <a:ln>
            <a:solidFill>
              <a:srgbClr val="000000"/>
            </a:solidFill>
            <a:miter/>
          </a:ln>
        </p:spPr>
      </p:sp>
      <p:sp>
        <p:nvSpPr>
          <p:cNvPr id="10242"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10243"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0CC29D8-F826-496B-A0A1-BABD6EC8A29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0CC29D8-F826-496B-A0A1-BABD6EC8A29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marL="0" marR="0" lvl="0" indent="0" algn="r" defTabSz="914400" rtl="0" eaLnBrk="1" fontAlgn="auto" latinLnBrk="0" hangingPunct="1">
              <a:lnSpc>
                <a:spcPct val="100000"/>
              </a:lnSpc>
              <a:spcBef>
                <a:spcPts val="0"/>
              </a:spcBef>
              <a:spcAft>
                <a:spcPts val="0"/>
              </a:spcAft>
              <a:buClrTx/>
              <a:buSzTx/>
              <a:buFontTx/>
              <a:buNone/>
              <a:defRPr/>
            </a:pPr>
            <a:fld id="{F0CC29D8-F826-496B-A0A1-BABD6EC8A29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31F20"/>
        </a:solidFill>
        <a:effectLst/>
      </p:bgPr>
    </p:bg>
    <p:spTree>
      <p:nvGrpSpPr>
        <p:cNvPr id="1" name=""/>
        <p:cNvGrpSpPr/>
        <p:nvPr/>
      </p:nvGrpSpPr>
      <p:grpSpPr/>
      <p:pic>
        <p:nvPicPr>
          <p:cNvPr id="4103" name="图片 17"/>
          <p:cNvPicPr>
            <a:picLocks noChangeAspect="1"/>
          </p:cNvPicPr>
          <p:nvPr/>
        </p:nvPicPr>
        <p:blipFill>
          <a:blip r:embed="rId1"/>
          <a:stretch>
            <a:fillRect/>
          </a:stretch>
        </p:blipFill>
        <p:spPr>
          <a:xfrm>
            <a:off x="-635" y="1116330"/>
            <a:ext cx="12193270" cy="3072765"/>
          </a:xfrm>
          <a:prstGeom prst="rect">
            <a:avLst/>
          </a:prstGeom>
          <a:noFill/>
          <a:ln w="9525">
            <a:noFill/>
          </a:ln>
        </p:spPr>
      </p:pic>
      <p:sp>
        <p:nvSpPr>
          <p:cNvPr id="4099" name="文本框 8"/>
          <p:cNvSpPr txBox="1"/>
          <p:nvPr/>
        </p:nvSpPr>
        <p:spPr>
          <a:xfrm>
            <a:off x="363220" y="332740"/>
            <a:ext cx="10706735" cy="2553335"/>
          </a:xfrm>
          <a:prstGeom prst="rect">
            <a:avLst/>
          </a:prstGeom>
          <a:noFill/>
          <a:ln w="9525">
            <a:noFill/>
          </a:ln>
        </p:spPr>
        <p:txBody>
          <a:bodyPr wrap="square" anchor="t">
            <a:spAutoFit/>
          </a:bodyPr>
          <a:p>
            <a:r>
              <a:rPr lang="en-IN" altLang="zh-CN"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icrosoft YaHei" panose="020B0503020204020204" pitchFamily="34" charset="-122"/>
                <a:ea typeface="Microsoft YaHei" panose="020B0503020204020204" pitchFamily="34" charset="-122"/>
              </a:rPr>
              <a:t>Movie </a:t>
            </a:r>
            <a:r>
              <a:rPr lang="en-IN" altLang="zh-CN" sz="4000" b="1" dirty="0">
                <a:solidFill>
                  <a:schemeClr val="accent1"/>
                </a:solidFill>
                <a:effectLst>
                  <a:outerShdw blurRad="38100" dist="25400" dir="5400000" algn="ctr" rotWithShape="0">
                    <a:srgbClr val="6E747A">
                      <a:alpha val="43000"/>
                    </a:srgbClr>
                  </a:outerShdw>
                </a:effectLst>
                <a:latin typeface="Microsoft YaHei" panose="020B0503020204020204" pitchFamily="34" charset="-122"/>
                <a:ea typeface="Microsoft YaHei" panose="020B0503020204020204" pitchFamily="34" charset="-122"/>
                <a:sym typeface="+mn-ea"/>
              </a:rPr>
              <a:t>Recommender </a:t>
            </a:r>
            <a:r>
              <a:rPr lang="en-IN" altLang="zh-CN"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icrosoft YaHei" panose="020B0503020204020204" pitchFamily="34" charset="-122"/>
                <a:ea typeface="Microsoft YaHei" panose="020B0503020204020204" pitchFamily="34" charset="-122"/>
                <a:sym typeface="+mn-ea"/>
              </a:rPr>
              <a:t>System</a:t>
            </a:r>
            <a:endParaRPr lang="zh-CN" altLang="en-US" sz="4000" dirty="0">
              <a:solidFill>
                <a:schemeClr val="bg1"/>
              </a:solidFill>
              <a:latin typeface="Microsoft YaHei" panose="020B0503020204020204" pitchFamily="34" charset="-122"/>
              <a:ea typeface="Microsoft YaHei" panose="020B0503020204020204" pitchFamily="34" charset="-122"/>
            </a:endParaRPr>
          </a:p>
          <a:p>
            <a:r>
              <a:rPr lang="en-IN" altLang="zh-CN" sz="4000" b="1" dirty="0">
                <a:solidFill>
                  <a:schemeClr val="accent1"/>
                </a:solidFill>
                <a:effectLst>
                  <a:outerShdw blurRad="38100" dist="25400" dir="5400000" algn="ctr" rotWithShape="0">
                    <a:srgbClr val="6E747A">
                      <a:alpha val="43000"/>
                    </a:srgbClr>
                  </a:outerShdw>
                </a:effectLst>
                <a:latin typeface="Microsoft YaHei" panose="020B0503020204020204" pitchFamily="34" charset="-122"/>
                <a:ea typeface="Microsoft YaHei" panose="020B0503020204020204" pitchFamily="34" charset="-122"/>
              </a:rPr>
              <a:t> </a:t>
            </a:r>
            <a:r>
              <a:rPr lang="en-IN" altLang="zh-CN" sz="4000" b="1" dirty="0">
                <a:solidFill>
                  <a:schemeClr val="accent1"/>
                </a:solidFill>
                <a:effectLst>
                  <a:outerShdw blurRad="38100" dist="25400" dir="5400000" algn="ctr" rotWithShape="0">
                    <a:srgbClr val="6E747A">
                      <a:alpha val="43000"/>
                    </a:srgbClr>
                  </a:outerShdw>
                </a:effectLst>
                <a:latin typeface="Microsoft YaHei" panose="020B0503020204020204" pitchFamily="34" charset="-122"/>
                <a:ea typeface="Microsoft YaHei" panose="020B0503020204020204" pitchFamily="34" charset="-122"/>
                <a:sym typeface="+mn-ea"/>
              </a:rPr>
              <a:t> </a:t>
            </a:r>
            <a:endParaRPr lang="en-IN" altLang="zh-CN" sz="4000" b="1" dirty="0">
              <a:solidFill>
                <a:schemeClr val="accent1"/>
              </a:solidFill>
              <a:effectLst>
                <a:outerShdw blurRad="38100" dist="25400" dir="5400000" algn="ctr" rotWithShape="0">
                  <a:srgbClr val="6E747A">
                    <a:alpha val="43000"/>
                  </a:srgbClr>
                </a:outerShdw>
              </a:effectLst>
              <a:latin typeface="Microsoft YaHei" panose="020B0503020204020204" pitchFamily="34" charset="-122"/>
              <a:ea typeface="Microsoft YaHei" panose="020B0503020204020204" pitchFamily="34" charset="-122"/>
            </a:endParaRPr>
          </a:p>
          <a:p>
            <a:endParaRPr lang="en-IN" altLang="zh-CN" sz="4000" b="1" dirty="0">
              <a:solidFill>
                <a:schemeClr val="accent1"/>
              </a:solidFill>
              <a:effectLst>
                <a:outerShdw blurRad="38100" dist="25400" dir="5400000" algn="ctr" rotWithShape="0">
                  <a:srgbClr val="6E747A">
                    <a:alpha val="43000"/>
                  </a:srgbClr>
                </a:outerShdw>
              </a:effectLst>
              <a:latin typeface="Microsoft YaHei" panose="020B0503020204020204" pitchFamily="34" charset="-122"/>
              <a:ea typeface="Microsoft YaHei" panose="020B0503020204020204" pitchFamily="34" charset="-122"/>
            </a:endParaRPr>
          </a:p>
          <a:p>
            <a:r>
              <a:rPr lang="en-IN" altLang="zh-CN"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icrosoft YaHei" panose="020B0503020204020204" pitchFamily="34" charset="-122"/>
                <a:ea typeface="Microsoft YaHei" panose="020B0503020204020204" pitchFamily="34" charset="-122"/>
              </a:rPr>
              <a:t> </a:t>
            </a:r>
            <a:endParaRPr lang="en-IN" altLang="zh-CN"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icrosoft YaHei" panose="020B0503020204020204" pitchFamily="34" charset="-122"/>
              <a:ea typeface="Microsoft YaHei" panose="020B0503020204020204" pitchFamily="34" charset="-122"/>
            </a:endParaRPr>
          </a:p>
        </p:txBody>
      </p:sp>
      <p:sp>
        <p:nvSpPr>
          <p:cNvPr id="4" name="Text Box 3"/>
          <p:cNvSpPr txBox="1"/>
          <p:nvPr/>
        </p:nvSpPr>
        <p:spPr>
          <a:xfrm>
            <a:off x="7411720" y="4351020"/>
            <a:ext cx="4661535" cy="1753235"/>
          </a:xfrm>
          <a:prstGeom prst="rect">
            <a:avLst/>
          </a:prstGeom>
          <a:noFill/>
        </p:spPr>
        <p:txBody>
          <a:bodyPr wrap="square" rtlCol="0">
            <a:spAutoFit/>
          </a:bodyPr>
          <a:p>
            <a:pPr algn="ctr"/>
            <a:r>
              <a:rPr lang="en-IN" altLang="en-US">
                <a:ln w="9525" cmpd="sng">
                  <a:solidFill>
                    <a:schemeClr val="accent1"/>
                  </a:solidFill>
                  <a:prstDash val="solid"/>
                </a:ln>
                <a:solidFill>
                  <a:srgbClr val="70AD47">
                    <a:tint val="1000"/>
                  </a:srgbClr>
                </a:solidFill>
                <a:effectLst>
                  <a:glow rad="38100">
                    <a:schemeClr val="accent1">
                      <a:alpha val="40000"/>
                    </a:schemeClr>
                  </a:glow>
                </a:effectLst>
              </a:rPr>
              <a:t> Submitted By:</a:t>
            </a:r>
            <a:endParaRPr lang="en-IN" altLang="en-US">
              <a:ln w="9525" cmpd="sng">
                <a:solidFill>
                  <a:schemeClr val="accent1"/>
                </a:solidFill>
                <a:prstDash val="solid"/>
              </a:ln>
              <a:solidFill>
                <a:srgbClr val="70AD47">
                  <a:tint val="1000"/>
                </a:srgbClr>
              </a:solidFill>
              <a:effectLst>
                <a:glow rad="38100">
                  <a:schemeClr val="accent1">
                    <a:alpha val="40000"/>
                  </a:schemeClr>
                </a:glow>
              </a:effectLst>
            </a:endParaRPr>
          </a:p>
          <a:p>
            <a:pPr algn="l"/>
            <a:r>
              <a:rPr lang="en-IN" altLang="en-US">
                <a:solidFill>
                  <a:schemeClr val="accent1"/>
                </a:solidFill>
                <a:effectLst>
                  <a:outerShdw blurRad="38100" dist="25400" dir="5400000" algn="ctr" rotWithShape="0">
                    <a:srgbClr val="6E747A">
                      <a:alpha val="43000"/>
                    </a:srgbClr>
                  </a:outerShdw>
                </a:effectLst>
              </a:rPr>
              <a:t>          P Kalki Venkatesh       -  11717206</a:t>
            </a:r>
            <a:endParaRPr lang="en-IN" altLang="en-US">
              <a:ln w="9525" cmpd="sng">
                <a:solidFill>
                  <a:schemeClr val="accent1"/>
                </a:solidFill>
                <a:prstDash val="solid"/>
              </a:ln>
              <a:solidFill>
                <a:srgbClr val="70AD47">
                  <a:tint val="1000"/>
                </a:srgbClr>
              </a:solidFill>
              <a:effectLst>
                <a:glow rad="38100">
                  <a:schemeClr val="accent1">
                    <a:alpha val="40000"/>
                  </a:schemeClr>
                </a:glow>
              </a:effectLst>
            </a:endParaRPr>
          </a:p>
          <a:p>
            <a:pPr algn="l"/>
            <a:r>
              <a:rPr lang="en-IN" altLang="en-US">
                <a:solidFill>
                  <a:schemeClr val="accent1"/>
                </a:solidFill>
                <a:effectLst>
                  <a:outerShdw blurRad="38100" dist="25400" dir="5400000" algn="ctr" rotWithShape="0">
                    <a:srgbClr val="6E747A">
                      <a:alpha val="43000"/>
                    </a:srgbClr>
                  </a:outerShdw>
                </a:effectLst>
              </a:rPr>
              <a:t>          P Bharath Chowdary  -  11702409</a:t>
            </a:r>
            <a:endParaRPr lang="en-IN" altLang="en-US">
              <a:solidFill>
                <a:schemeClr val="accent1"/>
              </a:solidFill>
              <a:effectLst>
                <a:outerShdw blurRad="38100" dist="25400" dir="5400000" algn="ctr" rotWithShape="0">
                  <a:srgbClr val="6E747A">
                    <a:alpha val="43000"/>
                  </a:srgbClr>
                </a:outerShdw>
              </a:effectLst>
            </a:endParaRPr>
          </a:p>
          <a:p>
            <a:pPr algn="l"/>
            <a:r>
              <a:rPr lang="en-IN" altLang="en-US">
                <a:solidFill>
                  <a:schemeClr val="accent1"/>
                </a:solidFill>
                <a:effectLst>
                  <a:outerShdw blurRad="38100" dist="25400" dir="5400000" algn="ctr" rotWithShape="0">
                    <a:srgbClr val="6E747A">
                      <a:alpha val="43000"/>
                    </a:srgbClr>
                  </a:outerShdw>
                </a:effectLst>
              </a:rPr>
              <a:t>          V Sai Sushmi                -  11710764</a:t>
            </a:r>
            <a:endParaRPr lang="en-IN" altLang="en-US">
              <a:solidFill>
                <a:schemeClr val="accent1"/>
              </a:solidFill>
              <a:effectLst>
                <a:outerShdw blurRad="38100" dist="25400" dir="5400000" algn="ctr" rotWithShape="0">
                  <a:srgbClr val="6E747A">
                    <a:alpha val="43000"/>
                  </a:srgbClr>
                </a:outerShdw>
              </a:effectLst>
            </a:endParaRPr>
          </a:p>
          <a:p>
            <a:pPr algn="l"/>
            <a:r>
              <a:rPr lang="en-IN" altLang="en-US">
                <a:solidFill>
                  <a:schemeClr val="accent1"/>
                </a:solidFill>
                <a:effectLst>
                  <a:outerShdw blurRad="38100" dist="25400" dir="5400000" algn="ctr" rotWithShape="0">
                    <a:srgbClr val="6E747A">
                      <a:alpha val="43000"/>
                    </a:srgbClr>
                  </a:outerShdw>
                </a:effectLst>
              </a:rPr>
              <a:t>          V Ramya                       -  11703413</a:t>
            </a:r>
            <a:endParaRPr lang="en-IN" altLang="en-US">
              <a:solidFill>
                <a:schemeClr val="accent1"/>
              </a:solidFill>
              <a:effectLst>
                <a:outerShdw blurRad="38100" dist="25400" dir="5400000" algn="ctr" rotWithShape="0">
                  <a:srgbClr val="6E747A">
                    <a:alpha val="43000"/>
                  </a:srgbClr>
                </a:outerShdw>
              </a:effectLst>
            </a:endParaRPr>
          </a:p>
          <a:p>
            <a:pPr algn="l"/>
            <a:r>
              <a:rPr lang="en-IN" altLang="en-US">
                <a:solidFill>
                  <a:schemeClr val="accent1"/>
                </a:solidFill>
                <a:effectLst>
                  <a:outerShdw blurRad="38100" dist="25400" dir="5400000" algn="ctr" rotWithShape="0">
                    <a:srgbClr val="6E747A">
                      <a:alpha val="43000"/>
                    </a:srgbClr>
                  </a:outerShdw>
                </a:effectLst>
              </a:rPr>
              <a:t>          BK Ramesh                   -  11702409</a:t>
            </a:r>
            <a:endParaRPr lang="en-I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31F20"/>
        </a:solidFill>
        <a:effectLst/>
      </p:bgPr>
    </p:bg>
    <p:spTree>
      <p:nvGrpSpPr>
        <p:cNvPr id="1" name=""/>
        <p:cNvGrpSpPr/>
        <p:nvPr/>
      </p:nvGrpSpPr>
      <p:grpSpPr/>
      <p:grpSp>
        <p:nvGrpSpPr>
          <p:cNvPr id="5122" name="组合 3"/>
          <p:cNvGrpSpPr/>
          <p:nvPr/>
        </p:nvGrpSpPr>
        <p:grpSpPr>
          <a:xfrm>
            <a:off x="1993900" y="0"/>
            <a:ext cx="841375" cy="3767138"/>
            <a:chOff x="2148840" y="0"/>
            <a:chExt cx="841248" cy="3767116"/>
          </a:xfrm>
        </p:grpSpPr>
        <p:grpSp>
          <p:nvGrpSpPr>
            <p:cNvPr id="5123" name="组合 4"/>
            <p:cNvGrpSpPr/>
            <p:nvPr/>
          </p:nvGrpSpPr>
          <p:grpSpPr>
            <a:xfrm>
              <a:off x="2148840" y="0"/>
              <a:ext cx="841248" cy="3465576"/>
              <a:chOff x="2148840" y="0"/>
              <a:chExt cx="841248" cy="3465576"/>
            </a:xfrm>
          </p:grpSpPr>
          <p:sp>
            <p:nvSpPr>
              <p:cNvPr id="7" name="矩形 6"/>
              <p:cNvSpPr/>
              <p:nvPr/>
            </p:nvSpPr>
            <p:spPr>
              <a:xfrm>
                <a:off x="2148840" y="0"/>
                <a:ext cx="841248" cy="1938528"/>
              </a:xfrm>
              <a:prstGeom prst="rect">
                <a:avLst/>
              </a:prstGeom>
              <a:solidFill>
                <a:srgbClr val="28A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矩形 7"/>
              <p:cNvSpPr/>
              <p:nvPr/>
            </p:nvSpPr>
            <p:spPr>
              <a:xfrm>
                <a:off x="2148840" y="1938528"/>
                <a:ext cx="841248" cy="15270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5126" name="文本框 5"/>
            <p:cNvSpPr txBox="1"/>
            <p:nvPr/>
          </p:nvSpPr>
          <p:spPr>
            <a:xfrm rot="5400000">
              <a:off x="1655223" y="2622529"/>
              <a:ext cx="1829020" cy="460139"/>
            </a:xfrm>
            <a:prstGeom prst="rect">
              <a:avLst/>
            </a:prstGeom>
            <a:noFill/>
            <a:ln w="9525">
              <a:noFill/>
            </a:ln>
          </p:spPr>
          <p:txBody>
            <a:bodyPr anchor="t">
              <a:spAutoFit/>
            </a:bodyPr>
            <a:p>
              <a:r>
                <a:rPr lang="en-US" altLang="zh-CN" sz="2400" b="1" dirty="0">
                  <a:solidFill>
                    <a:schemeClr val="bg1"/>
                  </a:solidFill>
                  <a:latin typeface="Microsoft YaHei" panose="020B0503020204020204" pitchFamily="34" charset="-122"/>
                  <a:ea typeface="Microsoft YaHei" panose="020B0503020204020204" pitchFamily="34" charset="-122"/>
                </a:rPr>
                <a:t>Contents</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grpSp>
      <p:grpSp>
        <p:nvGrpSpPr>
          <p:cNvPr id="5127" name="组合 9"/>
          <p:cNvGrpSpPr/>
          <p:nvPr/>
        </p:nvGrpSpPr>
        <p:grpSpPr>
          <a:xfrm>
            <a:off x="3889375" y="2679700"/>
            <a:ext cx="7920990" cy="3603278"/>
            <a:chOff x="3972089" y="2479027"/>
            <a:chExt cx="6751597" cy="2707110"/>
          </a:xfrm>
        </p:grpSpPr>
        <p:grpSp>
          <p:nvGrpSpPr>
            <p:cNvPr id="5128" name="组合 10"/>
            <p:cNvGrpSpPr/>
            <p:nvPr/>
          </p:nvGrpSpPr>
          <p:grpSpPr>
            <a:xfrm>
              <a:off x="3972089" y="2479027"/>
              <a:ext cx="6751597" cy="546368"/>
              <a:chOff x="3972089" y="2479027"/>
              <a:chExt cx="6751597" cy="546368"/>
            </a:xfrm>
          </p:grpSpPr>
          <p:grpSp>
            <p:nvGrpSpPr>
              <p:cNvPr id="5129" name="组合 43"/>
              <p:cNvGrpSpPr/>
              <p:nvPr/>
            </p:nvGrpSpPr>
            <p:grpSpPr>
              <a:xfrm>
                <a:off x="4447382" y="2479027"/>
                <a:ext cx="6276304" cy="546368"/>
                <a:chOff x="4447382" y="2479027"/>
                <a:chExt cx="6276304" cy="546368"/>
              </a:xfrm>
            </p:grpSpPr>
            <p:sp>
              <p:nvSpPr>
                <p:cNvPr id="5130" name="文本框 45"/>
                <p:cNvSpPr txBox="1"/>
                <p:nvPr/>
              </p:nvSpPr>
              <p:spPr>
                <a:xfrm>
                  <a:off x="4447382" y="2494416"/>
                  <a:ext cx="2864359" cy="530979"/>
                </a:xfrm>
                <a:prstGeom prst="rect">
                  <a:avLst/>
                </a:prstGeom>
                <a:noFill/>
                <a:ln w="9525">
                  <a:noFill/>
                </a:ln>
              </p:spPr>
              <p:txBody>
                <a:bodyPr anchor="t">
                  <a:spAutoFit/>
                </a:bodyPr>
                <a:p>
                  <a:r>
                    <a:rPr lang="en-IN" altLang="zh-CN" sz="2000" b="1" dirty="0">
                      <a:solidFill>
                        <a:schemeClr val="bg1"/>
                      </a:solidFill>
                      <a:latin typeface="Microsoft YaHei" panose="020B0503020204020204" pitchFamily="34" charset="-122"/>
                      <a:ea typeface="Microsoft YaHei" panose="020B0503020204020204" pitchFamily="34" charset="-122"/>
                    </a:rPr>
                    <a:t>Movie Recommendation System</a:t>
                  </a:r>
                  <a:endParaRPr lang="en-IN" altLang="zh-CN" sz="2000" b="1" dirty="0">
                    <a:solidFill>
                      <a:schemeClr val="bg1"/>
                    </a:solidFill>
                    <a:latin typeface="Microsoft YaHei" panose="020B0503020204020204" pitchFamily="34" charset="-122"/>
                    <a:ea typeface="Microsoft YaHei" panose="020B0503020204020204" pitchFamily="34" charset="-122"/>
                  </a:endParaRPr>
                </a:p>
              </p:txBody>
            </p:sp>
            <p:cxnSp>
              <p:nvCxnSpPr>
                <p:cNvPr id="47" name="直接连接符 46"/>
                <p:cNvCxnSpPr/>
                <p:nvPr/>
              </p:nvCxnSpPr>
              <p:spPr>
                <a:xfrm>
                  <a:off x="7406640" y="2702052"/>
                  <a:ext cx="2624328"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5132" name="组合 47"/>
                <p:cNvGrpSpPr/>
                <p:nvPr/>
              </p:nvGrpSpPr>
              <p:grpSpPr>
                <a:xfrm>
                  <a:off x="10220766" y="2479027"/>
                  <a:ext cx="502920" cy="400110"/>
                  <a:chOff x="10220766" y="2479027"/>
                  <a:chExt cx="502920" cy="400110"/>
                </a:xfrm>
              </p:grpSpPr>
              <p:sp>
                <p:nvSpPr>
                  <p:cNvPr id="49" name="矩形 48"/>
                  <p:cNvSpPr/>
                  <p:nvPr/>
                </p:nvSpPr>
                <p:spPr>
                  <a:xfrm>
                    <a:off x="10222992" y="2479027"/>
                    <a:ext cx="400110" cy="400110"/>
                  </a:xfrm>
                  <a:prstGeom prst="rect">
                    <a:avLst/>
                  </a:prstGeom>
                  <a:solidFill>
                    <a:srgbClr val="28A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134" name="文本框 49"/>
                  <p:cNvSpPr txBox="1"/>
                  <p:nvPr/>
                </p:nvSpPr>
                <p:spPr>
                  <a:xfrm>
                    <a:off x="10220766" y="2509805"/>
                    <a:ext cx="502920" cy="276700"/>
                  </a:xfrm>
                  <a:prstGeom prst="rect">
                    <a:avLst/>
                  </a:prstGeom>
                  <a:noFill/>
                  <a:ln w="9525">
                    <a:noFill/>
                  </a:ln>
                </p:spPr>
                <p:txBody>
                  <a:bodyPr anchor="t">
                    <a:spAutoFit/>
                  </a:bodyPr>
                  <a:p>
                    <a:r>
                      <a:rPr lang="en-IN" altLang="zh-CN" dirty="0">
                        <a:solidFill>
                          <a:srgbClr val="FFFFFF"/>
                        </a:solidFill>
                        <a:latin typeface="Calibri" panose="020F0502020204030204" pitchFamily="34" charset="0"/>
                        <a:ea typeface="SimSun" panose="02010600030101010101" pitchFamily="2" charset="-122"/>
                      </a:rPr>
                      <a:t>03</a:t>
                    </a:r>
                    <a:endParaRPr lang="en-IN" altLang="zh-CN" dirty="0">
                      <a:solidFill>
                        <a:srgbClr val="FFFFFF"/>
                      </a:solidFill>
                      <a:latin typeface="Calibri" panose="020F0502020204030204" pitchFamily="34" charset="0"/>
                      <a:ea typeface="SimSun" panose="02010600030101010101" pitchFamily="2" charset="-122"/>
                    </a:endParaRPr>
                  </a:p>
                </p:txBody>
              </p:sp>
            </p:grpSp>
          </p:grpSp>
          <p:sp>
            <p:nvSpPr>
              <p:cNvPr id="5135" name="矩形 44"/>
              <p:cNvSpPr/>
              <p:nvPr/>
            </p:nvSpPr>
            <p:spPr>
              <a:xfrm>
                <a:off x="3972089" y="2490671"/>
                <a:ext cx="570990" cy="258658"/>
              </a:xfrm>
              <a:prstGeom prst="rect">
                <a:avLst/>
              </a:prstGeom>
              <a:noFill/>
              <a:ln w="9525">
                <a:noFill/>
              </a:ln>
            </p:spPr>
            <p:txBody>
              <a:bodyPr wrap="square" anchor="t">
                <a:spAutoFit/>
              </a:bodyPr>
              <a:p>
                <a:r>
                  <a:rPr lang="en-US" altLang="zh-CN" sz="2000" b="1" dirty="0">
                    <a:solidFill>
                      <a:srgbClr val="28A9C2"/>
                    </a:solidFill>
                    <a:latin typeface="Microsoft YaHei" panose="020B0503020204020204" pitchFamily="34" charset="-122"/>
                    <a:ea typeface="Microsoft YaHei" panose="020B0503020204020204" pitchFamily="34" charset="-122"/>
                  </a:rPr>
                  <a:t>01</a:t>
                </a:r>
                <a:r>
                  <a:rPr lang="zh-CN" altLang="en-US" dirty="0">
                    <a:solidFill>
                      <a:srgbClr val="01A8EC"/>
                    </a:solidFill>
                    <a:latin typeface="Microsoft YaHei" panose="020B0503020204020204" pitchFamily="34" charset="-122"/>
                    <a:ea typeface="Microsoft YaHei" panose="020B0503020204020204" pitchFamily="34" charset="-122"/>
                  </a:rPr>
                  <a:t> </a:t>
                </a:r>
                <a:endParaRPr lang="zh-CN" altLang="en-US" sz="2000" dirty="0">
                  <a:solidFill>
                    <a:srgbClr val="000000"/>
                  </a:solidFill>
                  <a:latin typeface="Calibri" panose="020F0502020204030204" pitchFamily="34" charset="0"/>
                  <a:ea typeface="SimSun" panose="02010600030101010101" pitchFamily="2" charset="-122"/>
                </a:endParaRPr>
              </a:p>
            </p:txBody>
          </p:sp>
        </p:grpSp>
        <p:grpSp>
          <p:nvGrpSpPr>
            <p:cNvPr id="5136" name="组合 11"/>
            <p:cNvGrpSpPr/>
            <p:nvPr/>
          </p:nvGrpSpPr>
          <p:grpSpPr>
            <a:xfrm>
              <a:off x="3972089" y="3050077"/>
              <a:ext cx="6751597" cy="546368"/>
              <a:chOff x="3972089" y="2479027"/>
              <a:chExt cx="6751597" cy="546368"/>
            </a:xfrm>
          </p:grpSpPr>
          <p:grpSp>
            <p:nvGrpSpPr>
              <p:cNvPr id="5137" name="组合 36"/>
              <p:cNvGrpSpPr/>
              <p:nvPr/>
            </p:nvGrpSpPr>
            <p:grpSpPr>
              <a:xfrm>
                <a:off x="4447382" y="2479027"/>
                <a:ext cx="6276304" cy="546368"/>
                <a:chOff x="4447382" y="2479027"/>
                <a:chExt cx="6276304" cy="546368"/>
              </a:xfrm>
            </p:grpSpPr>
            <p:sp>
              <p:nvSpPr>
                <p:cNvPr id="5138" name="文本框 38"/>
                <p:cNvSpPr txBox="1"/>
                <p:nvPr/>
              </p:nvSpPr>
              <p:spPr>
                <a:xfrm>
                  <a:off x="4447382" y="2494416"/>
                  <a:ext cx="2864359" cy="530979"/>
                </a:xfrm>
                <a:prstGeom prst="rect">
                  <a:avLst/>
                </a:prstGeom>
                <a:noFill/>
                <a:ln w="9525">
                  <a:noFill/>
                </a:ln>
              </p:spPr>
              <p:txBody>
                <a:bodyPr anchor="t">
                  <a:spAutoFit/>
                </a:bodyPr>
                <a:p>
                  <a:r>
                    <a:rPr lang="en-IN" altLang="zh-CN" sz="2000" b="1" dirty="0">
                      <a:solidFill>
                        <a:schemeClr val="bg1"/>
                      </a:solidFill>
                      <a:latin typeface="Microsoft YaHei" panose="020B0503020204020204" pitchFamily="34" charset="-122"/>
                      <a:ea typeface="Microsoft YaHei" panose="020B0503020204020204" pitchFamily="34" charset="-122"/>
                    </a:rPr>
                    <a:t>Popularity Based Filtering</a:t>
                  </a:r>
                  <a:endParaRPr lang="en-IN" altLang="zh-CN" sz="2000" b="1" dirty="0">
                    <a:solidFill>
                      <a:schemeClr val="bg1"/>
                    </a:solidFill>
                    <a:latin typeface="Microsoft YaHei" panose="020B0503020204020204" pitchFamily="34" charset="-122"/>
                    <a:ea typeface="Microsoft YaHei" panose="020B0503020204020204" pitchFamily="34" charset="-122"/>
                  </a:endParaRPr>
                </a:p>
              </p:txBody>
            </p:sp>
            <p:cxnSp>
              <p:nvCxnSpPr>
                <p:cNvPr id="40" name="直接连接符 39"/>
                <p:cNvCxnSpPr/>
                <p:nvPr/>
              </p:nvCxnSpPr>
              <p:spPr>
                <a:xfrm>
                  <a:off x="7406640" y="2702052"/>
                  <a:ext cx="2624328"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5140" name="组合 40"/>
                <p:cNvGrpSpPr/>
                <p:nvPr/>
              </p:nvGrpSpPr>
              <p:grpSpPr>
                <a:xfrm>
                  <a:off x="10220766" y="2479027"/>
                  <a:ext cx="502920" cy="400110"/>
                  <a:chOff x="10220766" y="2479027"/>
                  <a:chExt cx="502920" cy="400110"/>
                </a:xfrm>
              </p:grpSpPr>
              <p:sp>
                <p:nvSpPr>
                  <p:cNvPr id="42" name="矩形 41"/>
                  <p:cNvSpPr/>
                  <p:nvPr/>
                </p:nvSpPr>
                <p:spPr>
                  <a:xfrm>
                    <a:off x="10222992" y="2479027"/>
                    <a:ext cx="400110" cy="400110"/>
                  </a:xfrm>
                  <a:prstGeom prst="rect">
                    <a:avLst/>
                  </a:prstGeom>
                  <a:solidFill>
                    <a:srgbClr val="28A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142" name="文本框 42"/>
                  <p:cNvSpPr txBox="1"/>
                  <p:nvPr/>
                </p:nvSpPr>
                <p:spPr>
                  <a:xfrm>
                    <a:off x="10220766" y="2502843"/>
                    <a:ext cx="502920" cy="276700"/>
                  </a:xfrm>
                  <a:prstGeom prst="rect">
                    <a:avLst/>
                  </a:prstGeom>
                  <a:noFill/>
                  <a:ln w="9525">
                    <a:noFill/>
                  </a:ln>
                </p:spPr>
                <p:txBody>
                  <a:bodyPr anchor="t">
                    <a:spAutoFit/>
                  </a:bodyPr>
                  <a:p>
                    <a:r>
                      <a:rPr lang="en-IN" altLang="zh-CN" dirty="0">
                        <a:solidFill>
                          <a:srgbClr val="FFFFFF"/>
                        </a:solidFill>
                        <a:latin typeface="Calibri" panose="020F0502020204030204" pitchFamily="34" charset="0"/>
                        <a:ea typeface="SimSun" panose="02010600030101010101" pitchFamily="2" charset="-122"/>
                      </a:rPr>
                      <a:t>04</a:t>
                    </a:r>
                    <a:endParaRPr lang="en-IN" altLang="zh-CN" dirty="0">
                      <a:solidFill>
                        <a:srgbClr val="FFFFFF"/>
                      </a:solidFill>
                      <a:latin typeface="Calibri" panose="020F0502020204030204" pitchFamily="34" charset="0"/>
                      <a:ea typeface="SimSun" panose="02010600030101010101" pitchFamily="2" charset="-122"/>
                    </a:endParaRPr>
                  </a:p>
                </p:txBody>
              </p:sp>
            </p:grpSp>
          </p:grpSp>
          <p:sp>
            <p:nvSpPr>
              <p:cNvPr id="5143" name="矩形 37"/>
              <p:cNvSpPr/>
              <p:nvPr/>
            </p:nvSpPr>
            <p:spPr>
              <a:xfrm>
                <a:off x="3972089" y="2492313"/>
                <a:ext cx="502061" cy="258658"/>
              </a:xfrm>
              <a:prstGeom prst="rect">
                <a:avLst/>
              </a:prstGeom>
              <a:noFill/>
              <a:ln w="9525">
                <a:noFill/>
              </a:ln>
            </p:spPr>
            <p:txBody>
              <a:bodyPr wrap="square" anchor="t">
                <a:spAutoFit/>
              </a:bodyPr>
              <a:p>
                <a:r>
                  <a:rPr lang="en-US" altLang="zh-CN" sz="2000" b="1" dirty="0">
                    <a:solidFill>
                      <a:srgbClr val="28A9C2"/>
                    </a:solidFill>
                    <a:latin typeface="Microsoft YaHei" panose="020B0503020204020204" pitchFamily="34" charset="-122"/>
                    <a:ea typeface="Microsoft YaHei" panose="020B0503020204020204" pitchFamily="34" charset="-122"/>
                  </a:rPr>
                  <a:t>02</a:t>
                </a:r>
                <a:endParaRPr lang="zh-CN" altLang="en-US" sz="2000" dirty="0">
                  <a:solidFill>
                    <a:srgbClr val="28A9C2"/>
                  </a:solidFill>
                  <a:latin typeface="Calibri" panose="020F0502020204030204" pitchFamily="34" charset="0"/>
                  <a:ea typeface="SimSun" panose="02010600030101010101" pitchFamily="2" charset="-122"/>
                </a:endParaRPr>
              </a:p>
            </p:txBody>
          </p:sp>
        </p:grpSp>
        <p:grpSp>
          <p:nvGrpSpPr>
            <p:cNvPr id="5144" name="组合 12"/>
            <p:cNvGrpSpPr/>
            <p:nvPr/>
          </p:nvGrpSpPr>
          <p:grpSpPr>
            <a:xfrm>
              <a:off x="3972089" y="3633617"/>
              <a:ext cx="6751597" cy="400110"/>
              <a:chOff x="3972089" y="2479027"/>
              <a:chExt cx="6751597" cy="400110"/>
            </a:xfrm>
          </p:grpSpPr>
          <p:grpSp>
            <p:nvGrpSpPr>
              <p:cNvPr id="5145" name="组合 29"/>
              <p:cNvGrpSpPr/>
              <p:nvPr/>
            </p:nvGrpSpPr>
            <p:grpSpPr>
              <a:xfrm>
                <a:off x="4447382" y="2479027"/>
                <a:ext cx="6276304" cy="400110"/>
                <a:chOff x="4447382" y="2479027"/>
                <a:chExt cx="6276304" cy="400110"/>
              </a:xfrm>
            </p:grpSpPr>
            <p:sp>
              <p:nvSpPr>
                <p:cNvPr id="5146" name="文本框 31"/>
                <p:cNvSpPr txBox="1"/>
                <p:nvPr/>
              </p:nvSpPr>
              <p:spPr>
                <a:xfrm>
                  <a:off x="4447382" y="2494416"/>
                  <a:ext cx="2864359" cy="299600"/>
                </a:xfrm>
                <a:prstGeom prst="rect">
                  <a:avLst/>
                </a:prstGeom>
                <a:noFill/>
                <a:ln w="9525">
                  <a:noFill/>
                </a:ln>
              </p:spPr>
              <p:txBody>
                <a:bodyPr anchor="t">
                  <a:spAutoFit/>
                </a:bodyPr>
                <a:p>
                  <a:r>
                    <a:rPr lang="en-IN" altLang="zh-CN" sz="2000" b="1" dirty="0">
                      <a:solidFill>
                        <a:schemeClr val="bg1"/>
                      </a:solidFill>
                      <a:latin typeface="Microsoft YaHei" panose="020B0503020204020204" pitchFamily="34" charset="-122"/>
                      <a:ea typeface="Microsoft YaHei" panose="020B0503020204020204" pitchFamily="34" charset="-122"/>
                    </a:rPr>
                    <a:t>Collaborative Filtering</a:t>
                  </a:r>
                  <a:endParaRPr lang="en-IN" altLang="zh-CN" sz="2000" b="1" dirty="0">
                    <a:solidFill>
                      <a:schemeClr val="bg1"/>
                    </a:solidFill>
                    <a:latin typeface="Microsoft YaHei" panose="020B0503020204020204" pitchFamily="34" charset="-122"/>
                    <a:ea typeface="Microsoft YaHei" panose="020B0503020204020204" pitchFamily="34" charset="-122"/>
                  </a:endParaRPr>
                </a:p>
              </p:txBody>
            </p:sp>
            <p:cxnSp>
              <p:nvCxnSpPr>
                <p:cNvPr id="33" name="直接连接符 32"/>
                <p:cNvCxnSpPr/>
                <p:nvPr/>
              </p:nvCxnSpPr>
              <p:spPr>
                <a:xfrm>
                  <a:off x="7406640" y="2702052"/>
                  <a:ext cx="2624328"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5148" name="组合 33"/>
                <p:cNvGrpSpPr/>
                <p:nvPr/>
              </p:nvGrpSpPr>
              <p:grpSpPr>
                <a:xfrm>
                  <a:off x="10220766" y="2479027"/>
                  <a:ext cx="502920" cy="400110"/>
                  <a:chOff x="10220766" y="2479027"/>
                  <a:chExt cx="502920" cy="400110"/>
                </a:xfrm>
              </p:grpSpPr>
              <p:sp>
                <p:nvSpPr>
                  <p:cNvPr id="35" name="矩形 34"/>
                  <p:cNvSpPr/>
                  <p:nvPr/>
                </p:nvSpPr>
                <p:spPr>
                  <a:xfrm>
                    <a:off x="10222992" y="2479027"/>
                    <a:ext cx="400110" cy="400110"/>
                  </a:xfrm>
                  <a:prstGeom prst="rect">
                    <a:avLst/>
                  </a:prstGeom>
                  <a:solidFill>
                    <a:srgbClr val="28A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150" name="文本框 35"/>
                  <p:cNvSpPr txBox="1"/>
                  <p:nvPr/>
                </p:nvSpPr>
                <p:spPr>
                  <a:xfrm>
                    <a:off x="10220766" y="2509805"/>
                    <a:ext cx="502920" cy="276700"/>
                  </a:xfrm>
                  <a:prstGeom prst="rect">
                    <a:avLst/>
                  </a:prstGeom>
                  <a:noFill/>
                  <a:ln w="9525">
                    <a:noFill/>
                  </a:ln>
                </p:spPr>
                <p:txBody>
                  <a:bodyPr anchor="t">
                    <a:spAutoFit/>
                  </a:bodyPr>
                  <a:p>
                    <a:r>
                      <a:rPr lang="en-IN" altLang="zh-CN" dirty="0">
                        <a:solidFill>
                          <a:srgbClr val="FFFFFF"/>
                        </a:solidFill>
                        <a:latin typeface="Calibri" panose="020F0502020204030204" pitchFamily="34" charset="0"/>
                        <a:ea typeface="SimSun" panose="02010600030101010101" pitchFamily="2" charset="-122"/>
                      </a:rPr>
                      <a:t>05</a:t>
                    </a:r>
                    <a:endParaRPr lang="en-IN" altLang="zh-CN" dirty="0">
                      <a:solidFill>
                        <a:srgbClr val="FFFFFF"/>
                      </a:solidFill>
                      <a:latin typeface="Calibri" panose="020F0502020204030204" pitchFamily="34" charset="0"/>
                      <a:ea typeface="SimSun" panose="02010600030101010101" pitchFamily="2" charset="-122"/>
                    </a:endParaRPr>
                  </a:p>
                </p:txBody>
              </p:sp>
            </p:grpSp>
          </p:grpSp>
          <p:sp>
            <p:nvSpPr>
              <p:cNvPr id="5151" name="矩形 30"/>
              <p:cNvSpPr/>
              <p:nvPr/>
            </p:nvSpPr>
            <p:spPr>
              <a:xfrm>
                <a:off x="3972089" y="2494416"/>
                <a:ext cx="502061" cy="299600"/>
              </a:xfrm>
              <a:prstGeom prst="rect">
                <a:avLst/>
              </a:prstGeom>
              <a:noFill/>
              <a:ln w="9525">
                <a:noFill/>
              </a:ln>
            </p:spPr>
            <p:txBody>
              <a:bodyPr wrap="square" anchor="t">
                <a:spAutoFit/>
              </a:bodyPr>
              <a:p>
                <a:r>
                  <a:rPr lang="en-US" altLang="zh-CN" sz="2000" b="1" dirty="0">
                    <a:solidFill>
                      <a:srgbClr val="28A9C2"/>
                    </a:solidFill>
                    <a:latin typeface="Microsoft YaHei" panose="020B0503020204020204" pitchFamily="34" charset="-122"/>
                    <a:ea typeface="Microsoft YaHei" panose="020B0503020204020204" pitchFamily="34" charset="-122"/>
                  </a:rPr>
                  <a:t>03</a:t>
                </a:r>
                <a:endParaRPr lang="zh-CN" altLang="en-US" sz="2000" dirty="0">
                  <a:solidFill>
                    <a:srgbClr val="28A9C2"/>
                  </a:solidFill>
                  <a:latin typeface="Calibri" panose="020F0502020204030204" pitchFamily="34" charset="0"/>
                  <a:ea typeface="SimSun" panose="02010600030101010101" pitchFamily="2" charset="-122"/>
                </a:endParaRPr>
              </a:p>
            </p:txBody>
          </p:sp>
        </p:grpSp>
        <p:grpSp>
          <p:nvGrpSpPr>
            <p:cNvPr id="5152" name="组合 13"/>
            <p:cNvGrpSpPr/>
            <p:nvPr/>
          </p:nvGrpSpPr>
          <p:grpSpPr>
            <a:xfrm>
              <a:off x="3972089" y="4202487"/>
              <a:ext cx="6751597" cy="546368"/>
              <a:chOff x="3972089" y="2479027"/>
              <a:chExt cx="6751597" cy="546368"/>
            </a:xfrm>
          </p:grpSpPr>
          <p:grpSp>
            <p:nvGrpSpPr>
              <p:cNvPr id="5153" name="组合 22"/>
              <p:cNvGrpSpPr/>
              <p:nvPr/>
            </p:nvGrpSpPr>
            <p:grpSpPr>
              <a:xfrm>
                <a:off x="4447382" y="2479027"/>
                <a:ext cx="6276304" cy="546368"/>
                <a:chOff x="4447382" y="2479027"/>
                <a:chExt cx="6276304" cy="546368"/>
              </a:xfrm>
            </p:grpSpPr>
            <p:sp>
              <p:nvSpPr>
                <p:cNvPr id="5154" name="文本框 24"/>
                <p:cNvSpPr txBox="1"/>
                <p:nvPr/>
              </p:nvSpPr>
              <p:spPr>
                <a:xfrm>
                  <a:off x="4447382" y="2494416"/>
                  <a:ext cx="2864359" cy="530979"/>
                </a:xfrm>
                <a:prstGeom prst="rect">
                  <a:avLst/>
                </a:prstGeom>
                <a:noFill/>
                <a:ln w="9525">
                  <a:noFill/>
                </a:ln>
              </p:spPr>
              <p:txBody>
                <a:bodyPr anchor="t">
                  <a:spAutoFit/>
                </a:bodyPr>
                <a:p>
                  <a:r>
                    <a:rPr lang="en-IN" altLang="zh-CN" sz="2000" b="1" dirty="0">
                      <a:solidFill>
                        <a:schemeClr val="bg1"/>
                      </a:solidFill>
                      <a:latin typeface="Microsoft YaHei" panose="020B0503020204020204" pitchFamily="34" charset="-122"/>
                      <a:ea typeface="Microsoft YaHei" panose="020B0503020204020204" pitchFamily="34" charset="-122"/>
                    </a:rPr>
                    <a:t>Hybrid User-Item Based </a:t>
                  </a:r>
                  <a:r>
                    <a:rPr lang="en-IN" altLang="zh-CN" sz="2000" b="1" dirty="0">
                      <a:solidFill>
                        <a:schemeClr val="bg1"/>
                      </a:solidFill>
                      <a:latin typeface="Microsoft YaHei" panose="020B0503020204020204" pitchFamily="34" charset="-122"/>
                      <a:ea typeface="Microsoft YaHei" panose="020B0503020204020204" pitchFamily="34" charset="-122"/>
                      <a:sym typeface="+mn-ea"/>
                    </a:rPr>
                    <a:t>Collaborative Filtering</a:t>
                  </a:r>
                  <a:endParaRPr lang="en-IN" altLang="zh-CN" sz="2000" b="1" dirty="0">
                    <a:solidFill>
                      <a:schemeClr val="bg1"/>
                    </a:solidFill>
                    <a:latin typeface="Microsoft YaHei" panose="020B0503020204020204" pitchFamily="34" charset="-122"/>
                    <a:ea typeface="Microsoft YaHei" panose="020B0503020204020204" pitchFamily="34" charset="-122"/>
                  </a:endParaRPr>
                </a:p>
              </p:txBody>
            </p:sp>
            <p:cxnSp>
              <p:nvCxnSpPr>
                <p:cNvPr id="26" name="直接连接符 25"/>
                <p:cNvCxnSpPr/>
                <p:nvPr/>
              </p:nvCxnSpPr>
              <p:spPr>
                <a:xfrm>
                  <a:off x="7406640" y="2702052"/>
                  <a:ext cx="2624328"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5156" name="组合 26"/>
                <p:cNvGrpSpPr/>
                <p:nvPr/>
              </p:nvGrpSpPr>
              <p:grpSpPr>
                <a:xfrm>
                  <a:off x="10220766" y="2479027"/>
                  <a:ext cx="502920" cy="400110"/>
                  <a:chOff x="10220766" y="2479027"/>
                  <a:chExt cx="502920" cy="400110"/>
                </a:xfrm>
              </p:grpSpPr>
              <p:sp>
                <p:nvSpPr>
                  <p:cNvPr id="28" name="矩形 27"/>
                  <p:cNvSpPr/>
                  <p:nvPr/>
                </p:nvSpPr>
                <p:spPr>
                  <a:xfrm>
                    <a:off x="10222992" y="2479027"/>
                    <a:ext cx="400110" cy="400110"/>
                  </a:xfrm>
                  <a:prstGeom prst="rect">
                    <a:avLst/>
                  </a:prstGeom>
                  <a:solidFill>
                    <a:srgbClr val="28A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158" name="文本框 28"/>
                  <p:cNvSpPr txBox="1"/>
                  <p:nvPr/>
                </p:nvSpPr>
                <p:spPr>
                  <a:xfrm>
                    <a:off x="10220766" y="2509805"/>
                    <a:ext cx="502920" cy="276700"/>
                  </a:xfrm>
                  <a:prstGeom prst="rect">
                    <a:avLst/>
                  </a:prstGeom>
                  <a:noFill/>
                  <a:ln w="9525">
                    <a:noFill/>
                  </a:ln>
                </p:spPr>
                <p:txBody>
                  <a:bodyPr anchor="t">
                    <a:spAutoFit/>
                  </a:bodyPr>
                  <a:p>
                    <a:r>
                      <a:rPr lang="en-IN" altLang="zh-CN" dirty="0">
                        <a:solidFill>
                          <a:srgbClr val="FFFFFF"/>
                        </a:solidFill>
                        <a:latin typeface="Calibri" panose="020F0502020204030204" pitchFamily="34" charset="0"/>
                        <a:ea typeface="SimSun" panose="02010600030101010101" pitchFamily="2" charset="-122"/>
                      </a:rPr>
                      <a:t>06</a:t>
                    </a:r>
                    <a:endParaRPr lang="en-IN" altLang="zh-CN" dirty="0">
                      <a:solidFill>
                        <a:srgbClr val="FFFFFF"/>
                      </a:solidFill>
                      <a:latin typeface="Calibri" panose="020F0502020204030204" pitchFamily="34" charset="0"/>
                      <a:ea typeface="SimSun" panose="02010600030101010101" pitchFamily="2" charset="-122"/>
                    </a:endParaRPr>
                  </a:p>
                </p:txBody>
              </p:sp>
            </p:grpSp>
          </p:grpSp>
          <p:sp>
            <p:nvSpPr>
              <p:cNvPr id="5159" name="矩形 23"/>
              <p:cNvSpPr/>
              <p:nvPr/>
            </p:nvSpPr>
            <p:spPr>
              <a:xfrm>
                <a:off x="3972089" y="2494416"/>
                <a:ext cx="502061" cy="299600"/>
              </a:xfrm>
              <a:prstGeom prst="rect">
                <a:avLst/>
              </a:prstGeom>
              <a:noFill/>
              <a:ln w="9525">
                <a:noFill/>
              </a:ln>
            </p:spPr>
            <p:txBody>
              <a:bodyPr wrap="square" anchor="t">
                <a:spAutoFit/>
              </a:bodyPr>
              <a:p>
                <a:r>
                  <a:rPr lang="en-US" altLang="zh-CN" sz="2000" b="1" dirty="0">
                    <a:solidFill>
                      <a:srgbClr val="28A9C2"/>
                    </a:solidFill>
                    <a:latin typeface="Microsoft YaHei" panose="020B0503020204020204" pitchFamily="34" charset="-122"/>
                    <a:ea typeface="Microsoft YaHei" panose="020B0503020204020204" pitchFamily="34" charset="-122"/>
                  </a:rPr>
                  <a:t>04</a:t>
                </a:r>
                <a:endParaRPr lang="zh-CN" altLang="en-US" sz="2000" dirty="0">
                  <a:solidFill>
                    <a:srgbClr val="28A9C2"/>
                  </a:solidFill>
                  <a:latin typeface="Calibri" panose="020F0502020204030204" pitchFamily="34" charset="0"/>
                  <a:ea typeface="SimSun" panose="02010600030101010101" pitchFamily="2" charset="-122"/>
                </a:endParaRPr>
              </a:p>
            </p:txBody>
          </p:sp>
        </p:grpSp>
        <p:grpSp>
          <p:nvGrpSpPr>
            <p:cNvPr id="5160" name="组合 14"/>
            <p:cNvGrpSpPr/>
            <p:nvPr/>
          </p:nvGrpSpPr>
          <p:grpSpPr>
            <a:xfrm>
              <a:off x="3972089" y="4786027"/>
              <a:ext cx="6751597" cy="400110"/>
              <a:chOff x="3972089" y="2479027"/>
              <a:chExt cx="6751597" cy="400110"/>
            </a:xfrm>
          </p:grpSpPr>
          <p:grpSp>
            <p:nvGrpSpPr>
              <p:cNvPr id="5161" name="组合 15"/>
              <p:cNvGrpSpPr/>
              <p:nvPr/>
            </p:nvGrpSpPr>
            <p:grpSpPr>
              <a:xfrm>
                <a:off x="4447382" y="2479027"/>
                <a:ext cx="6276304" cy="400110"/>
                <a:chOff x="4447382" y="2479027"/>
                <a:chExt cx="6276304" cy="400110"/>
              </a:xfrm>
            </p:grpSpPr>
            <p:sp>
              <p:nvSpPr>
                <p:cNvPr id="5162" name="文本框 17"/>
                <p:cNvSpPr txBox="1"/>
                <p:nvPr/>
              </p:nvSpPr>
              <p:spPr>
                <a:xfrm>
                  <a:off x="4447382" y="2494416"/>
                  <a:ext cx="2864359" cy="299600"/>
                </a:xfrm>
                <a:prstGeom prst="rect">
                  <a:avLst/>
                </a:prstGeom>
                <a:noFill/>
                <a:ln w="9525">
                  <a:noFill/>
                </a:ln>
              </p:spPr>
              <p:txBody>
                <a:bodyPr anchor="t">
                  <a:spAutoFit/>
                </a:bodyPr>
                <a:p>
                  <a:r>
                    <a:rPr lang="en-IN" altLang="zh-CN" sz="2000" b="1" dirty="0">
                      <a:solidFill>
                        <a:schemeClr val="bg1"/>
                      </a:solidFill>
                      <a:latin typeface="Microsoft YaHei" panose="020B0503020204020204" pitchFamily="34" charset="-122"/>
                      <a:ea typeface="Microsoft YaHei" panose="020B0503020204020204" pitchFamily="34" charset="-122"/>
                    </a:rPr>
                    <a:t>Content Based Filtering</a:t>
                  </a:r>
                  <a:endParaRPr lang="en-IN" altLang="zh-CN" sz="2000" b="1" dirty="0">
                    <a:solidFill>
                      <a:schemeClr val="bg1"/>
                    </a:solidFill>
                    <a:latin typeface="Microsoft YaHei" panose="020B0503020204020204" pitchFamily="34" charset="-122"/>
                    <a:ea typeface="Microsoft YaHei" panose="020B0503020204020204" pitchFamily="34" charset="-122"/>
                  </a:endParaRPr>
                </a:p>
              </p:txBody>
            </p:sp>
            <p:cxnSp>
              <p:nvCxnSpPr>
                <p:cNvPr id="19" name="直接连接符 18"/>
                <p:cNvCxnSpPr/>
                <p:nvPr/>
              </p:nvCxnSpPr>
              <p:spPr>
                <a:xfrm>
                  <a:off x="7406640" y="2702052"/>
                  <a:ext cx="2624328"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5164" name="组合 19"/>
                <p:cNvGrpSpPr/>
                <p:nvPr/>
              </p:nvGrpSpPr>
              <p:grpSpPr>
                <a:xfrm>
                  <a:off x="10220766" y="2479027"/>
                  <a:ext cx="502920" cy="400110"/>
                  <a:chOff x="10220766" y="2479027"/>
                  <a:chExt cx="502920" cy="400110"/>
                </a:xfrm>
              </p:grpSpPr>
              <p:sp>
                <p:nvSpPr>
                  <p:cNvPr id="21" name="矩形 20"/>
                  <p:cNvSpPr/>
                  <p:nvPr/>
                </p:nvSpPr>
                <p:spPr>
                  <a:xfrm>
                    <a:off x="10222992" y="2479027"/>
                    <a:ext cx="400110" cy="400110"/>
                  </a:xfrm>
                  <a:prstGeom prst="rect">
                    <a:avLst/>
                  </a:prstGeom>
                  <a:solidFill>
                    <a:srgbClr val="28A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166" name="文本框 21"/>
                  <p:cNvSpPr txBox="1"/>
                  <p:nvPr/>
                </p:nvSpPr>
                <p:spPr>
                  <a:xfrm>
                    <a:off x="10220766" y="2509805"/>
                    <a:ext cx="502920" cy="276700"/>
                  </a:xfrm>
                  <a:prstGeom prst="rect">
                    <a:avLst/>
                  </a:prstGeom>
                  <a:noFill/>
                  <a:ln w="9525">
                    <a:noFill/>
                  </a:ln>
                </p:spPr>
                <p:txBody>
                  <a:bodyPr anchor="t">
                    <a:spAutoFit/>
                  </a:bodyPr>
                  <a:p>
                    <a:r>
                      <a:rPr lang="en-IN" altLang="zh-CN" dirty="0">
                        <a:solidFill>
                          <a:srgbClr val="FFFFFF"/>
                        </a:solidFill>
                        <a:latin typeface="Calibri" panose="020F0502020204030204" pitchFamily="34" charset="0"/>
                        <a:ea typeface="SimSun" panose="02010600030101010101" pitchFamily="2" charset="-122"/>
                      </a:rPr>
                      <a:t>06</a:t>
                    </a:r>
                    <a:endParaRPr lang="en-IN" altLang="zh-CN" dirty="0">
                      <a:solidFill>
                        <a:srgbClr val="FFFFFF"/>
                      </a:solidFill>
                      <a:latin typeface="Calibri" panose="020F0502020204030204" pitchFamily="34" charset="0"/>
                      <a:ea typeface="SimSun" panose="02010600030101010101" pitchFamily="2" charset="-122"/>
                    </a:endParaRPr>
                  </a:p>
                </p:txBody>
              </p:sp>
            </p:grpSp>
          </p:grpSp>
          <p:sp>
            <p:nvSpPr>
              <p:cNvPr id="5167" name="矩形 16"/>
              <p:cNvSpPr/>
              <p:nvPr/>
            </p:nvSpPr>
            <p:spPr>
              <a:xfrm>
                <a:off x="3972089" y="2494416"/>
                <a:ext cx="570990" cy="299600"/>
              </a:xfrm>
              <a:prstGeom prst="rect">
                <a:avLst/>
              </a:prstGeom>
              <a:noFill/>
              <a:ln w="9525">
                <a:noFill/>
              </a:ln>
            </p:spPr>
            <p:txBody>
              <a:bodyPr wrap="square" anchor="t">
                <a:spAutoFit/>
              </a:bodyPr>
              <a:p>
                <a:r>
                  <a:rPr lang="en-US" altLang="zh-CN" sz="2000" b="1" dirty="0">
                    <a:solidFill>
                      <a:srgbClr val="28A9C2"/>
                    </a:solidFill>
                    <a:latin typeface="Microsoft YaHei" panose="020B0503020204020204" pitchFamily="34" charset="-122"/>
                    <a:ea typeface="Microsoft YaHei" panose="020B0503020204020204" pitchFamily="34" charset="-122"/>
                  </a:rPr>
                  <a:t>05</a:t>
                </a:r>
                <a:r>
                  <a:rPr lang="zh-CN" altLang="en-US" dirty="0">
                    <a:solidFill>
                      <a:srgbClr val="01A8EC"/>
                    </a:solidFill>
                    <a:latin typeface="Microsoft YaHei" panose="020B0503020204020204" pitchFamily="34" charset="-122"/>
                    <a:ea typeface="Microsoft YaHei" panose="020B0503020204020204" pitchFamily="34" charset="-122"/>
                  </a:rPr>
                  <a:t> </a:t>
                </a:r>
                <a:endParaRPr lang="zh-CN" altLang="en-US" sz="2000" dirty="0">
                  <a:solidFill>
                    <a:srgbClr val="000000"/>
                  </a:solidFill>
                  <a:latin typeface="Calibri" panose="020F0502020204030204" pitchFamily="34" charset="0"/>
                  <a:ea typeface="SimSun" panose="02010600030101010101" pitchFamily="2" charset="-122"/>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6000" b="-6000"/>
          </a:stretch>
        </a:blipFill>
        <a:effectLst/>
      </p:bgPr>
    </p:bg>
    <p:spTree>
      <p:nvGrpSpPr>
        <p:cNvPr id="1" name=""/>
        <p:cNvGrpSpPr/>
        <p:nvPr/>
      </p:nvGrpSpPr>
      <p:grpSpPr/>
      <p:sp>
        <p:nvSpPr>
          <p:cNvPr id="7" name="矩形 6"/>
          <p:cNvSpPr/>
          <p:nvPr/>
        </p:nvSpPr>
        <p:spPr>
          <a:xfrm>
            <a:off x="0" y="3616325"/>
            <a:ext cx="12192000" cy="3241675"/>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220" name="矩形 11"/>
          <p:cNvSpPr/>
          <p:nvPr/>
        </p:nvSpPr>
        <p:spPr>
          <a:xfrm>
            <a:off x="5161915" y="4134485"/>
            <a:ext cx="6791960" cy="1814830"/>
          </a:xfrm>
          <a:prstGeom prst="rect">
            <a:avLst/>
          </a:prstGeom>
          <a:noFill/>
          <a:ln w="9525">
            <a:noFill/>
          </a:ln>
        </p:spPr>
        <p:txBody>
          <a:bodyPr wrap="square" anchor="t">
            <a:spAutoFit/>
          </a:bodyPr>
          <a:p>
            <a:r>
              <a:rPr lang="en-IN" altLang="zh-CN" sz="2000" b="1" u="sng" dirty="0">
                <a:solidFill>
                  <a:srgbClr val="FFFFFF"/>
                </a:solidFill>
                <a:latin typeface="Microsoft YaHei" panose="020B0503020204020204" pitchFamily="34" charset="-122"/>
                <a:ea typeface="Microsoft YaHei" panose="020B0503020204020204" pitchFamily="34" charset="-122"/>
              </a:rPr>
              <a:t>Recommedation are based on the following techniques:</a:t>
            </a:r>
            <a:endParaRPr lang="en-IN" altLang="zh-CN" sz="2000" b="1" u="sng" dirty="0">
              <a:solidFill>
                <a:srgbClr val="FFFFFF"/>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IN" altLang="zh-CN" sz="1800" dirty="0">
                <a:solidFill>
                  <a:srgbClr val="FFFFFF"/>
                </a:solidFill>
                <a:latin typeface="Microsoft YaHei" panose="020B0503020204020204" pitchFamily="34" charset="-122"/>
                <a:ea typeface="Microsoft YaHei" panose="020B0503020204020204" pitchFamily="34" charset="-122"/>
              </a:rPr>
              <a:t>Popularity Based Filtering </a:t>
            </a:r>
            <a:endParaRPr lang="en-IN" altLang="zh-CN" sz="1800" dirty="0">
              <a:solidFill>
                <a:srgbClr val="FFFFFF"/>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IN" altLang="zh-CN" sz="1800" dirty="0">
                <a:solidFill>
                  <a:srgbClr val="FFFFFF"/>
                </a:solidFill>
                <a:latin typeface="Microsoft YaHei" panose="020B0503020204020204" pitchFamily="34" charset="-122"/>
                <a:ea typeface="Microsoft YaHei" panose="020B0503020204020204" pitchFamily="34" charset="-122"/>
              </a:rPr>
              <a:t>Collaborative Filtering</a:t>
            </a:r>
            <a:endParaRPr lang="en-IN" altLang="zh-CN" sz="1800" dirty="0">
              <a:solidFill>
                <a:srgbClr val="FFFFFF"/>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IN" altLang="zh-CN" sz="1800" dirty="0">
                <a:solidFill>
                  <a:srgbClr val="FFFFFF"/>
                </a:solidFill>
                <a:latin typeface="Microsoft YaHei" panose="020B0503020204020204" pitchFamily="34" charset="-122"/>
                <a:ea typeface="Microsoft YaHei" panose="020B0503020204020204" pitchFamily="34" charset="-122"/>
              </a:rPr>
              <a:t>Hybrid user_item based collaborative filtering</a:t>
            </a:r>
            <a:endParaRPr lang="en-IN" altLang="zh-CN" sz="1800" dirty="0">
              <a:solidFill>
                <a:srgbClr val="FFFFFF"/>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IN" altLang="zh-CN" sz="1800" dirty="0">
                <a:solidFill>
                  <a:srgbClr val="FFFFFF"/>
                </a:solidFill>
                <a:latin typeface="Microsoft YaHei" panose="020B0503020204020204" pitchFamily="34" charset="-122"/>
                <a:ea typeface="Microsoft YaHei" panose="020B0503020204020204" pitchFamily="34" charset="-122"/>
              </a:rPr>
              <a:t>Content based filtering</a:t>
            </a:r>
            <a:endParaRPr lang="en-IN" altLang="zh-CN" sz="1800" dirty="0">
              <a:solidFill>
                <a:srgbClr val="FFFFFF"/>
              </a:solidFill>
              <a:latin typeface="Microsoft YaHei" panose="020B0503020204020204" pitchFamily="34" charset="-122"/>
              <a:ea typeface="Microsoft YaHei" panose="020B0503020204020204" pitchFamily="34" charset="-122"/>
            </a:endParaRPr>
          </a:p>
        </p:txBody>
      </p:sp>
      <p:grpSp>
        <p:nvGrpSpPr>
          <p:cNvPr id="9221" name="组合 12"/>
          <p:cNvGrpSpPr/>
          <p:nvPr/>
        </p:nvGrpSpPr>
        <p:grpSpPr>
          <a:xfrm>
            <a:off x="717550" y="875030"/>
            <a:ext cx="3078480" cy="3005455"/>
            <a:chOff x="718237" y="874064"/>
            <a:chExt cx="5091975" cy="5485791"/>
          </a:xfrm>
        </p:grpSpPr>
        <p:grpSp>
          <p:nvGrpSpPr>
            <p:cNvPr id="9222" name="组合 13"/>
            <p:cNvGrpSpPr/>
            <p:nvPr/>
          </p:nvGrpSpPr>
          <p:grpSpPr>
            <a:xfrm>
              <a:off x="718237" y="874064"/>
              <a:ext cx="5091975" cy="5485791"/>
              <a:chOff x="612473" y="1032399"/>
              <a:chExt cx="4921508" cy="5302140"/>
            </a:xfrm>
          </p:grpSpPr>
          <p:pic>
            <p:nvPicPr>
              <p:cNvPr id="9223" name="图片 17"/>
              <p:cNvPicPr>
                <a:picLocks noChangeAspect="1"/>
              </p:cNvPicPr>
              <p:nvPr/>
            </p:nvPicPr>
            <p:blipFill>
              <a:blip r:embed="rId2"/>
              <a:stretch>
                <a:fillRect/>
              </a:stretch>
            </p:blipFill>
            <p:spPr>
              <a:xfrm flipH="1">
                <a:off x="612473" y="1032399"/>
                <a:ext cx="4921508" cy="5302140"/>
              </a:xfrm>
              <a:prstGeom prst="rect">
                <a:avLst/>
              </a:prstGeom>
              <a:noFill/>
              <a:ln w="9525">
                <a:noFill/>
              </a:ln>
            </p:spPr>
          </p:pic>
          <p:pic>
            <p:nvPicPr>
              <p:cNvPr id="9224" name="图片 18"/>
              <p:cNvPicPr>
                <a:picLocks noChangeAspect="1"/>
              </p:cNvPicPr>
              <p:nvPr/>
            </p:nvPicPr>
            <p:blipFill>
              <a:blip r:embed="rId3"/>
              <a:stretch>
                <a:fillRect/>
              </a:stretch>
            </p:blipFill>
            <p:spPr>
              <a:xfrm>
                <a:off x="1572702" y="1677266"/>
                <a:ext cx="3328704" cy="3121423"/>
              </a:xfrm>
              <a:prstGeom prst="rect">
                <a:avLst/>
              </a:prstGeom>
              <a:noFill/>
              <a:ln w="9525">
                <a:noFill/>
              </a:ln>
            </p:spPr>
          </p:pic>
        </p:grpSp>
        <p:sp>
          <p:nvSpPr>
            <p:cNvPr id="15" name="直角三角形 1"/>
            <p:cNvSpPr/>
            <p:nvPr/>
          </p:nvSpPr>
          <p:spPr>
            <a:xfrm>
              <a:off x="1711726" y="1541267"/>
              <a:ext cx="3444001" cy="3229540"/>
            </a:xfrm>
            <a:custGeom>
              <a:avLst/>
              <a:gdLst>
                <a:gd name="connsiteX0" fmla="*/ 0 w 3444001"/>
                <a:gd name="connsiteY0" fmla="*/ 3229540 h 3229540"/>
                <a:gd name="connsiteX1" fmla="*/ 0 w 3444001"/>
                <a:gd name="connsiteY1" fmla="*/ 0 h 3229540"/>
                <a:gd name="connsiteX2" fmla="*/ 3444001 w 3444001"/>
                <a:gd name="connsiteY2" fmla="*/ 3229540 h 3229540"/>
                <a:gd name="connsiteX3" fmla="*/ 0 w 3444001"/>
                <a:gd name="connsiteY3" fmla="*/ 3229540 h 3229540"/>
                <a:gd name="connsiteX0-1" fmla="*/ 320040 w 3444001"/>
                <a:gd name="connsiteY0-2" fmla="*/ 3016180 h 3229540"/>
                <a:gd name="connsiteX1-3" fmla="*/ 0 w 3444001"/>
                <a:gd name="connsiteY1-4" fmla="*/ 0 h 3229540"/>
                <a:gd name="connsiteX2-5" fmla="*/ 3444001 w 3444001"/>
                <a:gd name="connsiteY2-6" fmla="*/ 3229540 h 3229540"/>
                <a:gd name="connsiteX3-7" fmla="*/ 320040 w 3444001"/>
                <a:gd name="connsiteY3-8" fmla="*/ 3016180 h 3229540"/>
                <a:gd name="connsiteX0-9" fmla="*/ 182880 w 3444001"/>
                <a:gd name="connsiteY0-10" fmla="*/ 3000940 h 3229540"/>
                <a:gd name="connsiteX1-11" fmla="*/ 0 w 3444001"/>
                <a:gd name="connsiteY1-12" fmla="*/ 0 h 3229540"/>
                <a:gd name="connsiteX2-13" fmla="*/ 3444001 w 3444001"/>
                <a:gd name="connsiteY2-14" fmla="*/ 3229540 h 3229540"/>
                <a:gd name="connsiteX3-15" fmla="*/ 182880 w 3444001"/>
                <a:gd name="connsiteY3-16" fmla="*/ 3000940 h 3229540"/>
              </a:gdLst>
              <a:ahLst/>
              <a:cxnLst>
                <a:cxn ang="0">
                  <a:pos x="connsiteX0-1" y="connsiteY0-2"/>
                </a:cxn>
                <a:cxn ang="0">
                  <a:pos x="connsiteX1-3" y="connsiteY1-4"/>
                </a:cxn>
                <a:cxn ang="0">
                  <a:pos x="connsiteX2-5" y="connsiteY2-6"/>
                </a:cxn>
                <a:cxn ang="0">
                  <a:pos x="connsiteX3-7" y="connsiteY3-8"/>
                </a:cxn>
              </a:cxnLst>
              <a:rect l="l" t="t" r="r" b="b"/>
              <a:pathLst>
                <a:path w="3444001" h="3229540">
                  <a:moveTo>
                    <a:pt x="182880" y="3000940"/>
                  </a:moveTo>
                  <a:lnTo>
                    <a:pt x="0" y="0"/>
                  </a:lnTo>
                  <a:lnTo>
                    <a:pt x="3444001" y="3229540"/>
                  </a:lnTo>
                  <a:lnTo>
                    <a:pt x="182880" y="3000940"/>
                  </a:lnTo>
                  <a:close/>
                </a:path>
              </a:pathLst>
            </a:custGeom>
            <a:solidFill>
              <a:srgbClr val="7ACD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 name="直角三角形 4"/>
            <p:cNvSpPr/>
            <p:nvPr/>
          </p:nvSpPr>
          <p:spPr>
            <a:xfrm flipH="1" flipV="1">
              <a:off x="1709420" y="1544303"/>
              <a:ext cx="3446780" cy="3231475"/>
            </a:xfrm>
            <a:custGeom>
              <a:avLst/>
              <a:gdLst>
                <a:gd name="connsiteX0" fmla="*/ 0 w 2049780"/>
                <a:gd name="connsiteY0" fmla="*/ 1209056 h 1209056"/>
                <a:gd name="connsiteX1" fmla="*/ 0 w 2049780"/>
                <a:gd name="connsiteY1" fmla="*/ 0 h 1209056"/>
                <a:gd name="connsiteX2" fmla="*/ 2049780 w 2049780"/>
                <a:gd name="connsiteY2" fmla="*/ 1209056 h 1209056"/>
                <a:gd name="connsiteX3" fmla="*/ 0 w 2049780"/>
                <a:gd name="connsiteY3" fmla="*/ 1209056 h 1209056"/>
                <a:gd name="connsiteX0-1" fmla="*/ 0 w 2842260"/>
                <a:gd name="connsiteY0-2" fmla="*/ 1209056 h 2070116"/>
                <a:gd name="connsiteX1-3" fmla="*/ 0 w 2842260"/>
                <a:gd name="connsiteY1-4" fmla="*/ 0 h 2070116"/>
                <a:gd name="connsiteX2-5" fmla="*/ 2842260 w 2842260"/>
                <a:gd name="connsiteY2-6" fmla="*/ 2070116 h 2070116"/>
                <a:gd name="connsiteX3-7" fmla="*/ 0 w 2842260"/>
                <a:gd name="connsiteY3-8" fmla="*/ 1209056 h 2070116"/>
                <a:gd name="connsiteX0-9" fmla="*/ 0 w 3162300"/>
                <a:gd name="connsiteY0-10" fmla="*/ 1102376 h 2070116"/>
                <a:gd name="connsiteX1-11" fmla="*/ 320040 w 3162300"/>
                <a:gd name="connsiteY1-12" fmla="*/ 0 h 2070116"/>
                <a:gd name="connsiteX2-13" fmla="*/ 3162300 w 3162300"/>
                <a:gd name="connsiteY2-14" fmla="*/ 2070116 h 2070116"/>
                <a:gd name="connsiteX3-15" fmla="*/ 0 w 3162300"/>
                <a:gd name="connsiteY3-16" fmla="*/ 1102376 h 2070116"/>
                <a:gd name="connsiteX0-17" fmla="*/ 259080 w 3421380"/>
                <a:gd name="connsiteY0-18" fmla="*/ 2260616 h 3228356"/>
                <a:gd name="connsiteX1-19" fmla="*/ 0 w 3421380"/>
                <a:gd name="connsiteY1-20" fmla="*/ 0 h 3228356"/>
                <a:gd name="connsiteX2-21" fmla="*/ 3421380 w 3421380"/>
                <a:gd name="connsiteY2-22" fmla="*/ 3228356 h 3228356"/>
                <a:gd name="connsiteX3-23" fmla="*/ 259080 w 3421380"/>
                <a:gd name="connsiteY3-24" fmla="*/ 2260616 h 3228356"/>
                <a:gd name="connsiteX0-25" fmla="*/ 228600 w 3421380"/>
                <a:gd name="connsiteY0-26" fmla="*/ 2252996 h 3228356"/>
                <a:gd name="connsiteX1-27" fmla="*/ 0 w 3421380"/>
                <a:gd name="connsiteY1-28" fmla="*/ 0 h 3228356"/>
                <a:gd name="connsiteX2-29" fmla="*/ 3421380 w 3421380"/>
                <a:gd name="connsiteY2-30" fmla="*/ 3228356 h 3228356"/>
                <a:gd name="connsiteX3-31" fmla="*/ 228600 w 3421380"/>
                <a:gd name="connsiteY3-32" fmla="*/ 2252996 h 3228356"/>
                <a:gd name="connsiteX0-33" fmla="*/ 228600 w 3429000"/>
                <a:gd name="connsiteY0-34" fmla="*/ 2252996 h 3220736"/>
                <a:gd name="connsiteX1-35" fmla="*/ 0 w 3429000"/>
                <a:gd name="connsiteY1-36" fmla="*/ 0 h 3220736"/>
                <a:gd name="connsiteX2-37" fmla="*/ 3429000 w 3429000"/>
                <a:gd name="connsiteY2-38" fmla="*/ 3220736 h 3220736"/>
                <a:gd name="connsiteX3-39" fmla="*/ 228600 w 3429000"/>
                <a:gd name="connsiteY3-40" fmla="*/ 2252996 h 3220736"/>
                <a:gd name="connsiteX0-41" fmla="*/ 220980 w 3421380"/>
                <a:gd name="connsiteY0-42" fmla="*/ 2245376 h 3213116"/>
                <a:gd name="connsiteX1-43" fmla="*/ 0 w 3421380"/>
                <a:gd name="connsiteY1-44" fmla="*/ 0 h 3213116"/>
                <a:gd name="connsiteX2-45" fmla="*/ 3421380 w 3421380"/>
                <a:gd name="connsiteY2-46" fmla="*/ 3213116 h 3213116"/>
                <a:gd name="connsiteX3-47" fmla="*/ 220980 w 3421380"/>
                <a:gd name="connsiteY3-48" fmla="*/ 2245376 h 3213116"/>
                <a:gd name="connsiteX0-49" fmla="*/ 197831 w 3398231"/>
                <a:gd name="connsiteY0-50" fmla="*/ 2245376 h 3213116"/>
                <a:gd name="connsiteX1-51" fmla="*/ 0 w 3398231"/>
                <a:gd name="connsiteY1-52" fmla="*/ 0 h 3213116"/>
                <a:gd name="connsiteX2-53" fmla="*/ 3398231 w 3398231"/>
                <a:gd name="connsiteY2-54" fmla="*/ 3213116 h 3213116"/>
                <a:gd name="connsiteX3-55" fmla="*/ 197831 w 3398231"/>
                <a:gd name="connsiteY3-56" fmla="*/ 2245376 h 3213116"/>
                <a:gd name="connsiteX0-57" fmla="*/ 220980 w 3421380"/>
                <a:gd name="connsiteY0-58" fmla="*/ 2291675 h 3259415"/>
                <a:gd name="connsiteX1-59" fmla="*/ 0 w 3421380"/>
                <a:gd name="connsiteY1-60" fmla="*/ 0 h 3259415"/>
                <a:gd name="connsiteX2-61" fmla="*/ 3421380 w 3421380"/>
                <a:gd name="connsiteY2-62" fmla="*/ 3259415 h 3259415"/>
                <a:gd name="connsiteX3-63" fmla="*/ 220980 w 3421380"/>
                <a:gd name="connsiteY3-64" fmla="*/ 2291675 h 3259415"/>
                <a:gd name="connsiteX0-65" fmla="*/ 220980 w 3441700"/>
                <a:gd name="connsiteY0-66" fmla="*/ 2291675 h 3269575"/>
                <a:gd name="connsiteX1-67" fmla="*/ 0 w 3441700"/>
                <a:gd name="connsiteY1-68" fmla="*/ 0 h 3269575"/>
                <a:gd name="connsiteX2-69" fmla="*/ 3441700 w 3441700"/>
                <a:gd name="connsiteY2-70" fmla="*/ 3269575 h 3269575"/>
                <a:gd name="connsiteX3-71" fmla="*/ 220980 w 3441700"/>
                <a:gd name="connsiteY3-72" fmla="*/ 2291675 h 3269575"/>
                <a:gd name="connsiteX0-73" fmla="*/ 226060 w 3446780"/>
                <a:gd name="connsiteY0-74" fmla="*/ 2256115 h 3234015"/>
                <a:gd name="connsiteX1-75" fmla="*/ 0 w 3446780"/>
                <a:gd name="connsiteY1-76" fmla="*/ 0 h 3234015"/>
                <a:gd name="connsiteX2-77" fmla="*/ 3446780 w 3446780"/>
                <a:gd name="connsiteY2-78" fmla="*/ 3234015 h 3234015"/>
                <a:gd name="connsiteX3-79" fmla="*/ 226060 w 3446780"/>
                <a:gd name="connsiteY3-80" fmla="*/ 2256115 h 3234015"/>
                <a:gd name="connsiteX0-81" fmla="*/ 226060 w 3446780"/>
                <a:gd name="connsiteY0-82" fmla="*/ 2253575 h 3231475"/>
                <a:gd name="connsiteX1-83" fmla="*/ 0 w 3446780"/>
                <a:gd name="connsiteY1-84" fmla="*/ 0 h 3231475"/>
                <a:gd name="connsiteX2-85" fmla="*/ 3446780 w 3446780"/>
                <a:gd name="connsiteY2-86" fmla="*/ 3231475 h 3231475"/>
                <a:gd name="connsiteX3-87" fmla="*/ 226060 w 3446780"/>
                <a:gd name="connsiteY3-88" fmla="*/ 2253575 h 3231475"/>
              </a:gdLst>
              <a:ahLst/>
              <a:cxnLst>
                <a:cxn ang="0">
                  <a:pos x="connsiteX0-1" y="connsiteY0-2"/>
                </a:cxn>
                <a:cxn ang="0">
                  <a:pos x="connsiteX1-3" y="connsiteY1-4"/>
                </a:cxn>
                <a:cxn ang="0">
                  <a:pos x="connsiteX2-5" y="connsiteY2-6"/>
                </a:cxn>
                <a:cxn ang="0">
                  <a:pos x="connsiteX3-7" y="connsiteY3-8"/>
                </a:cxn>
              </a:cxnLst>
              <a:rect l="l" t="t" r="r" b="b"/>
              <a:pathLst>
                <a:path w="3446780" h="3231475">
                  <a:moveTo>
                    <a:pt x="226060" y="2253575"/>
                  </a:moveTo>
                  <a:lnTo>
                    <a:pt x="0" y="0"/>
                  </a:lnTo>
                  <a:lnTo>
                    <a:pt x="3446780" y="3231475"/>
                  </a:lnTo>
                  <a:lnTo>
                    <a:pt x="226060" y="2253575"/>
                  </a:lnTo>
                  <a:close/>
                </a:path>
              </a:pathLst>
            </a:custGeom>
            <a:solidFill>
              <a:srgbClr val="00A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2" name="Text Box 1"/>
          <p:cNvSpPr txBox="1"/>
          <p:nvPr/>
        </p:nvSpPr>
        <p:spPr>
          <a:xfrm rot="360000">
            <a:off x="1318260" y="1513205"/>
            <a:ext cx="2096770" cy="1322070"/>
          </a:xfrm>
          <a:prstGeom prst="rect">
            <a:avLst/>
          </a:prstGeom>
          <a:noFill/>
        </p:spPr>
        <p:txBody>
          <a:bodyPr wrap="square" rtlCol="0">
            <a:spAutoFit/>
          </a:bodyPr>
          <a:p>
            <a:r>
              <a:rPr lang="en-IN" altLang="zh-CN" sz="2000" b="1"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sym typeface="+mn-ea"/>
              </a:rPr>
              <a:t>Movie Recommendation System</a:t>
            </a:r>
            <a:endParaRPr lang="en-IN" altLang="zh-CN" sz="2000" b="1" dirty="0">
              <a:solidFill>
                <a:schemeClr val="bg1"/>
              </a:solidFill>
              <a:latin typeface="Microsoft YaHei" panose="020B0503020204020204" pitchFamily="34" charset="-122"/>
              <a:ea typeface="Microsoft YaHei" panose="020B0503020204020204" pitchFamily="34" charset="-122"/>
            </a:endParaRPr>
          </a:p>
          <a:p>
            <a:endParaRPr lang="en-IN" altLang="en-US" sz="2000" b="1"/>
          </a:p>
        </p:txBody>
      </p:sp>
      <p:sp>
        <p:nvSpPr>
          <p:cNvPr id="8249" name="Freeform 40"/>
          <p:cNvSpPr>
            <a:spLocks noEditPoints="1"/>
          </p:cNvSpPr>
          <p:nvPr/>
        </p:nvSpPr>
        <p:spPr>
          <a:xfrm>
            <a:off x="2830513" y="2336800"/>
            <a:ext cx="338137" cy="501650"/>
          </a:xfrm>
          <a:custGeom>
            <a:avLst/>
            <a:gdLst/>
            <a:ahLst/>
            <a:cxnLst>
              <a:cxn ang="0">
                <a:pos x="101032" y="478821"/>
              </a:cxn>
              <a:cxn ang="0">
                <a:pos x="321785" y="478821"/>
              </a:cxn>
              <a:cxn ang="0">
                <a:pos x="333465" y="490528"/>
              </a:cxn>
              <a:cxn ang="0">
                <a:pos x="321785" y="501650"/>
              </a:cxn>
              <a:cxn ang="0">
                <a:pos x="101032" y="501650"/>
              </a:cxn>
              <a:cxn ang="0">
                <a:pos x="89352" y="490528"/>
              </a:cxn>
              <a:cxn ang="0">
                <a:pos x="101032" y="478821"/>
              </a:cxn>
              <a:cxn ang="0">
                <a:pos x="105704" y="369945"/>
              </a:cxn>
              <a:cxn ang="0">
                <a:pos x="227177" y="169753"/>
              </a:cxn>
              <a:cxn ang="0">
                <a:pos x="269809" y="195509"/>
              </a:cxn>
              <a:cxn ang="0">
                <a:pos x="148920" y="395701"/>
              </a:cxn>
              <a:cxn ang="0">
                <a:pos x="105704" y="369945"/>
              </a:cxn>
              <a:cxn ang="0">
                <a:pos x="20440" y="317848"/>
              </a:cxn>
              <a:cxn ang="0">
                <a:pos x="141912" y="117657"/>
              </a:cxn>
              <a:cxn ang="0">
                <a:pos x="184545" y="143412"/>
              </a:cxn>
              <a:cxn ang="0">
                <a:pos x="63072" y="343604"/>
              </a:cxn>
              <a:cxn ang="0">
                <a:pos x="20440" y="317848"/>
              </a:cxn>
              <a:cxn ang="0">
                <a:pos x="1168" y="479992"/>
              </a:cxn>
              <a:cxn ang="0">
                <a:pos x="12848" y="380481"/>
              </a:cxn>
              <a:cxn ang="0">
                <a:pos x="96360" y="430822"/>
              </a:cxn>
              <a:cxn ang="0">
                <a:pos x="14016" y="487601"/>
              </a:cxn>
              <a:cxn ang="0">
                <a:pos x="1168" y="479992"/>
              </a:cxn>
              <a:cxn ang="0">
                <a:pos x="174617" y="62048"/>
              </a:cxn>
              <a:cxn ang="0">
                <a:pos x="157096" y="91316"/>
              </a:cxn>
              <a:cxn ang="0">
                <a:pos x="284993" y="169168"/>
              </a:cxn>
              <a:cxn ang="0">
                <a:pos x="303097" y="139900"/>
              </a:cxn>
              <a:cxn ang="0">
                <a:pos x="174617" y="62048"/>
              </a:cxn>
              <a:cxn ang="0">
                <a:pos x="202065" y="17561"/>
              </a:cxn>
              <a:cxn ang="0">
                <a:pos x="240609" y="8195"/>
              </a:cxn>
              <a:cxn ang="0">
                <a:pos x="320617" y="56780"/>
              </a:cxn>
              <a:cxn ang="0">
                <a:pos x="330545" y="95413"/>
              </a:cxn>
              <a:cxn ang="0">
                <a:pos x="319449" y="113559"/>
              </a:cxn>
              <a:cxn ang="0">
                <a:pos x="190969" y="35707"/>
              </a:cxn>
              <a:cxn ang="0">
                <a:pos x="202065" y="17561"/>
              </a:cxn>
            </a:cxnLst>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p:spPr>
        <p:style>
          <a:lnRef idx="2">
            <a:schemeClr val="dk1">
              <a:shade val="50000"/>
            </a:schemeClr>
          </a:lnRef>
          <a:fillRef idx="1">
            <a:schemeClr val="dk1"/>
          </a:fillRef>
          <a:effectRef idx="0">
            <a:schemeClr val="dk1"/>
          </a:effectRef>
          <a:fontRef idx="minor">
            <a:schemeClr val="lt1"/>
          </a:fontRef>
        </p:style>
        <p:txBody>
          <a:bodyPr/>
          <a:p>
            <a:endParaRPr lang="en-US"/>
          </a:p>
        </p:txBody>
      </p:sp>
      <p:sp>
        <p:nvSpPr>
          <p:cNvPr id="3" name="Text Box 2"/>
          <p:cNvSpPr txBox="1"/>
          <p:nvPr/>
        </p:nvSpPr>
        <p:spPr>
          <a:xfrm>
            <a:off x="4947285" y="365760"/>
            <a:ext cx="6491605" cy="4092575"/>
          </a:xfrm>
          <a:prstGeom prst="rect">
            <a:avLst/>
          </a:prstGeom>
          <a:noFill/>
        </p:spPr>
        <p:txBody>
          <a:bodyPr wrap="square" rtlCol="0">
            <a:spAutoFit/>
            <a:scene3d>
              <a:camera prst="orthographicFront"/>
              <a:lightRig rig="threePt" dir="t"/>
            </a:scene3d>
          </a:bodyPr>
          <a:p>
            <a:r>
              <a:rPr lang="en-IN" altLang="en-US" sz="2400" b="1" u="sng">
                <a:solidFill>
                  <a:schemeClr val="tx1"/>
                </a:solidFill>
                <a:effectLst>
                  <a:outerShdw blurRad="38100" dist="19050" dir="2700000" algn="tl" rotWithShape="0">
                    <a:schemeClr val="dk1">
                      <a:alpha val="40000"/>
                    </a:schemeClr>
                  </a:outerShdw>
                </a:effectLst>
              </a:rPr>
              <a:t>Recommendation  System:</a:t>
            </a:r>
            <a:r>
              <a:rPr lang="en-IN" altLang="en-US" sz="2400" b="1">
                <a:solidFill>
                  <a:schemeClr val="tx1"/>
                </a:solidFill>
                <a:effectLst>
                  <a:outerShdw blurRad="38100" dist="19050" dir="2700000" algn="tl" rotWithShape="0">
                    <a:schemeClr val="dk1">
                      <a:alpha val="40000"/>
                    </a:schemeClr>
                  </a:outerShdw>
                </a:effectLst>
              </a:rPr>
              <a:t> </a:t>
            </a:r>
            <a:endParaRPr lang="en-IN" altLang="en-US" sz="2400" b="1">
              <a:solidFill>
                <a:schemeClr val="tx1"/>
              </a:solidFill>
              <a:effectLst>
                <a:outerShdw blurRad="38100" dist="19050" dir="2700000" algn="tl" rotWithShape="0">
                  <a:schemeClr val="dk1">
                    <a:alpha val="40000"/>
                  </a:schemeClr>
                </a:outerShdw>
              </a:effectLst>
            </a:endParaRPr>
          </a:p>
          <a:p>
            <a:r>
              <a:rPr lang="en-IN" altLang="en-US" sz="2400">
                <a:solidFill>
                  <a:schemeClr val="tx1"/>
                </a:solidFill>
                <a:effectLst>
                  <a:outerShdw blurRad="38100" dist="19050" dir="2700000" algn="tl" rotWithShape="0">
                    <a:schemeClr val="dk1">
                      <a:alpha val="40000"/>
                    </a:schemeClr>
                  </a:outerShdw>
                </a:effectLst>
              </a:rPr>
              <a:t>                          </a:t>
            </a:r>
            <a:r>
              <a:rPr lang="en-IN" altLang="en-US" sz="2000">
                <a:solidFill>
                  <a:schemeClr val="tx1"/>
                </a:solidFill>
                <a:effectLst>
                  <a:outerShdw blurRad="38100" dist="19050" dir="2700000" algn="tl" rotWithShape="0">
                    <a:schemeClr val="dk1">
                      <a:alpha val="40000"/>
                    </a:schemeClr>
                  </a:outerShdw>
                </a:effectLst>
              </a:rPr>
              <a:t>Recommedations engines are the programs that compute the similarity between the two entities and on that basis,it give us the targeted output. </a:t>
            </a:r>
            <a:endParaRPr lang="en-IN" altLang="en-US" sz="2000">
              <a:solidFill>
                <a:schemeClr val="tx1"/>
              </a:solidFill>
              <a:effectLst>
                <a:outerShdw blurRad="38100" dist="19050" dir="2700000" algn="tl" rotWithShape="0">
                  <a:schemeClr val="dk1">
                    <a:alpha val="40000"/>
                  </a:schemeClr>
                </a:outerShdw>
              </a:effectLst>
            </a:endParaRPr>
          </a:p>
          <a:p>
            <a:endParaRPr lang="en-IN" altLang="en-US" sz="2000">
              <a:solidFill>
                <a:schemeClr val="tx1"/>
              </a:solidFill>
              <a:effectLst>
                <a:outerShdw blurRad="38100" dist="19050" dir="2700000" algn="tl" rotWithShape="0">
                  <a:schemeClr val="dk1">
                    <a:alpha val="40000"/>
                  </a:schemeClr>
                </a:outerShdw>
              </a:effectLst>
            </a:endParaRPr>
          </a:p>
          <a:p>
            <a:r>
              <a:rPr lang="en-IN" altLang="en-US" sz="2000">
                <a:solidFill>
                  <a:schemeClr val="tx1"/>
                </a:solidFill>
                <a:effectLst>
                  <a:outerShdw blurRad="38100" dist="19050" dir="2700000" algn="tl" rotWithShape="0">
                    <a:schemeClr val="dk1">
                      <a:alpha val="40000"/>
                    </a:schemeClr>
                  </a:outerShdw>
                </a:effectLst>
              </a:rPr>
              <a:t>The base of the recommendation engine  is to find out the similarity between the two entities. Then, computed similarities can be used to deduce various kinds of recommendations  and relationship between them</a:t>
            </a:r>
            <a:endParaRPr lang="en-IN" altLang="en-US" b="1" u="sng">
              <a:solidFill>
                <a:schemeClr val="tx1"/>
              </a:solidFill>
              <a:effectLst>
                <a:outerShdw blurRad="38100" dist="19050" dir="2700000" algn="tl" rotWithShape="0">
                  <a:schemeClr val="dk1">
                    <a:alpha val="40000"/>
                  </a:schemeClr>
                </a:outerShdw>
              </a:effectLst>
            </a:endParaRPr>
          </a:p>
          <a:p>
            <a:r>
              <a:rPr lang="en-IN" altLang="en-US" b="1" u="sng">
                <a:solidFill>
                  <a:schemeClr val="tx1"/>
                </a:solidFill>
                <a:effectLst>
                  <a:outerShdw blurRad="38100" dist="19050" dir="2700000" algn="tl" rotWithShape="0">
                    <a:schemeClr val="dk1">
                      <a:alpha val="40000"/>
                    </a:schemeClr>
                  </a:outerShdw>
                </a:effectLst>
              </a:rPr>
              <a:t>                                       </a:t>
            </a:r>
            <a:endParaRPr lang="en-IN" altLang="en-US" b="1" u="sng">
              <a:solidFill>
                <a:schemeClr val="tx1"/>
              </a:solidFill>
              <a:effectLst>
                <a:outerShdw blurRad="38100" dist="19050" dir="2700000" algn="tl" rotWithShape="0">
                  <a:schemeClr val="dk1">
                    <a:alpha val="40000"/>
                  </a:schemeClr>
                </a:outerShdw>
              </a:effectLst>
            </a:endParaRPr>
          </a:p>
          <a:p>
            <a:endParaRPr lang="en-IN" altLang="en-US" b="1" u="sng">
              <a:solidFill>
                <a:schemeClr val="tx1"/>
              </a:solidFill>
              <a:effectLst>
                <a:outerShdw blurRad="38100" dist="19050" dir="2700000" algn="tl" rotWithShape="0">
                  <a:schemeClr val="dk1">
                    <a:alpha val="40000"/>
                  </a:schemeClr>
                </a:outerShdw>
              </a:effectLst>
            </a:endParaRPr>
          </a:p>
          <a:p>
            <a:endParaRPr lang="en-IN" altLang="en-US" b="1" u="sng">
              <a:solidFill>
                <a:schemeClr val="tx1"/>
              </a:solidFill>
              <a:effectLst>
                <a:outerShdw blurRad="38100" dist="19050" dir="2700000" algn="tl" rotWithShape="0">
                  <a:schemeClr val="dk1">
                    <a:alpha val="40000"/>
                  </a:schemeClr>
                </a:outerShdw>
              </a:effectLst>
            </a:endParaRPr>
          </a:p>
          <a:p>
            <a:endParaRPr lang="en-IN" altLang="en-US" b="1" u="sng">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6000" b="-6000"/>
          </a:stretch>
        </a:blipFill>
        <a:effectLst/>
      </p:bgPr>
    </p:bg>
    <p:spTree>
      <p:nvGrpSpPr>
        <p:cNvPr id="1" name=""/>
        <p:cNvGrpSpPr/>
        <p:nvPr/>
      </p:nvGrpSpPr>
      <p:grpSpPr/>
      <p:sp>
        <p:nvSpPr>
          <p:cNvPr id="7" name="矩形 6"/>
          <p:cNvSpPr/>
          <p:nvPr/>
        </p:nvSpPr>
        <p:spPr>
          <a:xfrm>
            <a:off x="0" y="3644900"/>
            <a:ext cx="12192000" cy="3213100"/>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219" name="矩形 10"/>
          <p:cNvSpPr/>
          <p:nvPr/>
        </p:nvSpPr>
        <p:spPr>
          <a:xfrm>
            <a:off x="4190365" y="1240155"/>
            <a:ext cx="7176135" cy="2061210"/>
          </a:xfrm>
          <a:prstGeom prst="rect">
            <a:avLst/>
          </a:prstGeom>
          <a:noFill/>
          <a:ln w="9525">
            <a:noFill/>
          </a:ln>
        </p:spPr>
        <p:txBody>
          <a:bodyPr wrap="square" anchor="t">
            <a:spAutoFit/>
          </a:bodyPr>
          <a:p>
            <a:r>
              <a:rPr lang="en-IN" altLang="zh-CN" sz="2400" b="1" u="sng" dirty="0">
                <a:solidFill>
                  <a:srgbClr val="00AFF0"/>
                </a:solidFill>
                <a:latin typeface="Microsoft YaHei" panose="020B0503020204020204" pitchFamily="34" charset="-122"/>
                <a:ea typeface="Microsoft YaHei" panose="020B0503020204020204" pitchFamily="34" charset="-122"/>
              </a:rPr>
              <a:t>Popularity Based Filtering:</a:t>
            </a:r>
            <a:endParaRPr lang="en-IN" altLang="zh-CN" sz="2400" b="1" u="sng" dirty="0">
              <a:solidFill>
                <a:srgbClr val="00AFF0"/>
              </a:solidFill>
              <a:latin typeface="Microsoft YaHei" panose="020B0503020204020204" pitchFamily="34" charset="-122"/>
              <a:ea typeface="Microsoft YaHei" panose="020B0503020204020204" pitchFamily="34" charset="-122"/>
            </a:endParaRPr>
          </a:p>
          <a:p>
            <a:r>
              <a:rPr lang="en-IN" altLang="zh-CN" sz="2400" dirty="0">
                <a:solidFill>
                  <a:schemeClr val="tx1"/>
                </a:solidFill>
                <a:latin typeface="Microsoft YaHei" panose="020B0503020204020204" pitchFamily="34" charset="-122"/>
                <a:ea typeface="Microsoft YaHei" panose="020B0503020204020204" pitchFamily="34" charset="-122"/>
              </a:rPr>
              <a:t>                              </a:t>
            </a:r>
            <a:r>
              <a:rPr lang="en-IN" altLang="zh-CN" sz="2000" dirty="0">
                <a:solidFill>
                  <a:schemeClr val="tx1"/>
                </a:solidFill>
                <a:latin typeface="Microsoft YaHei" panose="020B0503020204020204" pitchFamily="34" charset="-122"/>
                <a:ea typeface="Microsoft YaHei" panose="020B0503020204020204" pitchFamily="34" charset="-122"/>
              </a:rPr>
              <a:t>The engine recommends the most popular items to all the users. That would be generalized as everyone  would be getting similar  recommendations. These kinds of recommedation engines are based on the popularity based filtering</a:t>
            </a:r>
            <a:endParaRPr lang="en-IN" altLang="zh-CN" sz="2000" dirty="0">
              <a:solidFill>
                <a:schemeClr val="tx1"/>
              </a:solidFill>
              <a:latin typeface="Microsoft YaHei" panose="020B0503020204020204" pitchFamily="34" charset="-122"/>
              <a:ea typeface="Microsoft YaHei" panose="020B0503020204020204" pitchFamily="34" charset="-122"/>
            </a:endParaRPr>
          </a:p>
        </p:txBody>
      </p:sp>
      <p:sp>
        <p:nvSpPr>
          <p:cNvPr id="9220" name="矩形 11"/>
          <p:cNvSpPr/>
          <p:nvPr/>
        </p:nvSpPr>
        <p:spPr>
          <a:xfrm>
            <a:off x="4316095" y="4050665"/>
            <a:ext cx="7328535" cy="2306955"/>
          </a:xfrm>
          <a:prstGeom prst="rect">
            <a:avLst/>
          </a:prstGeom>
          <a:noFill/>
          <a:ln w="9525">
            <a:noFill/>
          </a:ln>
        </p:spPr>
        <p:txBody>
          <a:bodyPr wrap="square" anchor="t">
            <a:spAutoFit/>
          </a:bodyPr>
          <a:p>
            <a:r>
              <a:rPr lang="en-IN" altLang="zh-CN" sz="2400" b="1" u="sng" dirty="0">
                <a:solidFill>
                  <a:srgbClr val="FFFFFF"/>
                </a:solidFill>
                <a:latin typeface="Microsoft YaHei" panose="020B0503020204020204" pitchFamily="34" charset="-122"/>
                <a:ea typeface="Microsoft YaHei" panose="020B0503020204020204" pitchFamily="34" charset="-122"/>
              </a:rPr>
              <a:t>Uses:</a:t>
            </a:r>
            <a:endParaRPr lang="en-IN" altLang="zh-CN" sz="2400" b="1" u="sng" dirty="0">
              <a:solidFill>
                <a:srgbClr val="FFFFFF"/>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IN" altLang="zh-CN" sz="2000" dirty="0">
                <a:solidFill>
                  <a:srgbClr val="FFFFFF"/>
                </a:solidFill>
                <a:latin typeface="Microsoft YaHei" panose="020B0503020204020204" pitchFamily="34" charset="-122"/>
                <a:ea typeface="Microsoft YaHei" panose="020B0503020204020204" pitchFamily="34" charset="-122"/>
              </a:rPr>
              <a:t>T</a:t>
            </a:r>
            <a:r>
              <a:rPr lang="en-IN" altLang="zh-CN" sz="2000" dirty="0">
                <a:solidFill>
                  <a:srgbClr val="FFFFFF"/>
                </a:solidFill>
                <a:latin typeface="Microsoft YaHei" panose="020B0503020204020204" pitchFamily="34" charset="-122"/>
                <a:ea typeface="Microsoft YaHei" panose="020B0503020204020204" pitchFamily="34" charset="-122"/>
              </a:rPr>
              <a:t>he use case of popularity based filtering model would be the “Top News”Section for the day on a news website where the most popular news for everyone is same that makes a logical sense because news is generalised thing and it has nothing to do with user's interest's </a:t>
            </a:r>
            <a:endParaRPr lang="en-IN" altLang="zh-CN" sz="2000" dirty="0">
              <a:solidFill>
                <a:srgbClr val="FFFFFF"/>
              </a:solidFill>
              <a:latin typeface="Microsoft YaHei" panose="020B0503020204020204" pitchFamily="34" charset="-122"/>
              <a:ea typeface="Microsoft YaHei" panose="020B0503020204020204" pitchFamily="34" charset="-122"/>
            </a:endParaRPr>
          </a:p>
        </p:txBody>
      </p:sp>
      <p:grpSp>
        <p:nvGrpSpPr>
          <p:cNvPr id="9221" name="组合 12"/>
          <p:cNvGrpSpPr/>
          <p:nvPr/>
        </p:nvGrpSpPr>
        <p:grpSpPr>
          <a:xfrm>
            <a:off x="717550" y="875030"/>
            <a:ext cx="3078480" cy="3005455"/>
            <a:chOff x="718237" y="874064"/>
            <a:chExt cx="5091975" cy="5485791"/>
          </a:xfrm>
        </p:grpSpPr>
        <p:grpSp>
          <p:nvGrpSpPr>
            <p:cNvPr id="9222" name="组合 13"/>
            <p:cNvGrpSpPr/>
            <p:nvPr/>
          </p:nvGrpSpPr>
          <p:grpSpPr>
            <a:xfrm>
              <a:off x="718237" y="874064"/>
              <a:ext cx="5091975" cy="5485791"/>
              <a:chOff x="612473" y="1032399"/>
              <a:chExt cx="4921508" cy="5302140"/>
            </a:xfrm>
          </p:grpSpPr>
          <p:pic>
            <p:nvPicPr>
              <p:cNvPr id="9223" name="图片 17"/>
              <p:cNvPicPr>
                <a:picLocks noChangeAspect="1"/>
              </p:cNvPicPr>
              <p:nvPr/>
            </p:nvPicPr>
            <p:blipFill>
              <a:blip r:embed="rId2"/>
              <a:stretch>
                <a:fillRect/>
              </a:stretch>
            </p:blipFill>
            <p:spPr>
              <a:xfrm flipH="1">
                <a:off x="612473" y="1032399"/>
                <a:ext cx="4921508" cy="5302140"/>
              </a:xfrm>
              <a:prstGeom prst="rect">
                <a:avLst/>
              </a:prstGeom>
              <a:noFill/>
              <a:ln w="9525">
                <a:noFill/>
              </a:ln>
            </p:spPr>
          </p:pic>
          <p:pic>
            <p:nvPicPr>
              <p:cNvPr id="9224" name="图片 18"/>
              <p:cNvPicPr>
                <a:picLocks noChangeAspect="1"/>
              </p:cNvPicPr>
              <p:nvPr/>
            </p:nvPicPr>
            <p:blipFill>
              <a:blip r:embed="rId3"/>
              <a:stretch>
                <a:fillRect/>
              </a:stretch>
            </p:blipFill>
            <p:spPr>
              <a:xfrm>
                <a:off x="1572702" y="1677266"/>
                <a:ext cx="3328704" cy="3121423"/>
              </a:xfrm>
              <a:prstGeom prst="rect">
                <a:avLst/>
              </a:prstGeom>
              <a:noFill/>
              <a:ln w="9525">
                <a:noFill/>
              </a:ln>
            </p:spPr>
          </p:pic>
        </p:grpSp>
        <p:sp>
          <p:nvSpPr>
            <p:cNvPr id="15" name="直角三角形 1"/>
            <p:cNvSpPr/>
            <p:nvPr/>
          </p:nvSpPr>
          <p:spPr>
            <a:xfrm>
              <a:off x="1711726" y="1541267"/>
              <a:ext cx="3444001" cy="3229540"/>
            </a:xfrm>
            <a:custGeom>
              <a:avLst/>
              <a:gdLst>
                <a:gd name="connsiteX0" fmla="*/ 0 w 3444001"/>
                <a:gd name="connsiteY0" fmla="*/ 3229540 h 3229540"/>
                <a:gd name="connsiteX1" fmla="*/ 0 w 3444001"/>
                <a:gd name="connsiteY1" fmla="*/ 0 h 3229540"/>
                <a:gd name="connsiteX2" fmla="*/ 3444001 w 3444001"/>
                <a:gd name="connsiteY2" fmla="*/ 3229540 h 3229540"/>
                <a:gd name="connsiteX3" fmla="*/ 0 w 3444001"/>
                <a:gd name="connsiteY3" fmla="*/ 3229540 h 3229540"/>
                <a:gd name="connsiteX0-1" fmla="*/ 320040 w 3444001"/>
                <a:gd name="connsiteY0-2" fmla="*/ 3016180 h 3229540"/>
                <a:gd name="connsiteX1-3" fmla="*/ 0 w 3444001"/>
                <a:gd name="connsiteY1-4" fmla="*/ 0 h 3229540"/>
                <a:gd name="connsiteX2-5" fmla="*/ 3444001 w 3444001"/>
                <a:gd name="connsiteY2-6" fmla="*/ 3229540 h 3229540"/>
                <a:gd name="connsiteX3-7" fmla="*/ 320040 w 3444001"/>
                <a:gd name="connsiteY3-8" fmla="*/ 3016180 h 3229540"/>
                <a:gd name="connsiteX0-9" fmla="*/ 182880 w 3444001"/>
                <a:gd name="connsiteY0-10" fmla="*/ 3000940 h 3229540"/>
                <a:gd name="connsiteX1-11" fmla="*/ 0 w 3444001"/>
                <a:gd name="connsiteY1-12" fmla="*/ 0 h 3229540"/>
                <a:gd name="connsiteX2-13" fmla="*/ 3444001 w 3444001"/>
                <a:gd name="connsiteY2-14" fmla="*/ 3229540 h 3229540"/>
                <a:gd name="connsiteX3-15" fmla="*/ 182880 w 3444001"/>
                <a:gd name="connsiteY3-16" fmla="*/ 3000940 h 3229540"/>
              </a:gdLst>
              <a:ahLst/>
              <a:cxnLst>
                <a:cxn ang="0">
                  <a:pos x="connsiteX0-1" y="connsiteY0-2"/>
                </a:cxn>
                <a:cxn ang="0">
                  <a:pos x="connsiteX1-3" y="connsiteY1-4"/>
                </a:cxn>
                <a:cxn ang="0">
                  <a:pos x="connsiteX2-5" y="connsiteY2-6"/>
                </a:cxn>
                <a:cxn ang="0">
                  <a:pos x="connsiteX3-7" y="connsiteY3-8"/>
                </a:cxn>
              </a:cxnLst>
              <a:rect l="l" t="t" r="r" b="b"/>
              <a:pathLst>
                <a:path w="3444001" h="3229540">
                  <a:moveTo>
                    <a:pt x="182880" y="3000940"/>
                  </a:moveTo>
                  <a:lnTo>
                    <a:pt x="0" y="0"/>
                  </a:lnTo>
                  <a:lnTo>
                    <a:pt x="3444001" y="3229540"/>
                  </a:lnTo>
                  <a:lnTo>
                    <a:pt x="182880" y="3000940"/>
                  </a:lnTo>
                  <a:close/>
                </a:path>
              </a:pathLst>
            </a:custGeom>
            <a:solidFill>
              <a:srgbClr val="7ACD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 name="直角三角形 4"/>
            <p:cNvSpPr/>
            <p:nvPr/>
          </p:nvSpPr>
          <p:spPr>
            <a:xfrm flipH="1" flipV="1">
              <a:off x="1709420" y="1544303"/>
              <a:ext cx="3446780" cy="3231475"/>
            </a:xfrm>
            <a:custGeom>
              <a:avLst/>
              <a:gdLst>
                <a:gd name="connsiteX0" fmla="*/ 0 w 2049780"/>
                <a:gd name="connsiteY0" fmla="*/ 1209056 h 1209056"/>
                <a:gd name="connsiteX1" fmla="*/ 0 w 2049780"/>
                <a:gd name="connsiteY1" fmla="*/ 0 h 1209056"/>
                <a:gd name="connsiteX2" fmla="*/ 2049780 w 2049780"/>
                <a:gd name="connsiteY2" fmla="*/ 1209056 h 1209056"/>
                <a:gd name="connsiteX3" fmla="*/ 0 w 2049780"/>
                <a:gd name="connsiteY3" fmla="*/ 1209056 h 1209056"/>
                <a:gd name="connsiteX0-1" fmla="*/ 0 w 2842260"/>
                <a:gd name="connsiteY0-2" fmla="*/ 1209056 h 2070116"/>
                <a:gd name="connsiteX1-3" fmla="*/ 0 w 2842260"/>
                <a:gd name="connsiteY1-4" fmla="*/ 0 h 2070116"/>
                <a:gd name="connsiteX2-5" fmla="*/ 2842260 w 2842260"/>
                <a:gd name="connsiteY2-6" fmla="*/ 2070116 h 2070116"/>
                <a:gd name="connsiteX3-7" fmla="*/ 0 w 2842260"/>
                <a:gd name="connsiteY3-8" fmla="*/ 1209056 h 2070116"/>
                <a:gd name="connsiteX0-9" fmla="*/ 0 w 3162300"/>
                <a:gd name="connsiteY0-10" fmla="*/ 1102376 h 2070116"/>
                <a:gd name="connsiteX1-11" fmla="*/ 320040 w 3162300"/>
                <a:gd name="connsiteY1-12" fmla="*/ 0 h 2070116"/>
                <a:gd name="connsiteX2-13" fmla="*/ 3162300 w 3162300"/>
                <a:gd name="connsiteY2-14" fmla="*/ 2070116 h 2070116"/>
                <a:gd name="connsiteX3-15" fmla="*/ 0 w 3162300"/>
                <a:gd name="connsiteY3-16" fmla="*/ 1102376 h 2070116"/>
                <a:gd name="connsiteX0-17" fmla="*/ 259080 w 3421380"/>
                <a:gd name="connsiteY0-18" fmla="*/ 2260616 h 3228356"/>
                <a:gd name="connsiteX1-19" fmla="*/ 0 w 3421380"/>
                <a:gd name="connsiteY1-20" fmla="*/ 0 h 3228356"/>
                <a:gd name="connsiteX2-21" fmla="*/ 3421380 w 3421380"/>
                <a:gd name="connsiteY2-22" fmla="*/ 3228356 h 3228356"/>
                <a:gd name="connsiteX3-23" fmla="*/ 259080 w 3421380"/>
                <a:gd name="connsiteY3-24" fmla="*/ 2260616 h 3228356"/>
                <a:gd name="connsiteX0-25" fmla="*/ 228600 w 3421380"/>
                <a:gd name="connsiteY0-26" fmla="*/ 2252996 h 3228356"/>
                <a:gd name="connsiteX1-27" fmla="*/ 0 w 3421380"/>
                <a:gd name="connsiteY1-28" fmla="*/ 0 h 3228356"/>
                <a:gd name="connsiteX2-29" fmla="*/ 3421380 w 3421380"/>
                <a:gd name="connsiteY2-30" fmla="*/ 3228356 h 3228356"/>
                <a:gd name="connsiteX3-31" fmla="*/ 228600 w 3421380"/>
                <a:gd name="connsiteY3-32" fmla="*/ 2252996 h 3228356"/>
                <a:gd name="connsiteX0-33" fmla="*/ 228600 w 3429000"/>
                <a:gd name="connsiteY0-34" fmla="*/ 2252996 h 3220736"/>
                <a:gd name="connsiteX1-35" fmla="*/ 0 w 3429000"/>
                <a:gd name="connsiteY1-36" fmla="*/ 0 h 3220736"/>
                <a:gd name="connsiteX2-37" fmla="*/ 3429000 w 3429000"/>
                <a:gd name="connsiteY2-38" fmla="*/ 3220736 h 3220736"/>
                <a:gd name="connsiteX3-39" fmla="*/ 228600 w 3429000"/>
                <a:gd name="connsiteY3-40" fmla="*/ 2252996 h 3220736"/>
                <a:gd name="connsiteX0-41" fmla="*/ 220980 w 3421380"/>
                <a:gd name="connsiteY0-42" fmla="*/ 2245376 h 3213116"/>
                <a:gd name="connsiteX1-43" fmla="*/ 0 w 3421380"/>
                <a:gd name="connsiteY1-44" fmla="*/ 0 h 3213116"/>
                <a:gd name="connsiteX2-45" fmla="*/ 3421380 w 3421380"/>
                <a:gd name="connsiteY2-46" fmla="*/ 3213116 h 3213116"/>
                <a:gd name="connsiteX3-47" fmla="*/ 220980 w 3421380"/>
                <a:gd name="connsiteY3-48" fmla="*/ 2245376 h 3213116"/>
                <a:gd name="connsiteX0-49" fmla="*/ 197831 w 3398231"/>
                <a:gd name="connsiteY0-50" fmla="*/ 2245376 h 3213116"/>
                <a:gd name="connsiteX1-51" fmla="*/ 0 w 3398231"/>
                <a:gd name="connsiteY1-52" fmla="*/ 0 h 3213116"/>
                <a:gd name="connsiteX2-53" fmla="*/ 3398231 w 3398231"/>
                <a:gd name="connsiteY2-54" fmla="*/ 3213116 h 3213116"/>
                <a:gd name="connsiteX3-55" fmla="*/ 197831 w 3398231"/>
                <a:gd name="connsiteY3-56" fmla="*/ 2245376 h 3213116"/>
                <a:gd name="connsiteX0-57" fmla="*/ 220980 w 3421380"/>
                <a:gd name="connsiteY0-58" fmla="*/ 2291675 h 3259415"/>
                <a:gd name="connsiteX1-59" fmla="*/ 0 w 3421380"/>
                <a:gd name="connsiteY1-60" fmla="*/ 0 h 3259415"/>
                <a:gd name="connsiteX2-61" fmla="*/ 3421380 w 3421380"/>
                <a:gd name="connsiteY2-62" fmla="*/ 3259415 h 3259415"/>
                <a:gd name="connsiteX3-63" fmla="*/ 220980 w 3421380"/>
                <a:gd name="connsiteY3-64" fmla="*/ 2291675 h 3259415"/>
                <a:gd name="connsiteX0-65" fmla="*/ 220980 w 3441700"/>
                <a:gd name="connsiteY0-66" fmla="*/ 2291675 h 3269575"/>
                <a:gd name="connsiteX1-67" fmla="*/ 0 w 3441700"/>
                <a:gd name="connsiteY1-68" fmla="*/ 0 h 3269575"/>
                <a:gd name="connsiteX2-69" fmla="*/ 3441700 w 3441700"/>
                <a:gd name="connsiteY2-70" fmla="*/ 3269575 h 3269575"/>
                <a:gd name="connsiteX3-71" fmla="*/ 220980 w 3441700"/>
                <a:gd name="connsiteY3-72" fmla="*/ 2291675 h 3269575"/>
                <a:gd name="connsiteX0-73" fmla="*/ 226060 w 3446780"/>
                <a:gd name="connsiteY0-74" fmla="*/ 2256115 h 3234015"/>
                <a:gd name="connsiteX1-75" fmla="*/ 0 w 3446780"/>
                <a:gd name="connsiteY1-76" fmla="*/ 0 h 3234015"/>
                <a:gd name="connsiteX2-77" fmla="*/ 3446780 w 3446780"/>
                <a:gd name="connsiteY2-78" fmla="*/ 3234015 h 3234015"/>
                <a:gd name="connsiteX3-79" fmla="*/ 226060 w 3446780"/>
                <a:gd name="connsiteY3-80" fmla="*/ 2256115 h 3234015"/>
                <a:gd name="connsiteX0-81" fmla="*/ 226060 w 3446780"/>
                <a:gd name="connsiteY0-82" fmla="*/ 2253575 h 3231475"/>
                <a:gd name="connsiteX1-83" fmla="*/ 0 w 3446780"/>
                <a:gd name="connsiteY1-84" fmla="*/ 0 h 3231475"/>
                <a:gd name="connsiteX2-85" fmla="*/ 3446780 w 3446780"/>
                <a:gd name="connsiteY2-86" fmla="*/ 3231475 h 3231475"/>
                <a:gd name="connsiteX3-87" fmla="*/ 226060 w 3446780"/>
                <a:gd name="connsiteY3-88" fmla="*/ 2253575 h 3231475"/>
              </a:gdLst>
              <a:ahLst/>
              <a:cxnLst>
                <a:cxn ang="0">
                  <a:pos x="connsiteX0-1" y="connsiteY0-2"/>
                </a:cxn>
                <a:cxn ang="0">
                  <a:pos x="connsiteX1-3" y="connsiteY1-4"/>
                </a:cxn>
                <a:cxn ang="0">
                  <a:pos x="connsiteX2-5" y="connsiteY2-6"/>
                </a:cxn>
                <a:cxn ang="0">
                  <a:pos x="connsiteX3-7" y="connsiteY3-8"/>
                </a:cxn>
              </a:cxnLst>
              <a:rect l="l" t="t" r="r" b="b"/>
              <a:pathLst>
                <a:path w="3446780" h="3231475">
                  <a:moveTo>
                    <a:pt x="226060" y="2253575"/>
                  </a:moveTo>
                  <a:lnTo>
                    <a:pt x="0" y="0"/>
                  </a:lnTo>
                  <a:lnTo>
                    <a:pt x="3446780" y="3231475"/>
                  </a:lnTo>
                  <a:lnTo>
                    <a:pt x="226060" y="2253575"/>
                  </a:lnTo>
                  <a:close/>
                </a:path>
              </a:pathLst>
            </a:custGeom>
            <a:solidFill>
              <a:srgbClr val="00A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2" name="Text Box 1"/>
          <p:cNvSpPr txBox="1"/>
          <p:nvPr/>
        </p:nvSpPr>
        <p:spPr>
          <a:xfrm rot="360000">
            <a:off x="1318260" y="1513205"/>
            <a:ext cx="2096770" cy="1322070"/>
          </a:xfrm>
          <a:prstGeom prst="rect">
            <a:avLst/>
          </a:prstGeom>
          <a:noFill/>
        </p:spPr>
        <p:txBody>
          <a:bodyPr wrap="square" rtlCol="0">
            <a:spAutoFit/>
          </a:bodyPr>
          <a:p>
            <a:r>
              <a:rPr lang="en-IN" altLang="zh-CN" sz="2000" b="1"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sym typeface="+mn-ea"/>
              </a:rPr>
              <a:t>Movie Recommendation System</a:t>
            </a:r>
            <a:endParaRPr lang="en-IN" altLang="zh-CN" sz="2000" b="1" dirty="0">
              <a:solidFill>
                <a:schemeClr val="bg1"/>
              </a:solidFill>
              <a:latin typeface="Microsoft YaHei" panose="020B0503020204020204" pitchFamily="34" charset="-122"/>
              <a:ea typeface="Microsoft YaHei" panose="020B0503020204020204" pitchFamily="34" charset="-122"/>
            </a:endParaRPr>
          </a:p>
          <a:p>
            <a:endParaRPr lang="en-IN" altLang="en-US" sz="2000" b="1"/>
          </a:p>
        </p:txBody>
      </p:sp>
      <p:sp>
        <p:nvSpPr>
          <p:cNvPr id="8249" name="Freeform 40"/>
          <p:cNvSpPr>
            <a:spLocks noEditPoints="1"/>
          </p:cNvSpPr>
          <p:nvPr/>
        </p:nvSpPr>
        <p:spPr>
          <a:xfrm>
            <a:off x="2830513" y="2336800"/>
            <a:ext cx="338137" cy="501650"/>
          </a:xfrm>
          <a:custGeom>
            <a:avLst/>
            <a:gdLst/>
            <a:ahLst/>
            <a:cxnLst>
              <a:cxn ang="0">
                <a:pos x="101032" y="478821"/>
              </a:cxn>
              <a:cxn ang="0">
                <a:pos x="321785" y="478821"/>
              </a:cxn>
              <a:cxn ang="0">
                <a:pos x="333465" y="490528"/>
              </a:cxn>
              <a:cxn ang="0">
                <a:pos x="321785" y="501650"/>
              </a:cxn>
              <a:cxn ang="0">
                <a:pos x="101032" y="501650"/>
              </a:cxn>
              <a:cxn ang="0">
                <a:pos x="89352" y="490528"/>
              </a:cxn>
              <a:cxn ang="0">
                <a:pos x="101032" y="478821"/>
              </a:cxn>
              <a:cxn ang="0">
                <a:pos x="105704" y="369945"/>
              </a:cxn>
              <a:cxn ang="0">
                <a:pos x="227177" y="169753"/>
              </a:cxn>
              <a:cxn ang="0">
                <a:pos x="269809" y="195509"/>
              </a:cxn>
              <a:cxn ang="0">
                <a:pos x="148920" y="395701"/>
              </a:cxn>
              <a:cxn ang="0">
                <a:pos x="105704" y="369945"/>
              </a:cxn>
              <a:cxn ang="0">
                <a:pos x="20440" y="317848"/>
              </a:cxn>
              <a:cxn ang="0">
                <a:pos x="141912" y="117657"/>
              </a:cxn>
              <a:cxn ang="0">
                <a:pos x="184545" y="143412"/>
              </a:cxn>
              <a:cxn ang="0">
                <a:pos x="63072" y="343604"/>
              </a:cxn>
              <a:cxn ang="0">
                <a:pos x="20440" y="317848"/>
              </a:cxn>
              <a:cxn ang="0">
                <a:pos x="1168" y="479992"/>
              </a:cxn>
              <a:cxn ang="0">
                <a:pos x="12848" y="380481"/>
              </a:cxn>
              <a:cxn ang="0">
                <a:pos x="96360" y="430822"/>
              </a:cxn>
              <a:cxn ang="0">
                <a:pos x="14016" y="487601"/>
              </a:cxn>
              <a:cxn ang="0">
                <a:pos x="1168" y="479992"/>
              </a:cxn>
              <a:cxn ang="0">
                <a:pos x="174617" y="62048"/>
              </a:cxn>
              <a:cxn ang="0">
                <a:pos x="157096" y="91316"/>
              </a:cxn>
              <a:cxn ang="0">
                <a:pos x="284993" y="169168"/>
              </a:cxn>
              <a:cxn ang="0">
                <a:pos x="303097" y="139900"/>
              </a:cxn>
              <a:cxn ang="0">
                <a:pos x="174617" y="62048"/>
              </a:cxn>
              <a:cxn ang="0">
                <a:pos x="202065" y="17561"/>
              </a:cxn>
              <a:cxn ang="0">
                <a:pos x="240609" y="8195"/>
              </a:cxn>
              <a:cxn ang="0">
                <a:pos x="320617" y="56780"/>
              </a:cxn>
              <a:cxn ang="0">
                <a:pos x="330545" y="95413"/>
              </a:cxn>
              <a:cxn ang="0">
                <a:pos x="319449" y="113559"/>
              </a:cxn>
              <a:cxn ang="0">
                <a:pos x="190969" y="35707"/>
              </a:cxn>
              <a:cxn ang="0">
                <a:pos x="202065" y="17561"/>
              </a:cxn>
            </a:cxnLst>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p:spPr>
        <p:style>
          <a:lnRef idx="2">
            <a:schemeClr val="dk1">
              <a:shade val="50000"/>
            </a:schemeClr>
          </a:lnRef>
          <a:fillRef idx="1">
            <a:schemeClr val="dk1"/>
          </a:fillRef>
          <a:effectRef idx="0">
            <a:schemeClr val="dk1"/>
          </a:effectRef>
          <a:fontRef idx="minor">
            <a:schemeClr val="lt1"/>
          </a:fontRef>
        </p:style>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6000" b="-6000"/>
          </a:stretch>
        </a:blipFill>
        <a:effectLst/>
      </p:bgPr>
    </p:bg>
    <p:spTree>
      <p:nvGrpSpPr>
        <p:cNvPr id="1" name=""/>
        <p:cNvGrpSpPr/>
        <p:nvPr/>
      </p:nvGrpSpPr>
      <p:grpSpPr/>
      <p:sp>
        <p:nvSpPr>
          <p:cNvPr id="7" name="矩形 6"/>
          <p:cNvSpPr/>
          <p:nvPr/>
        </p:nvSpPr>
        <p:spPr>
          <a:xfrm>
            <a:off x="0" y="3616325"/>
            <a:ext cx="12192000" cy="3241675"/>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219" name="矩形 10"/>
          <p:cNvSpPr/>
          <p:nvPr/>
        </p:nvSpPr>
        <p:spPr>
          <a:xfrm>
            <a:off x="3907155" y="524510"/>
            <a:ext cx="7459345" cy="4215765"/>
          </a:xfrm>
          <a:prstGeom prst="rect">
            <a:avLst/>
          </a:prstGeom>
          <a:noFill/>
          <a:ln w="9525">
            <a:noFill/>
          </a:ln>
        </p:spPr>
        <p:txBody>
          <a:bodyPr wrap="square" anchor="t">
            <a:spAutoFit/>
          </a:bodyPr>
          <a:p>
            <a:r>
              <a:rPr lang="en-IN" altLang="zh-CN" sz="2800" b="1" dirty="0">
                <a:solidFill>
                  <a:srgbClr val="00AFF0"/>
                </a:solidFill>
                <a:latin typeface="Microsoft YaHei" panose="020B0503020204020204" pitchFamily="34" charset="-122"/>
                <a:ea typeface="Microsoft YaHei" panose="020B0503020204020204" pitchFamily="34" charset="-122"/>
              </a:rPr>
              <a:t>Collaborative Filtering: </a:t>
            </a:r>
            <a:r>
              <a:rPr lang="en-IN" altLang="zh-CN" sz="1800" dirty="0">
                <a:solidFill>
                  <a:schemeClr val="tx1"/>
                </a:solidFill>
                <a:latin typeface="Microsoft YaHei" panose="020B0503020204020204" pitchFamily="34" charset="-122"/>
                <a:ea typeface="Microsoft YaHei" panose="020B0503020204020204" pitchFamily="34" charset="-122"/>
              </a:rPr>
              <a:t>Collaborative filtering techniques are broadly of two types:</a:t>
            </a:r>
            <a:endParaRPr lang="en-IN" altLang="zh-CN" sz="1800" dirty="0">
              <a:solidFill>
                <a:schemeClr val="tx1"/>
              </a:solidFill>
              <a:latin typeface="Microsoft YaHei" panose="020B0503020204020204" pitchFamily="34" charset="-122"/>
              <a:ea typeface="Microsoft YaHei" panose="020B0503020204020204" pitchFamily="34" charset="-122"/>
            </a:endParaRPr>
          </a:p>
          <a:p>
            <a:pPr marL="457200" indent="-457200">
              <a:buFont typeface="Arial" panose="020B0604020202020204" pitchFamily="34" charset="0"/>
              <a:buChar char="•"/>
            </a:pPr>
            <a:r>
              <a:rPr lang="en-IN" altLang="zh-CN" sz="2000" b="1" dirty="0">
                <a:solidFill>
                  <a:schemeClr val="tx1"/>
                </a:solidFill>
                <a:latin typeface="Microsoft YaHei" panose="020B0503020204020204" pitchFamily="34" charset="-122"/>
                <a:ea typeface="Microsoft YaHei" panose="020B0503020204020204" pitchFamily="34" charset="-122"/>
              </a:rPr>
              <a:t>User Based Collaborative Filtering:</a:t>
            </a:r>
            <a:endParaRPr lang="en-IN" altLang="zh-CN" sz="2000" b="1" dirty="0">
              <a:solidFill>
                <a:schemeClr val="tx1"/>
              </a:solidFill>
              <a:latin typeface="Microsoft YaHei" panose="020B0503020204020204" pitchFamily="34" charset="-122"/>
              <a:ea typeface="Microsoft YaHei" panose="020B0503020204020204" pitchFamily="34" charset="-122"/>
            </a:endParaRPr>
          </a:p>
          <a:p>
            <a:pPr marL="342900" indent="-342900"/>
            <a:r>
              <a:rPr lang="en-IN" altLang="zh-CN" sz="1800" dirty="0">
                <a:solidFill>
                  <a:srgbClr val="00AFF0"/>
                </a:solidFill>
                <a:latin typeface="Microsoft YaHei" panose="020B0503020204020204" pitchFamily="34" charset="-122"/>
                <a:ea typeface="Microsoft YaHei" panose="020B0503020204020204" pitchFamily="34" charset="-122"/>
              </a:rPr>
              <a:t>           </a:t>
            </a:r>
            <a:r>
              <a:rPr lang="en-IN" altLang="zh-CN" sz="1800" dirty="0">
                <a:solidFill>
                  <a:schemeClr val="tx1"/>
                </a:solidFill>
                <a:latin typeface="Microsoft YaHei" panose="020B0503020204020204" pitchFamily="34" charset="-122"/>
                <a:ea typeface="Microsoft YaHei" panose="020B0503020204020204" pitchFamily="34" charset="-122"/>
              </a:rPr>
              <a:t>In this model we find out the similarity score between the two users. On the basis of similarity score ,we  recommend the items  bougth/liked by one user assuming that he might like these items on the basis of similarity.</a:t>
            </a:r>
            <a:endParaRPr lang="en-IN" altLang="zh-CN" sz="2000" dirty="0">
              <a:solidFill>
                <a:schemeClr val="tx1"/>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IN" altLang="zh-CN" sz="1800" b="1" dirty="0">
                <a:solidFill>
                  <a:schemeClr val="tx1"/>
                </a:solidFill>
                <a:latin typeface="Microsoft YaHei" panose="020B0503020204020204" pitchFamily="34" charset="-122"/>
                <a:ea typeface="Microsoft YaHei" panose="020B0503020204020204" pitchFamily="34" charset="-122"/>
              </a:rPr>
              <a:t>Netflix </a:t>
            </a:r>
            <a:r>
              <a:rPr lang="en-IN" altLang="zh-CN" sz="1800" dirty="0">
                <a:solidFill>
                  <a:schemeClr val="tx1"/>
                </a:solidFill>
                <a:latin typeface="Microsoft YaHei" panose="020B0503020204020204" pitchFamily="34" charset="-122"/>
                <a:ea typeface="Microsoft YaHei" panose="020B0503020204020204" pitchFamily="34" charset="-122"/>
              </a:rPr>
              <a:t> have their recommendation engine based on user based collaborative filtering.</a:t>
            </a:r>
            <a:endParaRPr lang="en-IN" altLang="zh-CN" sz="1800" dirty="0">
              <a:solidFill>
                <a:schemeClr val="tx1"/>
              </a:solidFill>
              <a:latin typeface="Microsoft YaHei" panose="020B0503020204020204" pitchFamily="34" charset="-122"/>
              <a:ea typeface="Microsoft YaHei" panose="020B0503020204020204" pitchFamily="34" charset="-122"/>
            </a:endParaRPr>
          </a:p>
          <a:p>
            <a:pPr>
              <a:buFont typeface="Arial" panose="020B0604020202020204" pitchFamily="34" charset="0"/>
            </a:pPr>
            <a:endParaRPr lang="en-IN" altLang="zh-CN" sz="1800" dirty="0">
              <a:solidFill>
                <a:schemeClr val="tx1"/>
              </a:solidFill>
              <a:latin typeface="Microsoft YaHei" panose="020B0503020204020204" pitchFamily="34" charset="-122"/>
              <a:ea typeface="Microsoft YaHei" panose="020B0503020204020204" pitchFamily="34" charset="-122"/>
            </a:endParaRPr>
          </a:p>
          <a:p>
            <a:pPr marL="457200" indent="-457200">
              <a:buFont typeface="+mj-lt"/>
              <a:buAutoNum type="arabicPeriod"/>
            </a:pPr>
            <a:endParaRPr lang="en-IN" altLang="zh-CN" sz="2000" b="1" dirty="0">
              <a:solidFill>
                <a:srgbClr val="00AFF0"/>
              </a:solidFill>
              <a:latin typeface="Microsoft YaHei" panose="020B0503020204020204" pitchFamily="34" charset="-122"/>
              <a:ea typeface="Microsoft YaHei" panose="020B0503020204020204" pitchFamily="34" charset="-122"/>
            </a:endParaRPr>
          </a:p>
          <a:p>
            <a:endParaRPr lang="en-IN" altLang="zh-CN" sz="2800" b="1" dirty="0">
              <a:solidFill>
                <a:srgbClr val="00AFF0"/>
              </a:solidFill>
              <a:latin typeface="Microsoft YaHei" panose="020B0503020204020204" pitchFamily="34" charset="-122"/>
              <a:ea typeface="Microsoft YaHei" panose="020B0503020204020204" pitchFamily="34" charset="-122"/>
            </a:endParaRPr>
          </a:p>
          <a:p>
            <a:r>
              <a:rPr lang="en-IN" altLang="zh-CN" sz="1800" b="1" dirty="0">
                <a:solidFill>
                  <a:srgbClr val="00AFF0"/>
                </a:solidFill>
                <a:latin typeface="Microsoft YaHei" panose="020B0503020204020204" pitchFamily="34" charset="-122"/>
                <a:ea typeface="Microsoft YaHei" panose="020B0503020204020204" pitchFamily="34" charset="-122"/>
              </a:rPr>
              <a:t>          </a:t>
            </a:r>
            <a:r>
              <a:rPr lang="en-IN" altLang="zh-CN" sz="2800" b="1" dirty="0">
                <a:solidFill>
                  <a:srgbClr val="00AFF0"/>
                </a:solidFill>
                <a:latin typeface="Microsoft YaHei" panose="020B0503020204020204" pitchFamily="34" charset="-122"/>
                <a:ea typeface="Microsoft YaHei" panose="020B0503020204020204" pitchFamily="34" charset="-122"/>
              </a:rPr>
              <a:t> </a:t>
            </a:r>
            <a:endParaRPr lang="en-IN" altLang="zh-CN" sz="2800" b="1" dirty="0">
              <a:solidFill>
                <a:srgbClr val="00AFF0"/>
              </a:solidFill>
              <a:latin typeface="Microsoft YaHei" panose="020B0503020204020204" pitchFamily="34" charset="-122"/>
              <a:ea typeface="Microsoft YaHei" panose="020B0503020204020204" pitchFamily="34" charset="-122"/>
            </a:endParaRPr>
          </a:p>
        </p:txBody>
      </p:sp>
      <p:sp>
        <p:nvSpPr>
          <p:cNvPr id="9220" name="矩形 11"/>
          <p:cNvSpPr/>
          <p:nvPr/>
        </p:nvSpPr>
        <p:spPr>
          <a:xfrm>
            <a:off x="4077970" y="4049395"/>
            <a:ext cx="7566660" cy="1814830"/>
          </a:xfrm>
          <a:prstGeom prst="rect">
            <a:avLst/>
          </a:prstGeom>
          <a:noFill/>
          <a:ln w="9525">
            <a:noFill/>
          </a:ln>
        </p:spPr>
        <p:txBody>
          <a:bodyPr wrap="square" anchor="t">
            <a:spAutoFit/>
          </a:bodyPr>
          <a:p>
            <a:r>
              <a:rPr lang="en-IN" altLang="zh-CN" sz="2000" dirty="0">
                <a:solidFill>
                  <a:srgbClr val="FFFFFF"/>
                </a:solidFill>
                <a:latin typeface="Microsoft YaHei" panose="020B0503020204020204" pitchFamily="34" charset="-122"/>
                <a:ea typeface="Microsoft YaHei" panose="020B0503020204020204" pitchFamily="34" charset="-122"/>
              </a:rPr>
              <a:t>2.</a:t>
            </a:r>
            <a:r>
              <a:rPr lang="en-IN" altLang="zh-CN" sz="2000" b="1" dirty="0">
                <a:solidFill>
                  <a:srgbClr val="FFFFFF"/>
                </a:solidFill>
                <a:latin typeface="Microsoft YaHei" panose="020B0503020204020204" pitchFamily="34" charset="-122"/>
                <a:ea typeface="Microsoft YaHei" panose="020B0503020204020204" pitchFamily="34" charset="-122"/>
              </a:rPr>
              <a:t>Item Based Collaborative Filtering:</a:t>
            </a:r>
            <a:endParaRPr lang="en-IN" altLang="zh-CN" sz="2000" b="1" dirty="0">
              <a:solidFill>
                <a:srgbClr val="FFFFFF"/>
              </a:solidFill>
              <a:latin typeface="Microsoft YaHei" panose="020B0503020204020204" pitchFamily="34" charset="-122"/>
              <a:ea typeface="Microsoft YaHei" panose="020B0503020204020204" pitchFamily="34" charset="-122"/>
            </a:endParaRPr>
          </a:p>
          <a:p>
            <a:r>
              <a:rPr lang="en-IN" altLang="zh-CN" sz="2000" b="1" dirty="0">
                <a:solidFill>
                  <a:srgbClr val="FFFFFF"/>
                </a:solidFill>
                <a:latin typeface="Microsoft YaHei" panose="020B0503020204020204" pitchFamily="34" charset="-122"/>
                <a:ea typeface="Microsoft YaHei" panose="020B0503020204020204" pitchFamily="34" charset="-122"/>
              </a:rPr>
              <a:t>      </a:t>
            </a:r>
            <a:r>
              <a:rPr lang="en-IN" altLang="zh-CN" sz="1800" dirty="0">
                <a:solidFill>
                  <a:srgbClr val="FFFFFF"/>
                </a:solidFill>
                <a:latin typeface="Microsoft YaHei" panose="020B0503020204020204" pitchFamily="34" charset="-122"/>
                <a:ea typeface="Microsoft YaHei" panose="020B0503020204020204" pitchFamily="34" charset="-122"/>
              </a:rPr>
              <a:t>In item based collaborative filtering ,the similarity of an item is calculated with the existing item being consumed by the existing users. Then on the basis of amount of similarity, we can say that if User1 likes item A and a  new item P is most similar to item A then it highly makes the sense for us to recommend item P to User 1</a:t>
            </a:r>
            <a:endParaRPr lang="en-IN" altLang="zh-CN" sz="1800" dirty="0">
              <a:solidFill>
                <a:srgbClr val="FFFFFF"/>
              </a:solidFill>
              <a:latin typeface="Microsoft YaHei" panose="020B0503020204020204" pitchFamily="34" charset="-122"/>
              <a:ea typeface="Microsoft YaHei" panose="020B0503020204020204" pitchFamily="34" charset="-122"/>
            </a:endParaRPr>
          </a:p>
        </p:txBody>
      </p:sp>
      <p:grpSp>
        <p:nvGrpSpPr>
          <p:cNvPr id="9221" name="组合 12"/>
          <p:cNvGrpSpPr/>
          <p:nvPr/>
        </p:nvGrpSpPr>
        <p:grpSpPr>
          <a:xfrm>
            <a:off x="717550" y="875030"/>
            <a:ext cx="3078480" cy="3005455"/>
            <a:chOff x="718237" y="874064"/>
            <a:chExt cx="5091975" cy="5485791"/>
          </a:xfrm>
        </p:grpSpPr>
        <p:grpSp>
          <p:nvGrpSpPr>
            <p:cNvPr id="9222" name="组合 13"/>
            <p:cNvGrpSpPr/>
            <p:nvPr/>
          </p:nvGrpSpPr>
          <p:grpSpPr>
            <a:xfrm>
              <a:off x="718237" y="874064"/>
              <a:ext cx="5091975" cy="5485791"/>
              <a:chOff x="612473" y="1032399"/>
              <a:chExt cx="4921508" cy="5302140"/>
            </a:xfrm>
          </p:grpSpPr>
          <p:pic>
            <p:nvPicPr>
              <p:cNvPr id="9223" name="图片 17"/>
              <p:cNvPicPr>
                <a:picLocks noChangeAspect="1"/>
              </p:cNvPicPr>
              <p:nvPr/>
            </p:nvPicPr>
            <p:blipFill>
              <a:blip r:embed="rId2"/>
              <a:stretch>
                <a:fillRect/>
              </a:stretch>
            </p:blipFill>
            <p:spPr>
              <a:xfrm flipH="1">
                <a:off x="612473" y="1032399"/>
                <a:ext cx="4921508" cy="5302140"/>
              </a:xfrm>
              <a:prstGeom prst="rect">
                <a:avLst/>
              </a:prstGeom>
              <a:noFill/>
              <a:ln w="9525">
                <a:noFill/>
              </a:ln>
            </p:spPr>
          </p:pic>
          <p:pic>
            <p:nvPicPr>
              <p:cNvPr id="9224" name="图片 18"/>
              <p:cNvPicPr>
                <a:picLocks noChangeAspect="1"/>
              </p:cNvPicPr>
              <p:nvPr/>
            </p:nvPicPr>
            <p:blipFill>
              <a:blip r:embed="rId3"/>
              <a:stretch>
                <a:fillRect/>
              </a:stretch>
            </p:blipFill>
            <p:spPr>
              <a:xfrm>
                <a:off x="1572702" y="1677266"/>
                <a:ext cx="3328704" cy="3121423"/>
              </a:xfrm>
              <a:prstGeom prst="rect">
                <a:avLst/>
              </a:prstGeom>
              <a:noFill/>
              <a:ln w="9525">
                <a:noFill/>
              </a:ln>
            </p:spPr>
          </p:pic>
        </p:grpSp>
        <p:sp>
          <p:nvSpPr>
            <p:cNvPr id="15" name="直角三角形 1"/>
            <p:cNvSpPr/>
            <p:nvPr/>
          </p:nvSpPr>
          <p:spPr>
            <a:xfrm>
              <a:off x="1711726" y="1541267"/>
              <a:ext cx="3444001" cy="3229540"/>
            </a:xfrm>
            <a:custGeom>
              <a:avLst/>
              <a:gdLst>
                <a:gd name="connsiteX0" fmla="*/ 0 w 3444001"/>
                <a:gd name="connsiteY0" fmla="*/ 3229540 h 3229540"/>
                <a:gd name="connsiteX1" fmla="*/ 0 w 3444001"/>
                <a:gd name="connsiteY1" fmla="*/ 0 h 3229540"/>
                <a:gd name="connsiteX2" fmla="*/ 3444001 w 3444001"/>
                <a:gd name="connsiteY2" fmla="*/ 3229540 h 3229540"/>
                <a:gd name="connsiteX3" fmla="*/ 0 w 3444001"/>
                <a:gd name="connsiteY3" fmla="*/ 3229540 h 3229540"/>
                <a:gd name="connsiteX0-1" fmla="*/ 320040 w 3444001"/>
                <a:gd name="connsiteY0-2" fmla="*/ 3016180 h 3229540"/>
                <a:gd name="connsiteX1-3" fmla="*/ 0 w 3444001"/>
                <a:gd name="connsiteY1-4" fmla="*/ 0 h 3229540"/>
                <a:gd name="connsiteX2-5" fmla="*/ 3444001 w 3444001"/>
                <a:gd name="connsiteY2-6" fmla="*/ 3229540 h 3229540"/>
                <a:gd name="connsiteX3-7" fmla="*/ 320040 w 3444001"/>
                <a:gd name="connsiteY3-8" fmla="*/ 3016180 h 3229540"/>
                <a:gd name="connsiteX0-9" fmla="*/ 182880 w 3444001"/>
                <a:gd name="connsiteY0-10" fmla="*/ 3000940 h 3229540"/>
                <a:gd name="connsiteX1-11" fmla="*/ 0 w 3444001"/>
                <a:gd name="connsiteY1-12" fmla="*/ 0 h 3229540"/>
                <a:gd name="connsiteX2-13" fmla="*/ 3444001 w 3444001"/>
                <a:gd name="connsiteY2-14" fmla="*/ 3229540 h 3229540"/>
                <a:gd name="connsiteX3-15" fmla="*/ 182880 w 3444001"/>
                <a:gd name="connsiteY3-16" fmla="*/ 3000940 h 3229540"/>
              </a:gdLst>
              <a:ahLst/>
              <a:cxnLst>
                <a:cxn ang="0">
                  <a:pos x="connsiteX0-1" y="connsiteY0-2"/>
                </a:cxn>
                <a:cxn ang="0">
                  <a:pos x="connsiteX1-3" y="connsiteY1-4"/>
                </a:cxn>
                <a:cxn ang="0">
                  <a:pos x="connsiteX2-5" y="connsiteY2-6"/>
                </a:cxn>
                <a:cxn ang="0">
                  <a:pos x="connsiteX3-7" y="connsiteY3-8"/>
                </a:cxn>
              </a:cxnLst>
              <a:rect l="l" t="t" r="r" b="b"/>
              <a:pathLst>
                <a:path w="3444001" h="3229540">
                  <a:moveTo>
                    <a:pt x="182880" y="3000940"/>
                  </a:moveTo>
                  <a:lnTo>
                    <a:pt x="0" y="0"/>
                  </a:lnTo>
                  <a:lnTo>
                    <a:pt x="3444001" y="3229540"/>
                  </a:lnTo>
                  <a:lnTo>
                    <a:pt x="182880" y="3000940"/>
                  </a:lnTo>
                  <a:close/>
                </a:path>
              </a:pathLst>
            </a:custGeom>
            <a:solidFill>
              <a:srgbClr val="7ACD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 name="直角三角形 4"/>
            <p:cNvSpPr/>
            <p:nvPr/>
          </p:nvSpPr>
          <p:spPr>
            <a:xfrm flipH="1" flipV="1">
              <a:off x="1709420" y="1544303"/>
              <a:ext cx="3446780" cy="3231475"/>
            </a:xfrm>
            <a:custGeom>
              <a:avLst/>
              <a:gdLst>
                <a:gd name="connsiteX0" fmla="*/ 0 w 2049780"/>
                <a:gd name="connsiteY0" fmla="*/ 1209056 h 1209056"/>
                <a:gd name="connsiteX1" fmla="*/ 0 w 2049780"/>
                <a:gd name="connsiteY1" fmla="*/ 0 h 1209056"/>
                <a:gd name="connsiteX2" fmla="*/ 2049780 w 2049780"/>
                <a:gd name="connsiteY2" fmla="*/ 1209056 h 1209056"/>
                <a:gd name="connsiteX3" fmla="*/ 0 w 2049780"/>
                <a:gd name="connsiteY3" fmla="*/ 1209056 h 1209056"/>
                <a:gd name="connsiteX0-1" fmla="*/ 0 w 2842260"/>
                <a:gd name="connsiteY0-2" fmla="*/ 1209056 h 2070116"/>
                <a:gd name="connsiteX1-3" fmla="*/ 0 w 2842260"/>
                <a:gd name="connsiteY1-4" fmla="*/ 0 h 2070116"/>
                <a:gd name="connsiteX2-5" fmla="*/ 2842260 w 2842260"/>
                <a:gd name="connsiteY2-6" fmla="*/ 2070116 h 2070116"/>
                <a:gd name="connsiteX3-7" fmla="*/ 0 w 2842260"/>
                <a:gd name="connsiteY3-8" fmla="*/ 1209056 h 2070116"/>
                <a:gd name="connsiteX0-9" fmla="*/ 0 w 3162300"/>
                <a:gd name="connsiteY0-10" fmla="*/ 1102376 h 2070116"/>
                <a:gd name="connsiteX1-11" fmla="*/ 320040 w 3162300"/>
                <a:gd name="connsiteY1-12" fmla="*/ 0 h 2070116"/>
                <a:gd name="connsiteX2-13" fmla="*/ 3162300 w 3162300"/>
                <a:gd name="connsiteY2-14" fmla="*/ 2070116 h 2070116"/>
                <a:gd name="connsiteX3-15" fmla="*/ 0 w 3162300"/>
                <a:gd name="connsiteY3-16" fmla="*/ 1102376 h 2070116"/>
                <a:gd name="connsiteX0-17" fmla="*/ 259080 w 3421380"/>
                <a:gd name="connsiteY0-18" fmla="*/ 2260616 h 3228356"/>
                <a:gd name="connsiteX1-19" fmla="*/ 0 w 3421380"/>
                <a:gd name="connsiteY1-20" fmla="*/ 0 h 3228356"/>
                <a:gd name="connsiteX2-21" fmla="*/ 3421380 w 3421380"/>
                <a:gd name="connsiteY2-22" fmla="*/ 3228356 h 3228356"/>
                <a:gd name="connsiteX3-23" fmla="*/ 259080 w 3421380"/>
                <a:gd name="connsiteY3-24" fmla="*/ 2260616 h 3228356"/>
                <a:gd name="connsiteX0-25" fmla="*/ 228600 w 3421380"/>
                <a:gd name="connsiteY0-26" fmla="*/ 2252996 h 3228356"/>
                <a:gd name="connsiteX1-27" fmla="*/ 0 w 3421380"/>
                <a:gd name="connsiteY1-28" fmla="*/ 0 h 3228356"/>
                <a:gd name="connsiteX2-29" fmla="*/ 3421380 w 3421380"/>
                <a:gd name="connsiteY2-30" fmla="*/ 3228356 h 3228356"/>
                <a:gd name="connsiteX3-31" fmla="*/ 228600 w 3421380"/>
                <a:gd name="connsiteY3-32" fmla="*/ 2252996 h 3228356"/>
                <a:gd name="connsiteX0-33" fmla="*/ 228600 w 3429000"/>
                <a:gd name="connsiteY0-34" fmla="*/ 2252996 h 3220736"/>
                <a:gd name="connsiteX1-35" fmla="*/ 0 w 3429000"/>
                <a:gd name="connsiteY1-36" fmla="*/ 0 h 3220736"/>
                <a:gd name="connsiteX2-37" fmla="*/ 3429000 w 3429000"/>
                <a:gd name="connsiteY2-38" fmla="*/ 3220736 h 3220736"/>
                <a:gd name="connsiteX3-39" fmla="*/ 228600 w 3429000"/>
                <a:gd name="connsiteY3-40" fmla="*/ 2252996 h 3220736"/>
                <a:gd name="connsiteX0-41" fmla="*/ 220980 w 3421380"/>
                <a:gd name="connsiteY0-42" fmla="*/ 2245376 h 3213116"/>
                <a:gd name="connsiteX1-43" fmla="*/ 0 w 3421380"/>
                <a:gd name="connsiteY1-44" fmla="*/ 0 h 3213116"/>
                <a:gd name="connsiteX2-45" fmla="*/ 3421380 w 3421380"/>
                <a:gd name="connsiteY2-46" fmla="*/ 3213116 h 3213116"/>
                <a:gd name="connsiteX3-47" fmla="*/ 220980 w 3421380"/>
                <a:gd name="connsiteY3-48" fmla="*/ 2245376 h 3213116"/>
                <a:gd name="connsiteX0-49" fmla="*/ 197831 w 3398231"/>
                <a:gd name="connsiteY0-50" fmla="*/ 2245376 h 3213116"/>
                <a:gd name="connsiteX1-51" fmla="*/ 0 w 3398231"/>
                <a:gd name="connsiteY1-52" fmla="*/ 0 h 3213116"/>
                <a:gd name="connsiteX2-53" fmla="*/ 3398231 w 3398231"/>
                <a:gd name="connsiteY2-54" fmla="*/ 3213116 h 3213116"/>
                <a:gd name="connsiteX3-55" fmla="*/ 197831 w 3398231"/>
                <a:gd name="connsiteY3-56" fmla="*/ 2245376 h 3213116"/>
                <a:gd name="connsiteX0-57" fmla="*/ 220980 w 3421380"/>
                <a:gd name="connsiteY0-58" fmla="*/ 2291675 h 3259415"/>
                <a:gd name="connsiteX1-59" fmla="*/ 0 w 3421380"/>
                <a:gd name="connsiteY1-60" fmla="*/ 0 h 3259415"/>
                <a:gd name="connsiteX2-61" fmla="*/ 3421380 w 3421380"/>
                <a:gd name="connsiteY2-62" fmla="*/ 3259415 h 3259415"/>
                <a:gd name="connsiteX3-63" fmla="*/ 220980 w 3421380"/>
                <a:gd name="connsiteY3-64" fmla="*/ 2291675 h 3259415"/>
                <a:gd name="connsiteX0-65" fmla="*/ 220980 w 3441700"/>
                <a:gd name="connsiteY0-66" fmla="*/ 2291675 h 3269575"/>
                <a:gd name="connsiteX1-67" fmla="*/ 0 w 3441700"/>
                <a:gd name="connsiteY1-68" fmla="*/ 0 h 3269575"/>
                <a:gd name="connsiteX2-69" fmla="*/ 3441700 w 3441700"/>
                <a:gd name="connsiteY2-70" fmla="*/ 3269575 h 3269575"/>
                <a:gd name="connsiteX3-71" fmla="*/ 220980 w 3441700"/>
                <a:gd name="connsiteY3-72" fmla="*/ 2291675 h 3269575"/>
                <a:gd name="connsiteX0-73" fmla="*/ 226060 w 3446780"/>
                <a:gd name="connsiteY0-74" fmla="*/ 2256115 h 3234015"/>
                <a:gd name="connsiteX1-75" fmla="*/ 0 w 3446780"/>
                <a:gd name="connsiteY1-76" fmla="*/ 0 h 3234015"/>
                <a:gd name="connsiteX2-77" fmla="*/ 3446780 w 3446780"/>
                <a:gd name="connsiteY2-78" fmla="*/ 3234015 h 3234015"/>
                <a:gd name="connsiteX3-79" fmla="*/ 226060 w 3446780"/>
                <a:gd name="connsiteY3-80" fmla="*/ 2256115 h 3234015"/>
                <a:gd name="connsiteX0-81" fmla="*/ 226060 w 3446780"/>
                <a:gd name="connsiteY0-82" fmla="*/ 2253575 h 3231475"/>
                <a:gd name="connsiteX1-83" fmla="*/ 0 w 3446780"/>
                <a:gd name="connsiteY1-84" fmla="*/ 0 h 3231475"/>
                <a:gd name="connsiteX2-85" fmla="*/ 3446780 w 3446780"/>
                <a:gd name="connsiteY2-86" fmla="*/ 3231475 h 3231475"/>
                <a:gd name="connsiteX3-87" fmla="*/ 226060 w 3446780"/>
                <a:gd name="connsiteY3-88" fmla="*/ 2253575 h 3231475"/>
              </a:gdLst>
              <a:ahLst/>
              <a:cxnLst>
                <a:cxn ang="0">
                  <a:pos x="connsiteX0-1" y="connsiteY0-2"/>
                </a:cxn>
                <a:cxn ang="0">
                  <a:pos x="connsiteX1-3" y="connsiteY1-4"/>
                </a:cxn>
                <a:cxn ang="0">
                  <a:pos x="connsiteX2-5" y="connsiteY2-6"/>
                </a:cxn>
                <a:cxn ang="0">
                  <a:pos x="connsiteX3-7" y="connsiteY3-8"/>
                </a:cxn>
              </a:cxnLst>
              <a:rect l="l" t="t" r="r" b="b"/>
              <a:pathLst>
                <a:path w="3446780" h="3231475">
                  <a:moveTo>
                    <a:pt x="226060" y="2253575"/>
                  </a:moveTo>
                  <a:lnTo>
                    <a:pt x="0" y="0"/>
                  </a:lnTo>
                  <a:lnTo>
                    <a:pt x="3446780" y="3231475"/>
                  </a:lnTo>
                  <a:lnTo>
                    <a:pt x="226060" y="2253575"/>
                  </a:lnTo>
                  <a:close/>
                </a:path>
              </a:pathLst>
            </a:custGeom>
            <a:solidFill>
              <a:srgbClr val="00A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2" name="Text Box 1"/>
          <p:cNvSpPr txBox="1"/>
          <p:nvPr/>
        </p:nvSpPr>
        <p:spPr>
          <a:xfrm rot="360000">
            <a:off x="1318260" y="1513205"/>
            <a:ext cx="2096770" cy="1322070"/>
          </a:xfrm>
          <a:prstGeom prst="rect">
            <a:avLst/>
          </a:prstGeom>
          <a:noFill/>
        </p:spPr>
        <p:txBody>
          <a:bodyPr wrap="square" rtlCol="0">
            <a:spAutoFit/>
          </a:bodyPr>
          <a:p>
            <a:r>
              <a:rPr lang="en-IN" altLang="zh-CN" sz="2000" b="1"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sym typeface="+mn-ea"/>
              </a:rPr>
              <a:t>Movie Recommendation System</a:t>
            </a:r>
            <a:endParaRPr lang="en-IN" altLang="zh-CN" sz="2000" b="1" dirty="0">
              <a:solidFill>
                <a:schemeClr val="bg1"/>
              </a:solidFill>
              <a:latin typeface="Microsoft YaHei" panose="020B0503020204020204" pitchFamily="34" charset="-122"/>
              <a:ea typeface="Microsoft YaHei" panose="020B0503020204020204" pitchFamily="34" charset="-122"/>
            </a:endParaRPr>
          </a:p>
          <a:p>
            <a:endParaRPr lang="en-IN" altLang="en-US" sz="2000" b="1"/>
          </a:p>
        </p:txBody>
      </p:sp>
      <p:sp>
        <p:nvSpPr>
          <p:cNvPr id="8249" name="Freeform 40"/>
          <p:cNvSpPr>
            <a:spLocks noEditPoints="1"/>
          </p:cNvSpPr>
          <p:nvPr/>
        </p:nvSpPr>
        <p:spPr>
          <a:xfrm>
            <a:off x="2830513" y="2336800"/>
            <a:ext cx="338137" cy="501650"/>
          </a:xfrm>
          <a:custGeom>
            <a:avLst/>
            <a:gdLst/>
            <a:ahLst/>
            <a:cxnLst>
              <a:cxn ang="0">
                <a:pos x="101032" y="478821"/>
              </a:cxn>
              <a:cxn ang="0">
                <a:pos x="321785" y="478821"/>
              </a:cxn>
              <a:cxn ang="0">
                <a:pos x="333465" y="490528"/>
              </a:cxn>
              <a:cxn ang="0">
                <a:pos x="321785" y="501650"/>
              </a:cxn>
              <a:cxn ang="0">
                <a:pos x="101032" y="501650"/>
              </a:cxn>
              <a:cxn ang="0">
                <a:pos x="89352" y="490528"/>
              </a:cxn>
              <a:cxn ang="0">
                <a:pos x="101032" y="478821"/>
              </a:cxn>
              <a:cxn ang="0">
                <a:pos x="105704" y="369945"/>
              </a:cxn>
              <a:cxn ang="0">
                <a:pos x="227177" y="169753"/>
              </a:cxn>
              <a:cxn ang="0">
                <a:pos x="269809" y="195509"/>
              </a:cxn>
              <a:cxn ang="0">
                <a:pos x="148920" y="395701"/>
              </a:cxn>
              <a:cxn ang="0">
                <a:pos x="105704" y="369945"/>
              </a:cxn>
              <a:cxn ang="0">
                <a:pos x="20440" y="317848"/>
              </a:cxn>
              <a:cxn ang="0">
                <a:pos x="141912" y="117657"/>
              </a:cxn>
              <a:cxn ang="0">
                <a:pos x="184545" y="143412"/>
              </a:cxn>
              <a:cxn ang="0">
                <a:pos x="63072" y="343604"/>
              </a:cxn>
              <a:cxn ang="0">
                <a:pos x="20440" y="317848"/>
              </a:cxn>
              <a:cxn ang="0">
                <a:pos x="1168" y="479992"/>
              </a:cxn>
              <a:cxn ang="0">
                <a:pos x="12848" y="380481"/>
              </a:cxn>
              <a:cxn ang="0">
                <a:pos x="96360" y="430822"/>
              </a:cxn>
              <a:cxn ang="0">
                <a:pos x="14016" y="487601"/>
              </a:cxn>
              <a:cxn ang="0">
                <a:pos x="1168" y="479992"/>
              </a:cxn>
              <a:cxn ang="0">
                <a:pos x="174617" y="62048"/>
              </a:cxn>
              <a:cxn ang="0">
                <a:pos x="157096" y="91316"/>
              </a:cxn>
              <a:cxn ang="0">
                <a:pos x="284993" y="169168"/>
              </a:cxn>
              <a:cxn ang="0">
                <a:pos x="303097" y="139900"/>
              </a:cxn>
              <a:cxn ang="0">
                <a:pos x="174617" y="62048"/>
              </a:cxn>
              <a:cxn ang="0">
                <a:pos x="202065" y="17561"/>
              </a:cxn>
              <a:cxn ang="0">
                <a:pos x="240609" y="8195"/>
              </a:cxn>
              <a:cxn ang="0">
                <a:pos x="320617" y="56780"/>
              </a:cxn>
              <a:cxn ang="0">
                <a:pos x="330545" y="95413"/>
              </a:cxn>
              <a:cxn ang="0">
                <a:pos x="319449" y="113559"/>
              </a:cxn>
              <a:cxn ang="0">
                <a:pos x="190969" y="35707"/>
              </a:cxn>
              <a:cxn ang="0">
                <a:pos x="202065" y="17561"/>
              </a:cxn>
            </a:cxnLst>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p:spPr>
        <p:style>
          <a:lnRef idx="2">
            <a:schemeClr val="dk1">
              <a:shade val="50000"/>
            </a:schemeClr>
          </a:lnRef>
          <a:fillRef idx="1">
            <a:schemeClr val="dk1"/>
          </a:fillRef>
          <a:effectRef idx="0">
            <a:schemeClr val="dk1"/>
          </a:effectRef>
          <a:fontRef idx="minor">
            <a:schemeClr val="lt1"/>
          </a:fontRef>
        </p:style>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6000" b="-6000"/>
          </a:stretch>
        </a:blipFill>
        <a:effectLst/>
      </p:bgPr>
    </p:bg>
    <p:spTree>
      <p:nvGrpSpPr>
        <p:cNvPr id="1" name=""/>
        <p:cNvGrpSpPr/>
        <p:nvPr/>
      </p:nvGrpSpPr>
      <p:grpSpPr/>
      <p:sp>
        <p:nvSpPr>
          <p:cNvPr id="7" name="矩形 6"/>
          <p:cNvSpPr/>
          <p:nvPr/>
        </p:nvSpPr>
        <p:spPr>
          <a:xfrm>
            <a:off x="0" y="3232785"/>
            <a:ext cx="12192000" cy="3742055"/>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219" name="矩形 10"/>
          <p:cNvSpPr/>
          <p:nvPr/>
        </p:nvSpPr>
        <p:spPr>
          <a:xfrm>
            <a:off x="3691890" y="695325"/>
            <a:ext cx="7674610" cy="3353435"/>
          </a:xfrm>
          <a:prstGeom prst="rect">
            <a:avLst/>
          </a:prstGeom>
          <a:noFill/>
          <a:ln w="9525">
            <a:noFill/>
          </a:ln>
        </p:spPr>
        <p:txBody>
          <a:bodyPr wrap="square" anchor="t">
            <a:spAutoFit/>
          </a:bodyPr>
          <a:p>
            <a:r>
              <a:rPr lang="zh-CN" altLang="en-US" sz="2400" b="1" u="sng" dirty="0">
                <a:solidFill>
                  <a:srgbClr val="00AFF0"/>
                </a:solidFill>
                <a:latin typeface="Microsoft YaHei" panose="020B0503020204020204" pitchFamily="34" charset="-122"/>
                <a:ea typeface="Microsoft YaHei" panose="020B0503020204020204" pitchFamily="34" charset="-122"/>
              </a:rPr>
              <a:t>Hybrid User-Item Based Collaborative Filtering</a:t>
            </a:r>
            <a:r>
              <a:rPr lang="en-IN" altLang="zh-CN" sz="2400" b="1" u="sng" dirty="0">
                <a:solidFill>
                  <a:srgbClr val="00AFF0"/>
                </a:solidFill>
                <a:latin typeface="Microsoft YaHei" panose="020B0503020204020204" pitchFamily="34" charset="-122"/>
                <a:ea typeface="Microsoft YaHei" panose="020B0503020204020204" pitchFamily="34" charset="-122"/>
              </a:rPr>
              <a:t>:</a:t>
            </a:r>
            <a:endParaRPr lang="en-IN" altLang="zh-CN" sz="2800" b="1" u="sng" dirty="0">
              <a:solidFill>
                <a:srgbClr val="00AFF0"/>
              </a:solidFill>
              <a:latin typeface="Microsoft YaHei" panose="020B0503020204020204" pitchFamily="34" charset="-122"/>
              <a:ea typeface="Microsoft YaHei" panose="020B0503020204020204" pitchFamily="34" charset="-122"/>
            </a:endParaRPr>
          </a:p>
          <a:p>
            <a:r>
              <a:rPr lang="en-IN" altLang="zh-CN" sz="2000" dirty="0">
                <a:solidFill>
                  <a:schemeClr val="tx1"/>
                </a:solidFill>
                <a:latin typeface="Microsoft YaHei" panose="020B0503020204020204" pitchFamily="34" charset="-122"/>
                <a:ea typeface="Microsoft YaHei" panose="020B0503020204020204" pitchFamily="34" charset="-122"/>
              </a:rPr>
              <a:t>     This technique is basically a mixture of both Popularity Based Filtering and Collaborative Filtering  techniques where in the recommendations are not solely based on either.</a:t>
            </a:r>
            <a:endParaRPr lang="en-IN" altLang="zh-CN" sz="2000" dirty="0">
              <a:solidFill>
                <a:schemeClr val="tx1"/>
              </a:solidFill>
              <a:latin typeface="Microsoft YaHei" panose="020B0503020204020204" pitchFamily="34" charset="-122"/>
              <a:ea typeface="Microsoft YaHei" panose="020B0503020204020204" pitchFamily="34" charset="-122"/>
            </a:endParaRPr>
          </a:p>
          <a:p>
            <a:r>
              <a:rPr lang="en-IN" altLang="zh-CN" sz="2000" b="1" u="sng" dirty="0">
                <a:solidFill>
                  <a:schemeClr val="tx1"/>
                </a:solidFill>
                <a:latin typeface="Microsoft YaHei" panose="020B0503020204020204" pitchFamily="34" charset="-122"/>
                <a:ea typeface="Microsoft YaHei" panose="020B0503020204020204" pitchFamily="34" charset="-122"/>
                <a:sym typeface="+mn-ea"/>
              </a:rPr>
              <a:t>uses:</a:t>
            </a:r>
            <a:endParaRPr lang="en-IN" altLang="zh-CN" sz="2000" b="1" u="sng" dirty="0">
              <a:solidFill>
                <a:schemeClr val="tx1"/>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zh-CN" sz="2000" dirty="0">
                <a:solidFill>
                  <a:schemeClr val="tx1"/>
                </a:solidFill>
                <a:latin typeface="Microsoft YaHei" panose="020B0503020204020204" pitchFamily="34" charset="-122"/>
                <a:ea typeface="Microsoft YaHei" panose="020B0503020204020204" pitchFamily="34" charset="-122"/>
                <a:sym typeface="+mn-ea"/>
              </a:rPr>
              <a:t>Amazon uses this technique to recommend item(s) to their customer</a:t>
            </a:r>
            <a:r>
              <a:rPr lang="zh-CN" altLang="zh-CN" sz="2000" dirty="0">
                <a:solidFill>
                  <a:srgbClr val="FFFFFF"/>
                </a:solidFill>
                <a:latin typeface="Microsoft YaHei" panose="020B0503020204020204" pitchFamily="34" charset="-122"/>
                <a:ea typeface="Microsoft YaHei" panose="020B0503020204020204" pitchFamily="34" charset="-122"/>
                <a:sym typeface="+mn-ea"/>
              </a:rPr>
              <a:t>.</a:t>
            </a:r>
            <a:endParaRPr lang="zh-CN" altLang="zh-CN" sz="2000" dirty="0">
              <a:solidFill>
                <a:srgbClr val="FFFFFF"/>
              </a:solidFill>
              <a:latin typeface="Microsoft YaHei" panose="020B0503020204020204" pitchFamily="34" charset="-122"/>
              <a:ea typeface="Microsoft YaHei" panose="020B0503020204020204" pitchFamily="34" charset="-122"/>
            </a:endParaRPr>
          </a:p>
          <a:p>
            <a:endParaRPr lang="zh-CN" altLang="zh-CN" sz="2000" dirty="0">
              <a:solidFill>
                <a:srgbClr val="FFFFFF"/>
              </a:solidFill>
              <a:latin typeface="Microsoft YaHei" panose="020B0503020204020204" pitchFamily="34" charset="-122"/>
              <a:ea typeface="Microsoft YaHei" panose="020B0503020204020204" pitchFamily="34" charset="-122"/>
            </a:endParaRPr>
          </a:p>
          <a:p>
            <a:endParaRPr lang="en-IN" altLang="zh-CN" sz="2000" dirty="0">
              <a:solidFill>
                <a:schemeClr val="tx1"/>
              </a:solidFill>
              <a:latin typeface="Microsoft YaHei" panose="020B0503020204020204" pitchFamily="34" charset="-122"/>
              <a:ea typeface="Microsoft YaHei" panose="020B0503020204020204" pitchFamily="34" charset="-122"/>
            </a:endParaRPr>
          </a:p>
          <a:p>
            <a:endParaRPr lang="en-IN" altLang="zh-CN" sz="2800" b="1" dirty="0">
              <a:solidFill>
                <a:srgbClr val="00AFF0"/>
              </a:solidFill>
              <a:latin typeface="Microsoft YaHei" panose="020B0503020204020204" pitchFamily="34" charset="-122"/>
              <a:ea typeface="Microsoft YaHei" panose="020B0503020204020204" pitchFamily="34" charset="-122"/>
            </a:endParaRPr>
          </a:p>
        </p:txBody>
      </p:sp>
      <p:sp>
        <p:nvSpPr>
          <p:cNvPr id="9220" name="矩形 11"/>
          <p:cNvSpPr/>
          <p:nvPr/>
        </p:nvSpPr>
        <p:spPr>
          <a:xfrm>
            <a:off x="3501390" y="3430270"/>
            <a:ext cx="8054975" cy="3907790"/>
          </a:xfrm>
          <a:prstGeom prst="rect">
            <a:avLst/>
          </a:prstGeom>
          <a:noFill/>
          <a:ln w="9525">
            <a:noFill/>
          </a:ln>
        </p:spPr>
        <p:txBody>
          <a:bodyPr wrap="square" anchor="t">
            <a:spAutoFit/>
          </a:bodyPr>
          <a:p>
            <a:r>
              <a:rPr lang="zh-CN" altLang="en-US" sz="2400" b="1" u="sng" dirty="0">
                <a:solidFill>
                  <a:schemeClr val="bg1"/>
                </a:solidFill>
                <a:latin typeface="Microsoft YaHei" panose="020B0503020204020204" pitchFamily="34" charset="-122"/>
                <a:ea typeface="Microsoft YaHei" panose="020B0503020204020204" pitchFamily="34" charset="-122"/>
                <a:sym typeface="+mn-ea"/>
              </a:rPr>
              <a:t>Content Based Filtering</a:t>
            </a:r>
            <a:r>
              <a:rPr lang="en-IN" altLang="zh-CN" sz="2400" b="1" u="sng" dirty="0">
                <a:solidFill>
                  <a:schemeClr val="bg1"/>
                </a:solidFill>
                <a:latin typeface="Microsoft YaHei" panose="020B0503020204020204" pitchFamily="34" charset="-122"/>
                <a:ea typeface="Microsoft YaHei" panose="020B0503020204020204" pitchFamily="34" charset="-122"/>
                <a:sym typeface="+mn-ea"/>
              </a:rPr>
              <a:t>:</a:t>
            </a:r>
            <a:endParaRPr lang="en-IN" altLang="zh-CN" sz="2000" b="1" u="sng" dirty="0">
              <a:solidFill>
                <a:schemeClr val="bg1"/>
              </a:solidFill>
              <a:latin typeface="Microsoft YaHei" panose="020B0503020204020204" pitchFamily="34" charset="-122"/>
              <a:ea typeface="Microsoft YaHei" panose="020B0503020204020204" pitchFamily="34" charset="-122"/>
            </a:endParaRPr>
          </a:p>
          <a:p>
            <a:r>
              <a:rPr lang="en-IN" altLang="zh-CN" sz="2000" dirty="0">
                <a:solidFill>
                  <a:schemeClr val="bg1"/>
                </a:solidFill>
                <a:latin typeface="Microsoft YaHei" panose="020B0503020204020204" pitchFamily="34" charset="-122"/>
                <a:ea typeface="Microsoft YaHei" panose="020B0503020204020204" pitchFamily="34" charset="-122"/>
                <a:sym typeface="+mn-ea"/>
              </a:rPr>
              <a:t>         In this technique, the users are recommended the similar content which they have used/watched/liked the most before. For example, if a user has been mostly listening to songs of similar type (bit rate, bps, tunes etc.), he will be recommended the songs falling under the same category decided based on certain features.</a:t>
            </a:r>
            <a:endParaRPr lang="en-IN" altLang="zh-CN" sz="2000" dirty="0">
              <a:solidFill>
                <a:schemeClr val="bg1"/>
              </a:solidFill>
              <a:latin typeface="Microsoft YaHei" panose="020B0503020204020204" pitchFamily="34" charset="-122"/>
              <a:ea typeface="Microsoft YaHei" panose="020B0503020204020204" pitchFamily="34" charset="-122"/>
              <a:sym typeface="+mn-ea"/>
            </a:endParaRPr>
          </a:p>
          <a:p>
            <a:r>
              <a:rPr lang="en-IN" altLang="zh-CN" sz="1800" b="1" u="sng" dirty="0">
                <a:solidFill>
                  <a:srgbClr val="FFFFFF"/>
                </a:solidFill>
                <a:latin typeface="Microsoft YaHei" panose="020B0503020204020204" pitchFamily="34" charset="-122"/>
                <a:ea typeface="Microsoft YaHei" panose="020B0503020204020204" pitchFamily="34" charset="-122"/>
                <a:sym typeface="+mn-ea"/>
              </a:rPr>
              <a:t>Example:</a:t>
            </a:r>
            <a:endParaRPr lang="en-IN" altLang="zh-CN" sz="1800" b="1" u="sng" dirty="0">
              <a:solidFill>
                <a:srgbClr val="FFFFFF"/>
              </a:solidFill>
              <a:latin typeface="Microsoft YaHei" panose="020B0503020204020204" pitchFamily="34" charset="-122"/>
              <a:ea typeface="Microsoft YaHei" panose="020B0503020204020204" pitchFamily="34" charset="-122"/>
            </a:endParaRPr>
          </a:p>
          <a:p>
            <a:r>
              <a:rPr lang="zh-CN" altLang="zh-CN" sz="1800" dirty="0">
                <a:solidFill>
                  <a:srgbClr val="FFFFFF"/>
                </a:solidFill>
                <a:latin typeface="Microsoft YaHei" panose="020B0503020204020204" pitchFamily="34" charset="-122"/>
                <a:ea typeface="Microsoft YaHei" panose="020B0503020204020204" pitchFamily="34" charset="-122"/>
                <a:sym typeface="+mn-ea"/>
              </a:rPr>
              <a:t>        The best example of </a:t>
            </a:r>
            <a:r>
              <a:rPr lang="en-IN" altLang="zh-CN" sz="1800" dirty="0">
                <a:solidFill>
                  <a:srgbClr val="FFFFFF"/>
                </a:solidFill>
                <a:latin typeface="Microsoft YaHei" panose="020B0503020204020204" pitchFamily="34" charset="-122"/>
                <a:ea typeface="Microsoft YaHei" panose="020B0503020204020204" pitchFamily="34" charset="-122"/>
                <a:sym typeface="+mn-ea"/>
              </a:rPr>
              <a:t>Content Based Filtering </a:t>
            </a:r>
            <a:r>
              <a:rPr lang="zh-CN" altLang="zh-CN" sz="1800" dirty="0">
                <a:solidFill>
                  <a:srgbClr val="FFFFFF"/>
                </a:solidFill>
                <a:latin typeface="Microsoft YaHei" panose="020B0503020204020204" pitchFamily="34" charset="-122"/>
                <a:ea typeface="Microsoft YaHei" panose="020B0503020204020204" pitchFamily="34" charset="-122"/>
                <a:sym typeface="+mn-ea"/>
              </a:rPr>
              <a:t>would be Pandora Radio which is a music streaming and automated music recommendation internet radio service.</a:t>
            </a:r>
            <a:endParaRPr lang="en-IN" altLang="zh-CN" sz="2800" dirty="0">
              <a:solidFill>
                <a:schemeClr val="tx1"/>
              </a:solidFill>
              <a:latin typeface="Microsoft YaHei" panose="020B0503020204020204" pitchFamily="34" charset="-122"/>
              <a:ea typeface="Microsoft YaHei" panose="020B0503020204020204" pitchFamily="34" charset="-122"/>
            </a:endParaRPr>
          </a:p>
          <a:p>
            <a:endParaRPr lang="zh-CN" altLang="zh-CN" sz="1600" dirty="0">
              <a:solidFill>
                <a:srgbClr val="FFFFFF"/>
              </a:solidFill>
              <a:latin typeface="Microsoft YaHei" panose="020B0503020204020204" pitchFamily="34" charset="-122"/>
              <a:ea typeface="Microsoft YaHei" panose="020B0503020204020204" pitchFamily="34" charset="-122"/>
            </a:endParaRPr>
          </a:p>
          <a:p>
            <a:endParaRPr lang="zh-CN" altLang="zh-CN" sz="1600" dirty="0">
              <a:solidFill>
                <a:srgbClr val="FFFFFF"/>
              </a:solidFill>
              <a:latin typeface="Microsoft YaHei" panose="020B0503020204020204" pitchFamily="34" charset="-122"/>
              <a:ea typeface="Microsoft YaHei" panose="020B0503020204020204" pitchFamily="34" charset="-122"/>
            </a:endParaRPr>
          </a:p>
        </p:txBody>
      </p:sp>
      <p:grpSp>
        <p:nvGrpSpPr>
          <p:cNvPr id="9221" name="组合 12"/>
          <p:cNvGrpSpPr/>
          <p:nvPr/>
        </p:nvGrpSpPr>
        <p:grpSpPr>
          <a:xfrm>
            <a:off x="481965" y="535940"/>
            <a:ext cx="3107690" cy="2894330"/>
            <a:chOff x="718237" y="874064"/>
            <a:chExt cx="5091975" cy="5485791"/>
          </a:xfrm>
        </p:grpSpPr>
        <p:grpSp>
          <p:nvGrpSpPr>
            <p:cNvPr id="9222" name="组合 13"/>
            <p:cNvGrpSpPr/>
            <p:nvPr/>
          </p:nvGrpSpPr>
          <p:grpSpPr>
            <a:xfrm>
              <a:off x="718237" y="874064"/>
              <a:ext cx="5091975" cy="5485791"/>
              <a:chOff x="612473" y="1032399"/>
              <a:chExt cx="4921508" cy="5302140"/>
            </a:xfrm>
          </p:grpSpPr>
          <p:pic>
            <p:nvPicPr>
              <p:cNvPr id="9223" name="图片 17"/>
              <p:cNvPicPr>
                <a:picLocks noChangeAspect="1"/>
              </p:cNvPicPr>
              <p:nvPr/>
            </p:nvPicPr>
            <p:blipFill>
              <a:blip r:embed="rId2"/>
              <a:stretch>
                <a:fillRect/>
              </a:stretch>
            </p:blipFill>
            <p:spPr>
              <a:xfrm flipH="1">
                <a:off x="612473" y="1032399"/>
                <a:ext cx="4921508" cy="5302140"/>
              </a:xfrm>
              <a:prstGeom prst="rect">
                <a:avLst/>
              </a:prstGeom>
              <a:noFill/>
              <a:ln w="9525">
                <a:noFill/>
              </a:ln>
            </p:spPr>
          </p:pic>
          <p:pic>
            <p:nvPicPr>
              <p:cNvPr id="9224" name="图片 18"/>
              <p:cNvPicPr>
                <a:picLocks noChangeAspect="1"/>
              </p:cNvPicPr>
              <p:nvPr/>
            </p:nvPicPr>
            <p:blipFill>
              <a:blip r:embed="rId3"/>
              <a:stretch>
                <a:fillRect/>
              </a:stretch>
            </p:blipFill>
            <p:spPr>
              <a:xfrm>
                <a:off x="1572702" y="1677266"/>
                <a:ext cx="3328704" cy="3121423"/>
              </a:xfrm>
              <a:prstGeom prst="rect">
                <a:avLst/>
              </a:prstGeom>
              <a:noFill/>
              <a:ln w="9525">
                <a:noFill/>
              </a:ln>
            </p:spPr>
          </p:pic>
        </p:grpSp>
        <p:sp>
          <p:nvSpPr>
            <p:cNvPr id="15" name="直角三角形 1"/>
            <p:cNvSpPr/>
            <p:nvPr/>
          </p:nvSpPr>
          <p:spPr>
            <a:xfrm>
              <a:off x="1711726" y="1541267"/>
              <a:ext cx="3444001" cy="3229540"/>
            </a:xfrm>
            <a:custGeom>
              <a:avLst/>
              <a:gdLst>
                <a:gd name="connsiteX0" fmla="*/ 0 w 3444001"/>
                <a:gd name="connsiteY0" fmla="*/ 3229540 h 3229540"/>
                <a:gd name="connsiteX1" fmla="*/ 0 w 3444001"/>
                <a:gd name="connsiteY1" fmla="*/ 0 h 3229540"/>
                <a:gd name="connsiteX2" fmla="*/ 3444001 w 3444001"/>
                <a:gd name="connsiteY2" fmla="*/ 3229540 h 3229540"/>
                <a:gd name="connsiteX3" fmla="*/ 0 w 3444001"/>
                <a:gd name="connsiteY3" fmla="*/ 3229540 h 3229540"/>
                <a:gd name="connsiteX0-1" fmla="*/ 320040 w 3444001"/>
                <a:gd name="connsiteY0-2" fmla="*/ 3016180 h 3229540"/>
                <a:gd name="connsiteX1-3" fmla="*/ 0 w 3444001"/>
                <a:gd name="connsiteY1-4" fmla="*/ 0 h 3229540"/>
                <a:gd name="connsiteX2-5" fmla="*/ 3444001 w 3444001"/>
                <a:gd name="connsiteY2-6" fmla="*/ 3229540 h 3229540"/>
                <a:gd name="connsiteX3-7" fmla="*/ 320040 w 3444001"/>
                <a:gd name="connsiteY3-8" fmla="*/ 3016180 h 3229540"/>
                <a:gd name="connsiteX0-9" fmla="*/ 182880 w 3444001"/>
                <a:gd name="connsiteY0-10" fmla="*/ 3000940 h 3229540"/>
                <a:gd name="connsiteX1-11" fmla="*/ 0 w 3444001"/>
                <a:gd name="connsiteY1-12" fmla="*/ 0 h 3229540"/>
                <a:gd name="connsiteX2-13" fmla="*/ 3444001 w 3444001"/>
                <a:gd name="connsiteY2-14" fmla="*/ 3229540 h 3229540"/>
                <a:gd name="connsiteX3-15" fmla="*/ 182880 w 3444001"/>
                <a:gd name="connsiteY3-16" fmla="*/ 3000940 h 3229540"/>
              </a:gdLst>
              <a:ahLst/>
              <a:cxnLst>
                <a:cxn ang="0">
                  <a:pos x="connsiteX0-1" y="connsiteY0-2"/>
                </a:cxn>
                <a:cxn ang="0">
                  <a:pos x="connsiteX1-3" y="connsiteY1-4"/>
                </a:cxn>
                <a:cxn ang="0">
                  <a:pos x="connsiteX2-5" y="connsiteY2-6"/>
                </a:cxn>
                <a:cxn ang="0">
                  <a:pos x="connsiteX3-7" y="connsiteY3-8"/>
                </a:cxn>
              </a:cxnLst>
              <a:rect l="l" t="t" r="r" b="b"/>
              <a:pathLst>
                <a:path w="3444001" h="3229540">
                  <a:moveTo>
                    <a:pt x="182880" y="3000940"/>
                  </a:moveTo>
                  <a:lnTo>
                    <a:pt x="0" y="0"/>
                  </a:lnTo>
                  <a:lnTo>
                    <a:pt x="3444001" y="3229540"/>
                  </a:lnTo>
                  <a:lnTo>
                    <a:pt x="182880" y="3000940"/>
                  </a:lnTo>
                  <a:close/>
                </a:path>
              </a:pathLst>
            </a:custGeom>
            <a:solidFill>
              <a:srgbClr val="7ACD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 name="直角三角形 4"/>
            <p:cNvSpPr/>
            <p:nvPr/>
          </p:nvSpPr>
          <p:spPr>
            <a:xfrm flipH="1" flipV="1">
              <a:off x="1709420" y="1544303"/>
              <a:ext cx="3446780" cy="3231475"/>
            </a:xfrm>
            <a:custGeom>
              <a:avLst/>
              <a:gdLst>
                <a:gd name="connsiteX0" fmla="*/ 0 w 2049780"/>
                <a:gd name="connsiteY0" fmla="*/ 1209056 h 1209056"/>
                <a:gd name="connsiteX1" fmla="*/ 0 w 2049780"/>
                <a:gd name="connsiteY1" fmla="*/ 0 h 1209056"/>
                <a:gd name="connsiteX2" fmla="*/ 2049780 w 2049780"/>
                <a:gd name="connsiteY2" fmla="*/ 1209056 h 1209056"/>
                <a:gd name="connsiteX3" fmla="*/ 0 w 2049780"/>
                <a:gd name="connsiteY3" fmla="*/ 1209056 h 1209056"/>
                <a:gd name="connsiteX0-1" fmla="*/ 0 w 2842260"/>
                <a:gd name="connsiteY0-2" fmla="*/ 1209056 h 2070116"/>
                <a:gd name="connsiteX1-3" fmla="*/ 0 w 2842260"/>
                <a:gd name="connsiteY1-4" fmla="*/ 0 h 2070116"/>
                <a:gd name="connsiteX2-5" fmla="*/ 2842260 w 2842260"/>
                <a:gd name="connsiteY2-6" fmla="*/ 2070116 h 2070116"/>
                <a:gd name="connsiteX3-7" fmla="*/ 0 w 2842260"/>
                <a:gd name="connsiteY3-8" fmla="*/ 1209056 h 2070116"/>
                <a:gd name="connsiteX0-9" fmla="*/ 0 w 3162300"/>
                <a:gd name="connsiteY0-10" fmla="*/ 1102376 h 2070116"/>
                <a:gd name="connsiteX1-11" fmla="*/ 320040 w 3162300"/>
                <a:gd name="connsiteY1-12" fmla="*/ 0 h 2070116"/>
                <a:gd name="connsiteX2-13" fmla="*/ 3162300 w 3162300"/>
                <a:gd name="connsiteY2-14" fmla="*/ 2070116 h 2070116"/>
                <a:gd name="connsiteX3-15" fmla="*/ 0 w 3162300"/>
                <a:gd name="connsiteY3-16" fmla="*/ 1102376 h 2070116"/>
                <a:gd name="connsiteX0-17" fmla="*/ 259080 w 3421380"/>
                <a:gd name="connsiteY0-18" fmla="*/ 2260616 h 3228356"/>
                <a:gd name="connsiteX1-19" fmla="*/ 0 w 3421380"/>
                <a:gd name="connsiteY1-20" fmla="*/ 0 h 3228356"/>
                <a:gd name="connsiteX2-21" fmla="*/ 3421380 w 3421380"/>
                <a:gd name="connsiteY2-22" fmla="*/ 3228356 h 3228356"/>
                <a:gd name="connsiteX3-23" fmla="*/ 259080 w 3421380"/>
                <a:gd name="connsiteY3-24" fmla="*/ 2260616 h 3228356"/>
                <a:gd name="connsiteX0-25" fmla="*/ 228600 w 3421380"/>
                <a:gd name="connsiteY0-26" fmla="*/ 2252996 h 3228356"/>
                <a:gd name="connsiteX1-27" fmla="*/ 0 w 3421380"/>
                <a:gd name="connsiteY1-28" fmla="*/ 0 h 3228356"/>
                <a:gd name="connsiteX2-29" fmla="*/ 3421380 w 3421380"/>
                <a:gd name="connsiteY2-30" fmla="*/ 3228356 h 3228356"/>
                <a:gd name="connsiteX3-31" fmla="*/ 228600 w 3421380"/>
                <a:gd name="connsiteY3-32" fmla="*/ 2252996 h 3228356"/>
                <a:gd name="connsiteX0-33" fmla="*/ 228600 w 3429000"/>
                <a:gd name="connsiteY0-34" fmla="*/ 2252996 h 3220736"/>
                <a:gd name="connsiteX1-35" fmla="*/ 0 w 3429000"/>
                <a:gd name="connsiteY1-36" fmla="*/ 0 h 3220736"/>
                <a:gd name="connsiteX2-37" fmla="*/ 3429000 w 3429000"/>
                <a:gd name="connsiteY2-38" fmla="*/ 3220736 h 3220736"/>
                <a:gd name="connsiteX3-39" fmla="*/ 228600 w 3429000"/>
                <a:gd name="connsiteY3-40" fmla="*/ 2252996 h 3220736"/>
                <a:gd name="connsiteX0-41" fmla="*/ 220980 w 3421380"/>
                <a:gd name="connsiteY0-42" fmla="*/ 2245376 h 3213116"/>
                <a:gd name="connsiteX1-43" fmla="*/ 0 w 3421380"/>
                <a:gd name="connsiteY1-44" fmla="*/ 0 h 3213116"/>
                <a:gd name="connsiteX2-45" fmla="*/ 3421380 w 3421380"/>
                <a:gd name="connsiteY2-46" fmla="*/ 3213116 h 3213116"/>
                <a:gd name="connsiteX3-47" fmla="*/ 220980 w 3421380"/>
                <a:gd name="connsiteY3-48" fmla="*/ 2245376 h 3213116"/>
                <a:gd name="connsiteX0-49" fmla="*/ 197831 w 3398231"/>
                <a:gd name="connsiteY0-50" fmla="*/ 2245376 h 3213116"/>
                <a:gd name="connsiteX1-51" fmla="*/ 0 w 3398231"/>
                <a:gd name="connsiteY1-52" fmla="*/ 0 h 3213116"/>
                <a:gd name="connsiteX2-53" fmla="*/ 3398231 w 3398231"/>
                <a:gd name="connsiteY2-54" fmla="*/ 3213116 h 3213116"/>
                <a:gd name="connsiteX3-55" fmla="*/ 197831 w 3398231"/>
                <a:gd name="connsiteY3-56" fmla="*/ 2245376 h 3213116"/>
                <a:gd name="connsiteX0-57" fmla="*/ 220980 w 3421380"/>
                <a:gd name="connsiteY0-58" fmla="*/ 2291675 h 3259415"/>
                <a:gd name="connsiteX1-59" fmla="*/ 0 w 3421380"/>
                <a:gd name="connsiteY1-60" fmla="*/ 0 h 3259415"/>
                <a:gd name="connsiteX2-61" fmla="*/ 3421380 w 3421380"/>
                <a:gd name="connsiteY2-62" fmla="*/ 3259415 h 3259415"/>
                <a:gd name="connsiteX3-63" fmla="*/ 220980 w 3421380"/>
                <a:gd name="connsiteY3-64" fmla="*/ 2291675 h 3259415"/>
                <a:gd name="connsiteX0-65" fmla="*/ 220980 w 3441700"/>
                <a:gd name="connsiteY0-66" fmla="*/ 2291675 h 3269575"/>
                <a:gd name="connsiteX1-67" fmla="*/ 0 w 3441700"/>
                <a:gd name="connsiteY1-68" fmla="*/ 0 h 3269575"/>
                <a:gd name="connsiteX2-69" fmla="*/ 3441700 w 3441700"/>
                <a:gd name="connsiteY2-70" fmla="*/ 3269575 h 3269575"/>
                <a:gd name="connsiteX3-71" fmla="*/ 220980 w 3441700"/>
                <a:gd name="connsiteY3-72" fmla="*/ 2291675 h 3269575"/>
                <a:gd name="connsiteX0-73" fmla="*/ 226060 w 3446780"/>
                <a:gd name="connsiteY0-74" fmla="*/ 2256115 h 3234015"/>
                <a:gd name="connsiteX1-75" fmla="*/ 0 w 3446780"/>
                <a:gd name="connsiteY1-76" fmla="*/ 0 h 3234015"/>
                <a:gd name="connsiteX2-77" fmla="*/ 3446780 w 3446780"/>
                <a:gd name="connsiteY2-78" fmla="*/ 3234015 h 3234015"/>
                <a:gd name="connsiteX3-79" fmla="*/ 226060 w 3446780"/>
                <a:gd name="connsiteY3-80" fmla="*/ 2256115 h 3234015"/>
                <a:gd name="connsiteX0-81" fmla="*/ 226060 w 3446780"/>
                <a:gd name="connsiteY0-82" fmla="*/ 2253575 h 3231475"/>
                <a:gd name="connsiteX1-83" fmla="*/ 0 w 3446780"/>
                <a:gd name="connsiteY1-84" fmla="*/ 0 h 3231475"/>
                <a:gd name="connsiteX2-85" fmla="*/ 3446780 w 3446780"/>
                <a:gd name="connsiteY2-86" fmla="*/ 3231475 h 3231475"/>
                <a:gd name="connsiteX3-87" fmla="*/ 226060 w 3446780"/>
                <a:gd name="connsiteY3-88" fmla="*/ 2253575 h 3231475"/>
              </a:gdLst>
              <a:ahLst/>
              <a:cxnLst>
                <a:cxn ang="0">
                  <a:pos x="connsiteX0-1" y="connsiteY0-2"/>
                </a:cxn>
                <a:cxn ang="0">
                  <a:pos x="connsiteX1-3" y="connsiteY1-4"/>
                </a:cxn>
                <a:cxn ang="0">
                  <a:pos x="connsiteX2-5" y="connsiteY2-6"/>
                </a:cxn>
                <a:cxn ang="0">
                  <a:pos x="connsiteX3-7" y="connsiteY3-8"/>
                </a:cxn>
              </a:cxnLst>
              <a:rect l="l" t="t" r="r" b="b"/>
              <a:pathLst>
                <a:path w="3446780" h="3231475">
                  <a:moveTo>
                    <a:pt x="226060" y="2253575"/>
                  </a:moveTo>
                  <a:lnTo>
                    <a:pt x="0" y="0"/>
                  </a:lnTo>
                  <a:lnTo>
                    <a:pt x="3446780" y="3231475"/>
                  </a:lnTo>
                  <a:lnTo>
                    <a:pt x="226060" y="2253575"/>
                  </a:lnTo>
                  <a:close/>
                </a:path>
              </a:pathLst>
            </a:custGeom>
            <a:solidFill>
              <a:srgbClr val="00A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2" name="Text Box 1"/>
          <p:cNvSpPr txBox="1"/>
          <p:nvPr/>
        </p:nvSpPr>
        <p:spPr>
          <a:xfrm rot="360000">
            <a:off x="1170305" y="1226185"/>
            <a:ext cx="1964690" cy="1322070"/>
          </a:xfrm>
          <a:prstGeom prst="rect">
            <a:avLst/>
          </a:prstGeom>
          <a:noFill/>
        </p:spPr>
        <p:txBody>
          <a:bodyPr wrap="square" rtlCol="0">
            <a:spAutoFit/>
          </a:bodyPr>
          <a:p>
            <a:r>
              <a:rPr lang="en-IN" altLang="zh-CN" sz="2000" b="1"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sym typeface="+mn-ea"/>
              </a:rPr>
              <a:t>Movie Recommendation System</a:t>
            </a:r>
            <a:endParaRPr lang="en-IN" altLang="zh-CN" sz="2000" b="1" dirty="0">
              <a:solidFill>
                <a:schemeClr val="bg1"/>
              </a:solidFill>
              <a:latin typeface="Microsoft YaHei" panose="020B0503020204020204" pitchFamily="34" charset="-122"/>
              <a:ea typeface="Microsoft YaHei" panose="020B0503020204020204" pitchFamily="34" charset="-122"/>
            </a:endParaRPr>
          </a:p>
          <a:p>
            <a:endParaRPr lang="en-IN" altLang="en-US" sz="2000" b="1"/>
          </a:p>
        </p:txBody>
      </p:sp>
      <p:sp>
        <p:nvSpPr>
          <p:cNvPr id="8249" name="Freeform 40"/>
          <p:cNvSpPr>
            <a:spLocks noEditPoints="1"/>
          </p:cNvSpPr>
          <p:nvPr/>
        </p:nvSpPr>
        <p:spPr>
          <a:xfrm>
            <a:off x="2683193" y="1983740"/>
            <a:ext cx="338137" cy="501650"/>
          </a:xfrm>
          <a:custGeom>
            <a:avLst/>
            <a:gdLst/>
            <a:ahLst/>
            <a:cxnLst>
              <a:cxn ang="0">
                <a:pos x="101032" y="478821"/>
              </a:cxn>
              <a:cxn ang="0">
                <a:pos x="321785" y="478821"/>
              </a:cxn>
              <a:cxn ang="0">
                <a:pos x="333465" y="490528"/>
              </a:cxn>
              <a:cxn ang="0">
                <a:pos x="321785" y="501650"/>
              </a:cxn>
              <a:cxn ang="0">
                <a:pos x="101032" y="501650"/>
              </a:cxn>
              <a:cxn ang="0">
                <a:pos x="89352" y="490528"/>
              </a:cxn>
              <a:cxn ang="0">
                <a:pos x="101032" y="478821"/>
              </a:cxn>
              <a:cxn ang="0">
                <a:pos x="105704" y="369945"/>
              </a:cxn>
              <a:cxn ang="0">
                <a:pos x="227177" y="169753"/>
              </a:cxn>
              <a:cxn ang="0">
                <a:pos x="269809" y="195509"/>
              </a:cxn>
              <a:cxn ang="0">
                <a:pos x="148920" y="395701"/>
              </a:cxn>
              <a:cxn ang="0">
                <a:pos x="105704" y="369945"/>
              </a:cxn>
              <a:cxn ang="0">
                <a:pos x="20440" y="317848"/>
              </a:cxn>
              <a:cxn ang="0">
                <a:pos x="141912" y="117657"/>
              </a:cxn>
              <a:cxn ang="0">
                <a:pos x="184545" y="143412"/>
              </a:cxn>
              <a:cxn ang="0">
                <a:pos x="63072" y="343604"/>
              </a:cxn>
              <a:cxn ang="0">
                <a:pos x="20440" y="317848"/>
              </a:cxn>
              <a:cxn ang="0">
                <a:pos x="1168" y="479992"/>
              </a:cxn>
              <a:cxn ang="0">
                <a:pos x="12848" y="380481"/>
              </a:cxn>
              <a:cxn ang="0">
                <a:pos x="96360" y="430822"/>
              </a:cxn>
              <a:cxn ang="0">
                <a:pos x="14016" y="487601"/>
              </a:cxn>
              <a:cxn ang="0">
                <a:pos x="1168" y="479992"/>
              </a:cxn>
              <a:cxn ang="0">
                <a:pos x="174617" y="62048"/>
              </a:cxn>
              <a:cxn ang="0">
                <a:pos x="157096" y="91316"/>
              </a:cxn>
              <a:cxn ang="0">
                <a:pos x="284993" y="169168"/>
              </a:cxn>
              <a:cxn ang="0">
                <a:pos x="303097" y="139900"/>
              </a:cxn>
              <a:cxn ang="0">
                <a:pos x="174617" y="62048"/>
              </a:cxn>
              <a:cxn ang="0">
                <a:pos x="202065" y="17561"/>
              </a:cxn>
              <a:cxn ang="0">
                <a:pos x="240609" y="8195"/>
              </a:cxn>
              <a:cxn ang="0">
                <a:pos x="320617" y="56780"/>
              </a:cxn>
              <a:cxn ang="0">
                <a:pos x="330545" y="95413"/>
              </a:cxn>
              <a:cxn ang="0">
                <a:pos x="319449" y="113559"/>
              </a:cxn>
              <a:cxn ang="0">
                <a:pos x="190969" y="35707"/>
              </a:cxn>
              <a:cxn ang="0">
                <a:pos x="202065" y="17561"/>
              </a:cxn>
            </a:cxnLst>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p:spPr>
        <p:style>
          <a:lnRef idx="2">
            <a:schemeClr val="dk1">
              <a:shade val="50000"/>
            </a:schemeClr>
          </a:lnRef>
          <a:fillRef idx="1">
            <a:schemeClr val="dk1"/>
          </a:fillRef>
          <a:effectRef idx="0">
            <a:schemeClr val="dk1"/>
          </a:effectRef>
          <a:fontRef idx="minor">
            <a:schemeClr val="lt1"/>
          </a:fontRef>
        </p:style>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6000" b="-6000"/>
          </a:stretch>
        </a:blipFill>
        <a:effectLst/>
      </p:bgPr>
    </p:bg>
    <p:spTree>
      <p:nvGrpSpPr>
        <p:cNvPr id="1" name=""/>
        <p:cNvGrpSpPr/>
        <p:nvPr/>
      </p:nvGrpSpPr>
      <p:grpSpPr/>
      <p:sp>
        <p:nvSpPr>
          <p:cNvPr id="7" name="矩形 6"/>
          <p:cNvSpPr/>
          <p:nvPr/>
        </p:nvSpPr>
        <p:spPr>
          <a:xfrm>
            <a:off x="0" y="4500880"/>
            <a:ext cx="12192000" cy="2357120"/>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9221" name="组合 12"/>
          <p:cNvGrpSpPr/>
          <p:nvPr/>
        </p:nvGrpSpPr>
        <p:grpSpPr>
          <a:xfrm>
            <a:off x="717550" y="875030"/>
            <a:ext cx="3078480" cy="3005455"/>
            <a:chOff x="718237" y="874064"/>
            <a:chExt cx="5091975" cy="5485791"/>
          </a:xfrm>
        </p:grpSpPr>
        <p:grpSp>
          <p:nvGrpSpPr>
            <p:cNvPr id="9222" name="组合 13"/>
            <p:cNvGrpSpPr/>
            <p:nvPr/>
          </p:nvGrpSpPr>
          <p:grpSpPr>
            <a:xfrm>
              <a:off x="718237" y="874064"/>
              <a:ext cx="5091975" cy="5485791"/>
              <a:chOff x="612473" y="1032399"/>
              <a:chExt cx="4921508" cy="5302140"/>
            </a:xfrm>
          </p:grpSpPr>
          <p:pic>
            <p:nvPicPr>
              <p:cNvPr id="9223" name="图片 17"/>
              <p:cNvPicPr>
                <a:picLocks noChangeAspect="1"/>
              </p:cNvPicPr>
              <p:nvPr/>
            </p:nvPicPr>
            <p:blipFill>
              <a:blip r:embed="rId2"/>
              <a:stretch>
                <a:fillRect/>
              </a:stretch>
            </p:blipFill>
            <p:spPr>
              <a:xfrm flipH="1">
                <a:off x="612473" y="1032399"/>
                <a:ext cx="4921508" cy="5302140"/>
              </a:xfrm>
              <a:prstGeom prst="rect">
                <a:avLst/>
              </a:prstGeom>
              <a:noFill/>
              <a:ln w="9525">
                <a:noFill/>
              </a:ln>
            </p:spPr>
          </p:pic>
          <p:pic>
            <p:nvPicPr>
              <p:cNvPr id="9224" name="图片 18"/>
              <p:cNvPicPr>
                <a:picLocks noChangeAspect="1"/>
              </p:cNvPicPr>
              <p:nvPr/>
            </p:nvPicPr>
            <p:blipFill>
              <a:blip r:embed="rId3"/>
              <a:stretch>
                <a:fillRect/>
              </a:stretch>
            </p:blipFill>
            <p:spPr>
              <a:xfrm>
                <a:off x="1572702" y="1677266"/>
                <a:ext cx="3328704" cy="3121423"/>
              </a:xfrm>
              <a:prstGeom prst="rect">
                <a:avLst/>
              </a:prstGeom>
              <a:noFill/>
              <a:ln w="9525">
                <a:noFill/>
              </a:ln>
            </p:spPr>
          </p:pic>
        </p:grpSp>
        <p:sp>
          <p:nvSpPr>
            <p:cNvPr id="15" name="直角三角形 1"/>
            <p:cNvSpPr/>
            <p:nvPr/>
          </p:nvSpPr>
          <p:spPr>
            <a:xfrm>
              <a:off x="1711726" y="1541267"/>
              <a:ext cx="3444001" cy="3229540"/>
            </a:xfrm>
            <a:custGeom>
              <a:avLst/>
              <a:gdLst>
                <a:gd name="connsiteX0" fmla="*/ 0 w 3444001"/>
                <a:gd name="connsiteY0" fmla="*/ 3229540 h 3229540"/>
                <a:gd name="connsiteX1" fmla="*/ 0 w 3444001"/>
                <a:gd name="connsiteY1" fmla="*/ 0 h 3229540"/>
                <a:gd name="connsiteX2" fmla="*/ 3444001 w 3444001"/>
                <a:gd name="connsiteY2" fmla="*/ 3229540 h 3229540"/>
                <a:gd name="connsiteX3" fmla="*/ 0 w 3444001"/>
                <a:gd name="connsiteY3" fmla="*/ 3229540 h 3229540"/>
                <a:gd name="connsiteX0-1" fmla="*/ 320040 w 3444001"/>
                <a:gd name="connsiteY0-2" fmla="*/ 3016180 h 3229540"/>
                <a:gd name="connsiteX1-3" fmla="*/ 0 w 3444001"/>
                <a:gd name="connsiteY1-4" fmla="*/ 0 h 3229540"/>
                <a:gd name="connsiteX2-5" fmla="*/ 3444001 w 3444001"/>
                <a:gd name="connsiteY2-6" fmla="*/ 3229540 h 3229540"/>
                <a:gd name="connsiteX3-7" fmla="*/ 320040 w 3444001"/>
                <a:gd name="connsiteY3-8" fmla="*/ 3016180 h 3229540"/>
                <a:gd name="connsiteX0-9" fmla="*/ 182880 w 3444001"/>
                <a:gd name="connsiteY0-10" fmla="*/ 3000940 h 3229540"/>
                <a:gd name="connsiteX1-11" fmla="*/ 0 w 3444001"/>
                <a:gd name="connsiteY1-12" fmla="*/ 0 h 3229540"/>
                <a:gd name="connsiteX2-13" fmla="*/ 3444001 w 3444001"/>
                <a:gd name="connsiteY2-14" fmla="*/ 3229540 h 3229540"/>
                <a:gd name="connsiteX3-15" fmla="*/ 182880 w 3444001"/>
                <a:gd name="connsiteY3-16" fmla="*/ 3000940 h 3229540"/>
              </a:gdLst>
              <a:ahLst/>
              <a:cxnLst>
                <a:cxn ang="0">
                  <a:pos x="connsiteX0-1" y="connsiteY0-2"/>
                </a:cxn>
                <a:cxn ang="0">
                  <a:pos x="connsiteX1-3" y="connsiteY1-4"/>
                </a:cxn>
                <a:cxn ang="0">
                  <a:pos x="connsiteX2-5" y="connsiteY2-6"/>
                </a:cxn>
                <a:cxn ang="0">
                  <a:pos x="connsiteX3-7" y="connsiteY3-8"/>
                </a:cxn>
              </a:cxnLst>
              <a:rect l="l" t="t" r="r" b="b"/>
              <a:pathLst>
                <a:path w="3444001" h="3229540">
                  <a:moveTo>
                    <a:pt x="182880" y="3000940"/>
                  </a:moveTo>
                  <a:lnTo>
                    <a:pt x="0" y="0"/>
                  </a:lnTo>
                  <a:lnTo>
                    <a:pt x="3444001" y="3229540"/>
                  </a:lnTo>
                  <a:lnTo>
                    <a:pt x="182880" y="3000940"/>
                  </a:lnTo>
                  <a:close/>
                </a:path>
              </a:pathLst>
            </a:custGeom>
            <a:solidFill>
              <a:srgbClr val="7ACD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 name="直角三角形 4"/>
            <p:cNvSpPr/>
            <p:nvPr/>
          </p:nvSpPr>
          <p:spPr>
            <a:xfrm flipH="1" flipV="1">
              <a:off x="1709420" y="1544303"/>
              <a:ext cx="3446780" cy="3231475"/>
            </a:xfrm>
            <a:custGeom>
              <a:avLst/>
              <a:gdLst>
                <a:gd name="connsiteX0" fmla="*/ 0 w 2049780"/>
                <a:gd name="connsiteY0" fmla="*/ 1209056 h 1209056"/>
                <a:gd name="connsiteX1" fmla="*/ 0 w 2049780"/>
                <a:gd name="connsiteY1" fmla="*/ 0 h 1209056"/>
                <a:gd name="connsiteX2" fmla="*/ 2049780 w 2049780"/>
                <a:gd name="connsiteY2" fmla="*/ 1209056 h 1209056"/>
                <a:gd name="connsiteX3" fmla="*/ 0 w 2049780"/>
                <a:gd name="connsiteY3" fmla="*/ 1209056 h 1209056"/>
                <a:gd name="connsiteX0-1" fmla="*/ 0 w 2842260"/>
                <a:gd name="connsiteY0-2" fmla="*/ 1209056 h 2070116"/>
                <a:gd name="connsiteX1-3" fmla="*/ 0 w 2842260"/>
                <a:gd name="connsiteY1-4" fmla="*/ 0 h 2070116"/>
                <a:gd name="connsiteX2-5" fmla="*/ 2842260 w 2842260"/>
                <a:gd name="connsiteY2-6" fmla="*/ 2070116 h 2070116"/>
                <a:gd name="connsiteX3-7" fmla="*/ 0 w 2842260"/>
                <a:gd name="connsiteY3-8" fmla="*/ 1209056 h 2070116"/>
                <a:gd name="connsiteX0-9" fmla="*/ 0 w 3162300"/>
                <a:gd name="connsiteY0-10" fmla="*/ 1102376 h 2070116"/>
                <a:gd name="connsiteX1-11" fmla="*/ 320040 w 3162300"/>
                <a:gd name="connsiteY1-12" fmla="*/ 0 h 2070116"/>
                <a:gd name="connsiteX2-13" fmla="*/ 3162300 w 3162300"/>
                <a:gd name="connsiteY2-14" fmla="*/ 2070116 h 2070116"/>
                <a:gd name="connsiteX3-15" fmla="*/ 0 w 3162300"/>
                <a:gd name="connsiteY3-16" fmla="*/ 1102376 h 2070116"/>
                <a:gd name="connsiteX0-17" fmla="*/ 259080 w 3421380"/>
                <a:gd name="connsiteY0-18" fmla="*/ 2260616 h 3228356"/>
                <a:gd name="connsiteX1-19" fmla="*/ 0 w 3421380"/>
                <a:gd name="connsiteY1-20" fmla="*/ 0 h 3228356"/>
                <a:gd name="connsiteX2-21" fmla="*/ 3421380 w 3421380"/>
                <a:gd name="connsiteY2-22" fmla="*/ 3228356 h 3228356"/>
                <a:gd name="connsiteX3-23" fmla="*/ 259080 w 3421380"/>
                <a:gd name="connsiteY3-24" fmla="*/ 2260616 h 3228356"/>
                <a:gd name="connsiteX0-25" fmla="*/ 228600 w 3421380"/>
                <a:gd name="connsiteY0-26" fmla="*/ 2252996 h 3228356"/>
                <a:gd name="connsiteX1-27" fmla="*/ 0 w 3421380"/>
                <a:gd name="connsiteY1-28" fmla="*/ 0 h 3228356"/>
                <a:gd name="connsiteX2-29" fmla="*/ 3421380 w 3421380"/>
                <a:gd name="connsiteY2-30" fmla="*/ 3228356 h 3228356"/>
                <a:gd name="connsiteX3-31" fmla="*/ 228600 w 3421380"/>
                <a:gd name="connsiteY3-32" fmla="*/ 2252996 h 3228356"/>
                <a:gd name="connsiteX0-33" fmla="*/ 228600 w 3429000"/>
                <a:gd name="connsiteY0-34" fmla="*/ 2252996 h 3220736"/>
                <a:gd name="connsiteX1-35" fmla="*/ 0 w 3429000"/>
                <a:gd name="connsiteY1-36" fmla="*/ 0 h 3220736"/>
                <a:gd name="connsiteX2-37" fmla="*/ 3429000 w 3429000"/>
                <a:gd name="connsiteY2-38" fmla="*/ 3220736 h 3220736"/>
                <a:gd name="connsiteX3-39" fmla="*/ 228600 w 3429000"/>
                <a:gd name="connsiteY3-40" fmla="*/ 2252996 h 3220736"/>
                <a:gd name="connsiteX0-41" fmla="*/ 220980 w 3421380"/>
                <a:gd name="connsiteY0-42" fmla="*/ 2245376 h 3213116"/>
                <a:gd name="connsiteX1-43" fmla="*/ 0 w 3421380"/>
                <a:gd name="connsiteY1-44" fmla="*/ 0 h 3213116"/>
                <a:gd name="connsiteX2-45" fmla="*/ 3421380 w 3421380"/>
                <a:gd name="connsiteY2-46" fmla="*/ 3213116 h 3213116"/>
                <a:gd name="connsiteX3-47" fmla="*/ 220980 w 3421380"/>
                <a:gd name="connsiteY3-48" fmla="*/ 2245376 h 3213116"/>
                <a:gd name="connsiteX0-49" fmla="*/ 197831 w 3398231"/>
                <a:gd name="connsiteY0-50" fmla="*/ 2245376 h 3213116"/>
                <a:gd name="connsiteX1-51" fmla="*/ 0 w 3398231"/>
                <a:gd name="connsiteY1-52" fmla="*/ 0 h 3213116"/>
                <a:gd name="connsiteX2-53" fmla="*/ 3398231 w 3398231"/>
                <a:gd name="connsiteY2-54" fmla="*/ 3213116 h 3213116"/>
                <a:gd name="connsiteX3-55" fmla="*/ 197831 w 3398231"/>
                <a:gd name="connsiteY3-56" fmla="*/ 2245376 h 3213116"/>
                <a:gd name="connsiteX0-57" fmla="*/ 220980 w 3421380"/>
                <a:gd name="connsiteY0-58" fmla="*/ 2291675 h 3259415"/>
                <a:gd name="connsiteX1-59" fmla="*/ 0 w 3421380"/>
                <a:gd name="connsiteY1-60" fmla="*/ 0 h 3259415"/>
                <a:gd name="connsiteX2-61" fmla="*/ 3421380 w 3421380"/>
                <a:gd name="connsiteY2-62" fmla="*/ 3259415 h 3259415"/>
                <a:gd name="connsiteX3-63" fmla="*/ 220980 w 3421380"/>
                <a:gd name="connsiteY3-64" fmla="*/ 2291675 h 3259415"/>
                <a:gd name="connsiteX0-65" fmla="*/ 220980 w 3441700"/>
                <a:gd name="connsiteY0-66" fmla="*/ 2291675 h 3269575"/>
                <a:gd name="connsiteX1-67" fmla="*/ 0 w 3441700"/>
                <a:gd name="connsiteY1-68" fmla="*/ 0 h 3269575"/>
                <a:gd name="connsiteX2-69" fmla="*/ 3441700 w 3441700"/>
                <a:gd name="connsiteY2-70" fmla="*/ 3269575 h 3269575"/>
                <a:gd name="connsiteX3-71" fmla="*/ 220980 w 3441700"/>
                <a:gd name="connsiteY3-72" fmla="*/ 2291675 h 3269575"/>
                <a:gd name="connsiteX0-73" fmla="*/ 226060 w 3446780"/>
                <a:gd name="connsiteY0-74" fmla="*/ 2256115 h 3234015"/>
                <a:gd name="connsiteX1-75" fmla="*/ 0 w 3446780"/>
                <a:gd name="connsiteY1-76" fmla="*/ 0 h 3234015"/>
                <a:gd name="connsiteX2-77" fmla="*/ 3446780 w 3446780"/>
                <a:gd name="connsiteY2-78" fmla="*/ 3234015 h 3234015"/>
                <a:gd name="connsiteX3-79" fmla="*/ 226060 w 3446780"/>
                <a:gd name="connsiteY3-80" fmla="*/ 2256115 h 3234015"/>
                <a:gd name="connsiteX0-81" fmla="*/ 226060 w 3446780"/>
                <a:gd name="connsiteY0-82" fmla="*/ 2253575 h 3231475"/>
                <a:gd name="connsiteX1-83" fmla="*/ 0 w 3446780"/>
                <a:gd name="connsiteY1-84" fmla="*/ 0 h 3231475"/>
                <a:gd name="connsiteX2-85" fmla="*/ 3446780 w 3446780"/>
                <a:gd name="connsiteY2-86" fmla="*/ 3231475 h 3231475"/>
                <a:gd name="connsiteX3-87" fmla="*/ 226060 w 3446780"/>
                <a:gd name="connsiteY3-88" fmla="*/ 2253575 h 3231475"/>
              </a:gdLst>
              <a:ahLst/>
              <a:cxnLst>
                <a:cxn ang="0">
                  <a:pos x="connsiteX0-1" y="connsiteY0-2"/>
                </a:cxn>
                <a:cxn ang="0">
                  <a:pos x="connsiteX1-3" y="connsiteY1-4"/>
                </a:cxn>
                <a:cxn ang="0">
                  <a:pos x="connsiteX2-5" y="connsiteY2-6"/>
                </a:cxn>
                <a:cxn ang="0">
                  <a:pos x="connsiteX3-7" y="connsiteY3-8"/>
                </a:cxn>
              </a:cxnLst>
              <a:rect l="l" t="t" r="r" b="b"/>
              <a:pathLst>
                <a:path w="3446780" h="3231475">
                  <a:moveTo>
                    <a:pt x="226060" y="2253575"/>
                  </a:moveTo>
                  <a:lnTo>
                    <a:pt x="0" y="0"/>
                  </a:lnTo>
                  <a:lnTo>
                    <a:pt x="3446780" y="3231475"/>
                  </a:lnTo>
                  <a:lnTo>
                    <a:pt x="226060" y="2253575"/>
                  </a:lnTo>
                  <a:close/>
                </a:path>
              </a:pathLst>
            </a:custGeom>
            <a:solidFill>
              <a:srgbClr val="00A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2" name="Text Box 1"/>
          <p:cNvSpPr txBox="1"/>
          <p:nvPr/>
        </p:nvSpPr>
        <p:spPr>
          <a:xfrm rot="360000">
            <a:off x="1318260" y="1513205"/>
            <a:ext cx="2096770" cy="1322070"/>
          </a:xfrm>
          <a:prstGeom prst="rect">
            <a:avLst/>
          </a:prstGeom>
          <a:noFill/>
        </p:spPr>
        <p:txBody>
          <a:bodyPr wrap="square" rtlCol="0">
            <a:spAutoFit/>
          </a:bodyPr>
          <a:p>
            <a:r>
              <a:rPr lang="en-IN" altLang="zh-CN" sz="2000" b="1"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sym typeface="+mn-ea"/>
              </a:rPr>
              <a:t>Movie Recommendation System</a:t>
            </a:r>
            <a:endParaRPr lang="en-IN" altLang="zh-CN" sz="2000" b="1" dirty="0">
              <a:solidFill>
                <a:schemeClr val="bg1"/>
              </a:solidFill>
              <a:latin typeface="Microsoft YaHei" panose="020B0503020204020204" pitchFamily="34" charset="-122"/>
              <a:ea typeface="Microsoft YaHei" panose="020B0503020204020204" pitchFamily="34" charset="-122"/>
            </a:endParaRPr>
          </a:p>
          <a:p>
            <a:endParaRPr lang="en-IN" altLang="en-US" sz="2000" b="1"/>
          </a:p>
        </p:txBody>
      </p:sp>
      <p:sp>
        <p:nvSpPr>
          <p:cNvPr id="9219" name="矩形 10"/>
          <p:cNvSpPr/>
          <p:nvPr/>
        </p:nvSpPr>
        <p:spPr>
          <a:xfrm>
            <a:off x="6357938" y="2524125"/>
            <a:ext cx="5008562" cy="522288"/>
          </a:xfrm>
          <a:prstGeom prst="rect">
            <a:avLst/>
          </a:prstGeom>
          <a:noFill/>
          <a:ln w="9525">
            <a:noFill/>
          </a:ln>
        </p:spPr>
        <p:txBody>
          <a:bodyPr anchor="t">
            <a:spAutoFit/>
          </a:bodyPr>
          <a:p>
            <a:r>
              <a:rPr lang="zh-CN" altLang="en-US" sz="2800" b="1" dirty="0">
                <a:solidFill>
                  <a:srgbClr val="00AFF0"/>
                </a:solidFill>
                <a:latin typeface="Microsoft YaHei" panose="020B0503020204020204" pitchFamily="34" charset="-122"/>
                <a:ea typeface="Microsoft YaHei" panose="020B0503020204020204" pitchFamily="34" charset="-122"/>
              </a:rPr>
              <a:t>Add your title</a:t>
            </a:r>
            <a:endParaRPr lang="zh-CN" altLang="en-US" sz="2800" b="1" dirty="0">
              <a:solidFill>
                <a:srgbClr val="00AFF0"/>
              </a:solidFill>
              <a:latin typeface="Microsoft YaHei" panose="020B0503020204020204" pitchFamily="34" charset="-122"/>
              <a:ea typeface="Microsoft YaHei" panose="020B0503020204020204" pitchFamily="34" charset="-122"/>
            </a:endParaRPr>
          </a:p>
        </p:txBody>
      </p:sp>
      <p:pic>
        <p:nvPicPr>
          <p:cNvPr id="6" name="Content Placeholder 5"/>
          <p:cNvPicPr>
            <a:picLocks noChangeAspect="1"/>
          </p:cNvPicPr>
          <p:nvPr>
            <p:ph idx="1"/>
          </p:nvPr>
        </p:nvPicPr>
        <p:blipFill>
          <a:blip r:embed="rId4"/>
          <a:stretch>
            <a:fillRect/>
          </a:stretch>
        </p:blipFill>
        <p:spPr>
          <a:xfrm>
            <a:off x="5034915" y="358775"/>
            <a:ext cx="5791200" cy="4038600"/>
          </a:xfrm>
          <a:prstGeom prst="rect">
            <a:avLst/>
          </a:prstGeom>
        </p:spPr>
      </p:pic>
      <p:sp>
        <p:nvSpPr>
          <p:cNvPr id="10" name="Text Box 9"/>
          <p:cNvSpPr txBox="1"/>
          <p:nvPr/>
        </p:nvSpPr>
        <p:spPr>
          <a:xfrm>
            <a:off x="5129530" y="4939665"/>
            <a:ext cx="6487160" cy="1938020"/>
          </a:xfrm>
          <a:prstGeom prst="rect">
            <a:avLst/>
          </a:prstGeom>
          <a:noFill/>
        </p:spPr>
        <p:txBody>
          <a:bodyPr wrap="square" rtlCol="0">
            <a:spAutoFit/>
          </a:bodyPr>
          <a:p>
            <a:pPr marL="285750" indent="-285750">
              <a:buFont typeface="Arial" panose="020B0604020202020204" pitchFamily="34" charset="0"/>
              <a:buChar char="•"/>
            </a:pPr>
            <a:r>
              <a:rPr lang="en-IN" altLang="en-US" sz="2000">
                <a:solidFill>
                  <a:schemeClr val="bg1"/>
                </a:solidFill>
              </a:rPr>
              <a:t>we are joining a histogram and a scatterplot both  using jointplot</a:t>
            </a:r>
            <a:endParaRPr lang="en-IN" altLang="en-US" sz="2000">
              <a:solidFill>
                <a:schemeClr val="bg1"/>
              </a:solidFill>
            </a:endParaRPr>
          </a:p>
          <a:p>
            <a:pPr marL="285750" indent="-285750">
              <a:buFont typeface="Arial" panose="020B0604020202020204" pitchFamily="34" charset="0"/>
              <a:buChar char="•"/>
            </a:pPr>
            <a:r>
              <a:rPr lang="en-IN" altLang="en-US" sz="2000">
                <a:solidFill>
                  <a:schemeClr val="bg1"/>
                </a:solidFill>
              </a:rPr>
              <a:t>with respect to ratings on x axis and num of ratings on y axis</a:t>
            </a:r>
            <a:endParaRPr lang="en-IN" altLang="en-US" sz="2000">
              <a:solidFill>
                <a:schemeClr val="bg1"/>
              </a:solidFill>
            </a:endParaRPr>
          </a:p>
          <a:p>
            <a:pPr marL="285750" indent="-285750">
              <a:buFont typeface="Arial" panose="020B0604020202020204" pitchFamily="34" charset="0"/>
              <a:buChar char="•"/>
            </a:pPr>
            <a:r>
              <a:rPr lang="en-IN" altLang="en-US" sz="2000">
                <a:solidFill>
                  <a:schemeClr val="bg1"/>
                </a:solidFill>
              </a:rPr>
              <a:t>the more congested region has more ratings</a:t>
            </a:r>
            <a:endParaRPr lang="en-IN" altLang="en-US" sz="2000">
              <a:solidFill>
                <a:schemeClr val="bg1"/>
              </a:solidFill>
            </a:endParaRPr>
          </a:p>
          <a:p>
            <a:pPr marL="285750" indent="-285750">
              <a:buFont typeface="Arial" panose="020B0604020202020204" pitchFamily="34" charset="0"/>
              <a:buChar char="•"/>
            </a:pPr>
            <a:r>
              <a:rPr lang="en-IN" altLang="en-US" sz="2000">
                <a:solidFill>
                  <a:schemeClr val="bg1"/>
                </a:solidFill>
              </a:rPr>
              <a:t>basically scatter plot is used in order to compare variables</a:t>
            </a:r>
            <a:endParaRPr lang="en-IN" altLang="en-US" sz="20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6000" b="-6000"/>
          </a:stretch>
        </a:blipFill>
        <a:effectLst/>
      </p:bgPr>
    </p:bg>
    <p:spTree>
      <p:nvGrpSpPr>
        <p:cNvPr id="1" name=""/>
        <p:cNvGrpSpPr/>
        <p:nvPr/>
      </p:nvGrpSpPr>
      <p:grpSpPr/>
      <p:sp>
        <p:nvSpPr>
          <p:cNvPr id="7" name="矩形 6"/>
          <p:cNvSpPr/>
          <p:nvPr/>
        </p:nvSpPr>
        <p:spPr>
          <a:xfrm>
            <a:off x="0" y="4424045"/>
            <a:ext cx="12131675" cy="2433955"/>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220" name="矩形 11"/>
          <p:cNvSpPr/>
          <p:nvPr/>
        </p:nvSpPr>
        <p:spPr>
          <a:xfrm>
            <a:off x="1094740" y="4648835"/>
            <a:ext cx="9812655" cy="2061210"/>
          </a:xfrm>
          <a:prstGeom prst="rect">
            <a:avLst/>
          </a:prstGeom>
          <a:noFill/>
          <a:ln w="9525">
            <a:noFill/>
          </a:ln>
        </p:spPr>
        <p:txBody>
          <a:bodyPr wrap="square" anchor="t">
            <a:spAutoFit/>
          </a:bodyPr>
          <a:p>
            <a:pPr marL="285750" indent="-285750">
              <a:buFont typeface="Arial" panose="020B0604020202020204" pitchFamily="34" charset="0"/>
              <a:buChar char="•"/>
            </a:pPr>
            <a:r>
              <a:rPr lang="en-IN" altLang="zh-CN" sz="1600" dirty="0">
                <a:solidFill>
                  <a:srgbClr val="FFFFFF"/>
                </a:solidFill>
                <a:latin typeface="Microsoft YaHei" panose="020B0503020204020204" pitchFamily="34" charset="-122"/>
                <a:ea typeface="Microsoft YaHei" panose="020B0503020204020204" pitchFamily="34" charset="-122"/>
              </a:rPr>
              <a:t>collect all the ratings after joint plot in the form of ascending=false</a:t>
            </a:r>
            <a:endParaRPr lang="en-IN" altLang="zh-CN" sz="1600" dirty="0">
              <a:solidFill>
                <a:srgbClr val="FFFFFF"/>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IN" altLang="zh-CN" sz="1600" dirty="0">
                <a:solidFill>
                  <a:srgbClr val="FFFFFF"/>
                </a:solidFill>
                <a:latin typeface="Microsoft YaHei" panose="020B0503020204020204" pitchFamily="34" charset="-122"/>
                <a:ea typeface="Microsoft YaHei" panose="020B0503020204020204" pitchFamily="34" charset="-122"/>
              </a:rPr>
              <a:t>Then find the corelation </a:t>
            </a:r>
            <a:endParaRPr lang="en-IN" altLang="zh-CN" sz="1600" dirty="0">
              <a:solidFill>
                <a:srgbClr val="FFFFFF"/>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IN" altLang="zh-CN" sz="1600" dirty="0">
                <a:solidFill>
                  <a:srgbClr val="FFFFFF"/>
                </a:solidFill>
                <a:latin typeface="Microsoft YaHei" panose="020B0503020204020204" pitchFamily="34" charset="-122"/>
                <a:ea typeface="Microsoft YaHei" panose="020B0503020204020204" pitchFamily="34" charset="-122"/>
              </a:rPr>
              <a:t>now sort them by correlation values </a:t>
            </a:r>
            <a:endParaRPr lang="en-IN" altLang="zh-CN" sz="1600" dirty="0">
              <a:solidFill>
                <a:srgbClr val="FFFFFF"/>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IN" altLang="zh-CN" sz="1600" dirty="0">
                <a:solidFill>
                  <a:srgbClr val="FFFFFF"/>
                </a:solidFill>
                <a:latin typeface="Microsoft YaHei" panose="020B0503020204020204" pitchFamily="34" charset="-122"/>
                <a:ea typeface="Microsoft YaHei" panose="020B0503020204020204" pitchFamily="34" charset="-122"/>
              </a:rPr>
              <a:t>join with number of ratings</a:t>
            </a:r>
            <a:endParaRPr lang="en-IN" altLang="zh-CN" sz="1600" dirty="0">
              <a:solidFill>
                <a:srgbClr val="FFFFFF"/>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IN" altLang="zh-CN" sz="1600" dirty="0">
                <a:solidFill>
                  <a:srgbClr val="FFFFFF"/>
                </a:solidFill>
                <a:latin typeface="Microsoft YaHei" panose="020B0503020204020204" pitchFamily="34" charset="-122"/>
                <a:ea typeface="Microsoft YaHei" panose="020B0503020204020204" pitchFamily="34" charset="-122"/>
              </a:rPr>
              <a:t>now lets sort values of correlation whos reviews are &gt;150</a:t>
            </a:r>
            <a:endParaRPr lang="en-IN" altLang="zh-CN" sz="1600" dirty="0">
              <a:solidFill>
                <a:srgbClr val="FFFFFF"/>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IN" altLang="zh-CN" sz="1600" dirty="0">
                <a:solidFill>
                  <a:srgbClr val="FFFFFF"/>
                </a:solidFill>
                <a:latin typeface="Microsoft YaHei" panose="020B0503020204020204" pitchFamily="34" charset="-122"/>
                <a:ea typeface="Microsoft YaHei" panose="020B0503020204020204" pitchFamily="34" charset="-122"/>
              </a:rPr>
              <a:t>this is how we recommend movies </a:t>
            </a:r>
            <a:endParaRPr lang="en-IN" altLang="zh-CN" sz="1600" dirty="0">
              <a:solidFill>
                <a:srgbClr val="FFFFFF"/>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IN" altLang="zh-CN" sz="1600" dirty="0">
                <a:solidFill>
                  <a:srgbClr val="FFFFFF"/>
                </a:solidFill>
                <a:latin typeface="Microsoft YaHei" panose="020B0503020204020204" pitchFamily="34" charset="-122"/>
                <a:ea typeface="Microsoft YaHei" panose="020B0503020204020204" pitchFamily="34" charset="-122"/>
              </a:rPr>
              <a:t>suppose a person has seen jurassic park now the next movie he will be recomended is fugitive.</a:t>
            </a:r>
            <a:endParaRPr lang="en-IN" altLang="zh-CN" sz="1600" dirty="0">
              <a:solidFill>
                <a:srgbClr val="FFFFFF"/>
              </a:solidFill>
              <a:latin typeface="Microsoft YaHei" panose="020B0503020204020204" pitchFamily="34" charset="-122"/>
              <a:ea typeface="Microsoft YaHei" panose="020B0503020204020204" pitchFamily="34" charset="-122"/>
            </a:endParaRPr>
          </a:p>
          <a:p>
            <a:pPr>
              <a:buFont typeface="Arial" panose="020B0604020202020204" pitchFamily="34" charset="0"/>
            </a:pPr>
            <a:r>
              <a:rPr lang="en-IN" altLang="zh-CN" sz="1600" dirty="0">
                <a:solidFill>
                  <a:srgbClr val="FFFFFF"/>
                </a:solidFill>
                <a:latin typeface="Microsoft YaHei" panose="020B0503020204020204" pitchFamily="34" charset="-122"/>
                <a:ea typeface="Microsoft YaHei" panose="020B0503020204020204" pitchFamily="34" charset="-122"/>
              </a:rPr>
              <a:t>     based on correlation</a:t>
            </a:r>
            <a:endParaRPr lang="en-IN" altLang="zh-CN" sz="1600" dirty="0">
              <a:solidFill>
                <a:srgbClr val="FFFFFF"/>
              </a:solidFill>
              <a:latin typeface="Microsoft YaHei" panose="020B0503020204020204" pitchFamily="34" charset="-122"/>
              <a:ea typeface="Microsoft YaHei" panose="020B0503020204020204" pitchFamily="34" charset="-122"/>
            </a:endParaRPr>
          </a:p>
        </p:txBody>
      </p:sp>
      <p:sp>
        <p:nvSpPr>
          <p:cNvPr id="9219" name="矩形 10"/>
          <p:cNvSpPr/>
          <p:nvPr/>
        </p:nvSpPr>
        <p:spPr>
          <a:xfrm>
            <a:off x="6357938" y="2524125"/>
            <a:ext cx="5008562" cy="522288"/>
          </a:xfrm>
          <a:prstGeom prst="rect">
            <a:avLst/>
          </a:prstGeom>
          <a:noFill/>
          <a:ln w="9525">
            <a:noFill/>
          </a:ln>
        </p:spPr>
        <p:txBody>
          <a:bodyPr anchor="t">
            <a:spAutoFit/>
          </a:bodyPr>
          <a:p>
            <a:r>
              <a:rPr lang="zh-CN" altLang="en-US" sz="2800" b="1" dirty="0">
                <a:solidFill>
                  <a:srgbClr val="00AFF0"/>
                </a:solidFill>
                <a:latin typeface="Microsoft YaHei" panose="020B0503020204020204" pitchFamily="34" charset="-122"/>
                <a:ea typeface="Microsoft YaHei" panose="020B0503020204020204" pitchFamily="34" charset="-122"/>
              </a:rPr>
              <a:t>Add your title</a:t>
            </a:r>
            <a:endParaRPr lang="zh-CN" altLang="en-US" sz="2800" b="1" dirty="0">
              <a:solidFill>
                <a:srgbClr val="00AFF0"/>
              </a:solidFill>
              <a:latin typeface="Microsoft YaHei" panose="020B0503020204020204" pitchFamily="34" charset="-122"/>
              <a:ea typeface="Microsoft YaHei" panose="020B0503020204020204" pitchFamily="34" charset="-122"/>
            </a:endParaRPr>
          </a:p>
        </p:txBody>
      </p:sp>
      <p:pic>
        <p:nvPicPr>
          <p:cNvPr id="5" name="Content Placeholder 4" descr="Screenshot (7)"/>
          <p:cNvPicPr>
            <a:picLocks noChangeAspect="1"/>
          </p:cNvPicPr>
          <p:nvPr>
            <p:ph idx="1"/>
          </p:nvPr>
        </p:nvPicPr>
        <p:blipFill>
          <a:blip r:embed="rId2"/>
          <a:stretch>
            <a:fillRect/>
          </a:stretch>
        </p:blipFill>
        <p:spPr>
          <a:xfrm>
            <a:off x="695325" y="-17145"/>
            <a:ext cx="10504805" cy="44411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6000" b="-6000"/>
          </a:stretch>
        </a:blipFill>
        <a:effectLst/>
      </p:bgPr>
    </p:bg>
    <p:spTree>
      <p:nvGrpSpPr>
        <p:cNvPr id="1" name=""/>
        <p:cNvGrpSpPr/>
        <p:nvPr/>
      </p:nvGrpSpPr>
      <p:grpSpPr/>
      <p:sp>
        <p:nvSpPr>
          <p:cNvPr id="7" name="矩形 6"/>
          <p:cNvSpPr/>
          <p:nvPr/>
        </p:nvSpPr>
        <p:spPr>
          <a:xfrm>
            <a:off x="0" y="5325745"/>
            <a:ext cx="12192000" cy="1532255"/>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9221" name="组合 12"/>
          <p:cNvGrpSpPr/>
          <p:nvPr/>
        </p:nvGrpSpPr>
        <p:grpSpPr>
          <a:xfrm>
            <a:off x="747395" y="432435"/>
            <a:ext cx="4449445" cy="3005455"/>
            <a:chOff x="718237" y="874064"/>
            <a:chExt cx="5091975" cy="5485791"/>
          </a:xfrm>
        </p:grpSpPr>
        <p:grpSp>
          <p:nvGrpSpPr>
            <p:cNvPr id="9222" name="组合 13"/>
            <p:cNvGrpSpPr/>
            <p:nvPr/>
          </p:nvGrpSpPr>
          <p:grpSpPr>
            <a:xfrm>
              <a:off x="718237" y="874064"/>
              <a:ext cx="5091975" cy="5485791"/>
              <a:chOff x="612473" y="1032399"/>
              <a:chExt cx="4921508" cy="5302140"/>
            </a:xfrm>
          </p:grpSpPr>
          <p:pic>
            <p:nvPicPr>
              <p:cNvPr id="9223" name="图片 17"/>
              <p:cNvPicPr>
                <a:picLocks noChangeAspect="1"/>
              </p:cNvPicPr>
              <p:nvPr/>
            </p:nvPicPr>
            <p:blipFill>
              <a:blip r:embed="rId2"/>
              <a:stretch>
                <a:fillRect/>
              </a:stretch>
            </p:blipFill>
            <p:spPr>
              <a:xfrm flipH="1">
                <a:off x="612473" y="1032399"/>
                <a:ext cx="4921508" cy="5302140"/>
              </a:xfrm>
              <a:prstGeom prst="rect">
                <a:avLst/>
              </a:prstGeom>
              <a:noFill/>
              <a:ln w="9525">
                <a:noFill/>
              </a:ln>
            </p:spPr>
          </p:pic>
          <p:pic>
            <p:nvPicPr>
              <p:cNvPr id="9224" name="图片 18"/>
              <p:cNvPicPr>
                <a:picLocks noChangeAspect="1"/>
              </p:cNvPicPr>
              <p:nvPr/>
            </p:nvPicPr>
            <p:blipFill>
              <a:blip r:embed="rId3"/>
              <a:stretch>
                <a:fillRect/>
              </a:stretch>
            </p:blipFill>
            <p:spPr>
              <a:xfrm>
                <a:off x="1572702" y="1677266"/>
                <a:ext cx="3328704" cy="3121423"/>
              </a:xfrm>
              <a:prstGeom prst="rect">
                <a:avLst/>
              </a:prstGeom>
              <a:noFill/>
              <a:ln w="9525">
                <a:noFill/>
              </a:ln>
            </p:spPr>
          </p:pic>
        </p:grpSp>
        <p:sp>
          <p:nvSpPr>
            <p:cNvPr id="15" name="直角三角形 1"/>
            <p:cNvSpPr/>
            <p:nvPr/>
          </p:nvSpPr>
          <p:spPr>
            <a:xfrm>
              <a:off x="1711726" y="1541267"/>
              <a:ext cx="3444001" cy="3229540"/>
            </a:xfrm>
            <a:custGeom>
              <a:avLst/>
              <a:gdLst>
                <a:gd name="connsiteX0" fmla="*/ 0 w 3444001"/>
                <a:gd name="connsiteY0" fmla="*/ 3229540 h 3229540"/>
                <a:gd name="connsiteX1" fmla="*/ 0 w 3444001"/>
                <a:gd name="connsiteY1" fmla="*/ 0 h 3229540"/>
                <a:gd name="connsiteX2" fmla="*/ 3444001 w 3444001"/>
                <a:gd name="connsiteY2" fmla="*/ 3229540 h 3229540"/>
                <a:gd name="connsiteX3" fmla="*/ 0 w 3444001"/>
                <a:gd name="connsiteY3" fmla="*/ 3229540 h 3229540"/>
                <a:gd name="connsiteX0-1" fmla="*/ 320040 w 3444001"/>
                <a:gd name="connsiteY0-2" fmla="*/ 3016180 h 3229540"/>
                <a:gd name="connsiteX1-3" fmla="*/ 0 w 3444001"/>
                <a:gd name="connsiteY1-4" fmla="*/ 0 h 3229540"/>
                <a:gd name="connsiteX2-5" fmla="*/ 3444001 w 3444001"/>
                <a:gd name="connsiteY2-6" fmla="*/ 3229540 h 3229540"/>
                <a:gd name="connsiteX3-7" fmla="*/ 320040 w 3444001"/>
                <a:gd name="connsiteY3-8" fmla="*/ 3016180 h 3229540"/>
                <a:gd name="connsiteX0-9" fmla="*/ 182880 w 3444001"/>
                <a:gd name="connsiteY0-10" fmla="*/ 3000940 h 3229540"/>
                <a:gd name="connsiteX1-11" fmla="*/ 0 w 3444001"/>
                <a:gd name="connsiteY1-12" fmla="*/ 0 h 3229540"/>
                <a:gd name="connsiteX2-13" fmla="*/ 3444001 w 3444001"/>
                <a:gd name="connsiteY2-14" fmla="*/ 3229540 h 3229540"/>
                <a:gd name="connsiteX3-15" fmla="*/ 182880 w 3444001"/>
                <a:gd name="connsiteY3-16" fmla="*/ 3000940 h 3229540"/>
              </a:gdLst>
              <a:ahLst/>
              <a:cxnLst>
                <a:cxn ang="0">
                  <a:pos x="connsiteX0-1" y="connsiteY0-2"/>
                </a:cxn>
                <a:cxn ang="0">
                  <a:pos x="connsiteX1-3" y="connsiteY1-4"/>
                </a:cxn>
                <a:cxn ang="0">
                  <a:pos x="connsiteX2-5" y="connsiteY2-6"/>
                </a:cxn>
                <a:cxn ang="0">
                  <a:pos x="connsiteX3-7" y="connsiteY3-8"/>
                </a:cxn>
              </a:cxnLst>
              <a:rect l="l" t="t" r="r" b="b"/>
              <a:pathLst>
                <a:path w="3444001" h="3229540">
                  <a:moveTo>
                    <a:pt x="182880" y="3000940"/>
                  </a:moveTo>
                  <a:lnTo>
                    <a:pt x="0" y="0"/>
                  </a:lnTo>
                  <a:lnTo>
                    <a:pt x="3444001" y="3229540"/>
                  </a:lnTo>
                  <a:lnTo>
                    <a:pt x="182880" y="3000940"/>
                  </a:lnTo>
                  <a:close/>
                </a:path>
              </a:pathLst>
            </a:custGeom>
            <a:solidFill>
              <a:srgbClr val="7ACD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 name="直角三角形 4"/>
            <p:cNvSpPr/>
            <p:nvPr/>
          </p:nvSpPr>
          <p:spPr>
            <a:xfrm flipH="1" flipV="1">
              <a:off x="1709420" y="1544303"/>
              <a:ext cx="3446780" cy="3231475"/>
            </a:xfrm>
            <a:custGeom>
              <a:avLst/>
              <a:gdLst>
                <a:gd name="connsiteX0" fmla="*/ 0 w 2049780"/>
                <a:gd name="connsiteY0" fmla="*/ 1209056 h 1209056"/>
                <a:gd name="connsiteX1" fmla="*/ 0 w 2049780"/>
                <a:gd name="connsiteY1" fmla="*/ 0 h 1209056"/>
                <a:gd name="connsiteX2" fmla="*/ 2049780 w 2049780"/>
                <a:gd name="connsiteY2" fmla="*/ 1209056 h 1209056"/>
                <a:gd name="connsiteX3" fmla="*/ 0 w 2049780"/>
                <a:gd name="connsiteY3" fmla="*/ 1209056 h 1209056"/>
                <a:gd name="connsiteX0-1" fmla="*/ 0 w 2842260"/>
                <a:gd name="connsiteY0-2" fmla="*/ 1209056 h 2070116"/>
                <a:gd name="connsiteX1-3" fmla="*/ 0 w 2842260"/>
                <a:gd name="connsiteY1-4" fmla="*/ 0 h 2070116"/>
                <a:gd name="connsiteX2-5" fmla="*/ 2842260 w 2842260"/>
                <a:gd name="connsiteY2-6" fmla="*/ 2070116 h 2070116"/>
                <a:gd name="connsiteX3-7" fmla="*/ 0 w 2842260"/>
                <a:gd name="connsiteY3-8" fmla="*/ 1209056 h 2070116"/>
                <a:gd name="connsiteX0-9" fmla="*/ 0 w 3162300"/>
                <a:gd name="connsiteY0-10" fmla="*/ 1102376 h 2070116"/>
                <a:gd name="connsiteX1-11" fmla="*/ 320040 w 3162300"/>
                <a:gd name="connsiteY1-12" fmla="*/ 0 h 2070116"/>
                <a:gd name="connsiteX2-13" fmla="*/ 3162300 w 3162300"/>
                <a:gd name="connsiteY2-14" fmla="*/ 2070116 h 2070116"/>
                <a:gd name="connsiteX3-15" fmla="*/ 0 w 3162300"/>
                <a:gd name="connsiteY3-16" fmla="*/ 1102376 h 2070116"/>
                <a:gd name="connsiteX0-17" fmla="*/ 259080 w 3421380"/>
                <a:gd name="connsiteY0-18" fmla="*/ 2260616 h 3228356"/>
                <a:gd name="connsiteX1-19" fmla="*/ 0 w 3421380"/>
                <a:gd name="connsiteY1-20" fmla="*/ 0 h 3228356"/>
                <a:gd name="connsiteX2-21" fmla="*/ 3421380 w 3421380"/>
                <a:gd name="connsiteY2-22" fmla="*/ 3228356 h 3228356"/>
                <a:gd name="connsiteX3-23" fmla="*/ 259080 w 3421380"/>
                <a:gd name="connsiteY3-24" fmla="*/ 2260616 h 3228356"/>
                <a:gd name="connsiteX0-25" fmla="*/ 228600 w 3421380"/>
                <a:gd name="connsiteY0-26" fmla="*/ 2252996 h 3228356"/>
                <a:gd name="connsiteX1-27" fmla="*/ 0 w 3421380"/>
                <a:gd name="connsiteY1-28" fmla="*/ 0 h 3228356"/>
                <a:gd name="connsiteX2-29" fmla="*/ 3421380 w 3421380"/>
                <a:gd name="connsiteY2-30" fmla="*/ 3228356 h 3228356"/>
                <a:gd name="connsiteX3-31" fmla="*/ 228600 w 3421380"/>
                <a:gd name="connsiteY3-32" fmla="*/ 2252996 h 3228356"/>
                <a:gd name="connsiteX0-33" fmla="*/ 228600 w 3429000"/>
                <a:gd name="connsiteY0-34" fmla="*/ 2252996 h 3220736"/>
                <a:gd name="connsiteX1-35" fmla="*/ 0 w 3429000"/>
                <a:gd name="connsiteY1-36" fmla="*/ 0 h 3220736"/>
                <a:gd name="connsiteX2-37" fmla="*/ 3429000 w 3429000"/>
                <a:gd name="connsiteY2-38" fmla="*/ 3220736 h 3220736"/>
                <a:gd name="connsiteX3-39" fmla="*/ 228600 w 3429000"/>
                <a:gd name="connsiteY3-40" fmla="*/ 2252996 h 3220736"/>
                <a:gd name="connsiteX0-41" fmla="*/ 220980 w 3421380"/>
                <a:gd name="connsiteY0-42" fmla="*/ 2245376 h 3213116"/>
                <a:gd name="connsiteX1-43" fmla="*/ 0 w 3421380"/>
                <a:gd name="connsiteY1-44" fmla="*/ 0 h 3213116"/>
                <a:gd name="connsiteX2-45" fmla="*/ 3421380 w 3421380"/>
                <a:gd name="connsiteY2-46" fmla="*/ 3213116 h 3213116"/>
                <a:gd name="connsiteX3-47" fmla="*/ 220980 w 3421380"/>
                <a:gd name="connsiteY3-48" fmla="*/ 2245376 h 3213116"/>
                <a:gd name="connsiteX0-49" fmla="*/ 197831 w 3398231"/>
                <a:gd name="connsiteY0-50" fmla="*/ 2245376 h 3213116"/>
                <a:gd name="connsiteX1-51" fmla="*/ 0 w 3398231"/>
                <a:gd name="connsiteY1-52" fmla="*/ 0 h 3213116"/>
                <a:gd name="connsiteX2-53" fmla="*/ 3398231 w 3398231"/>
                <a:gd name="connsiteY2-54" fmla="*/ 3213116 h 3213116"/>
                <a:gd name="connsiteX3-55" fmla="*/ 197831 w 3398231"/>
                <a:gd name="connsiteY3-56" fmla="*/ 2245376 h 3213116"/>
                <a:gd name="connsiteX0-57" fmla="*/ 220980 w 3421380"/>
                <a:gd name="connsiteY0-58" fmla="*/ 2291675 h 3259415"/>
                <a:gd name="connsiteX1-59" fmla="*/ 0 w 3421380"/>
                <a:gd name="connsiteY1-60" fmla="*/ 0 h 3259415"/>
                <a:gd name="connsiteX2-61" fmla="*/ 3421380 w 3421380"/>
                <a:gd name="connsiteY2-62" fmla="*/ 3259415 h 3259415"/>
                <a:gd name="connsiteX3-63" fmla="*/ 220980 w 3421380"/>
                <a:gd name="connsiteY3-64" fmla="*/ 2291675 h 3259415"/>
                <a:gd name="connsiteX0-65" fmla="*/ 220980 w 3441700"/>
                <a:gd name="connsiteY0-66" fmla="*/ 2291675 h 3269575"/>
                <a:gd name="connsiteX1-67" fmla="*/ 0 w 3441700"/>
                <a:gd name="connsiteY1-68" fmla="*/ 0 h 3269575"/>
                <a:gd name="connsiteX2-69" fmla="*/ 3441700 w 3441700"/>
                <a:gd name="connsiteY2-70" fmla="*/ 3269575 h 3269575"/>
                <a:gd name="connsiteX3-71" fmla="*/ 220980 w 3441700"/>
                <a:gd name="connsiteY3-72" fmla="*/ 2291675 h 3269575"/>
                <a:gd name="connsiteX0-73" fmla="*/ 226060 w 3446780"/>
                <a:gd name="connsiteY0-74" fmla="*/ 2256115 h 3234015"/>
                <a:gd name="connsiteX1-75" fmla="*/ 0 w 3446780"/>
                <a:gd name="connsiteY1-76" fmla="*/ 0 h 3234015"/>
                <a:gd name="connsiteX2-77" fmla="*/ 3446780 w 3446780"/>
                <a:gd name="connsiteY2-78" fmla="*/ 3234015 h 3234015"/>
                <a:gd name="connsiteX3-79" fmla="*/ 226060 w 3446780"/>
                <a:gd name="connsiteY3-80" fmla="*/ 2256115 h 3234015"/>
                <a:gd name="connsiteX0-81" fmla="*/ 226060 w 3446780"/>
                <a:gd name="connsiteY0-82" fmla="*/ 2253575 h 3231475"/>
                <a:gd name="connsiteX1-83" fmla="*/ 0 w 3446780"/>
                <a:gd name="connsiteY1-84" fmla="*/ 0 h 3231475"/>
                <a:gd name="connsiteX2-85" fmla="*/ 3446780 w 3446780"/>
                <a:gd name="connsiteY2-86" fmla="*/ 3231475 h 3231475"/>
                <a:gd name="connsiteX3-87" fmla="*/ 226060 w 3446780"/>
                <a:gd name="connsiteY3-88" fmla="*/ 2253575 h 3231475"/>
              </a:gdLst>
              <a:ahLst/>
              <a:cxnLst>
                <a:cxn ang="0">
                  <a:pos x="connsiteX0-1" y="connsiteY0-2"/>
                </a:cxn>
                <a:cxn ang="0">
                  <a:pos x="connsiteX1-3" y="connsiteY1-4"/>
                </a:cxn>
                <a:cxn ang="0">
                  <a:pos x="connsiteX2-5" y="connsiteY2-6"/>
                </a:cxn>
                <a:cxn ang="0">
                  <a:pos x="connsiteX3-7" y="connsiteY3-8"/>
                </a:cxn>
              </a:cxnLst>
              <a:rect l="l" t="t" r="r" b="b"/>
              <a:pathLst>
                <a:path w="3446780" h="3231475">
                  <a:moveTo>
                    <a:pt x="226060" y="2253575"/>
                  </a:moveTo>
                  <a:lnTo>
                    <a:pt x="0" y="0"/>
                  </a:lnTo>
                  <a:lnTo>
                    <a:pt x="3446780" y="3231475"/>
                  </a:lnTo>
                  <a:lnTo>
                    <a:pt x="226060" y="2253575"/>
                  </a:lnTo>
                  <a:close/>
                </a:path>
              </a:pathLst>
            </a:custGeom>
            <a:solidFill>
              <a:srgbClr val="00A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2" name="Text Box 1"/>
          <p:cNvSpPr txBox="1"/>
          <p:nvPr/>
        </p:nvSpPr>
        <p:spPr>
          <a:xfrm rot="360000">
            <a:off x="1983105" y="1274445"/>
            <a:ext cx="2938780" cy="1322070"/>
          </a:xfrm>
          <a:prstGeom prst="rect">
            <a:avLst/>
          </a:prstGeom>
          <a:noFill/>
        </p:spPr>
        <p:txBody>
          <a:bodyPr wrap="square" rtlCol="0">
            <a:spAutoFit/>
          </a:bodyPr>
          <a:p>
            <a:r>
              <a:rPr lang="en-IN" altLang="zh-CN" sz="2000" b="1"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sym typeface="+mn-ea"/>
              </a:rPr>
              <a:t>Movie Recommendation System</a:t>
            </a:r>
            <a:endParaRPr lang="en-IN" altLang="zh-CN" sz="2000" b="1" dirty="0">
              <a:solidFill>
                <a:schemeClr val="bg1"/>
              </a:solidFill>
              <a:latin typeface="Microsoft YaHei" panose="020B0503020204020204" pitchFamily="34" charset="-122"/>
              <a:ea typeface="Microsoft YaHei" panose="020B0503020204020204" pitchFamily="34" charset="-122"/>
            </a:endParaRPr>
          </a:p>
          <a:p>
            <a:endParaRPr lang="en-IN" altLang="en-US" sz="2000" b="1"/>
          </a:p>
        </p:txBody>
      </p:sp>
      <p:grpSp>
        <p:nvGrpSpPr>
          <p:cNvPr id="10" name="组合 12"/>
          <p:cNvGrpSpPr/>
          <p:nvPr/>
        </p:nvGrpSpPr>
        <p:grpSpPr>
          <a:xfrm rot="10800000" flipV="1">
            <a:off x="6776720" y="432435"/>
            <a:ext cx="4449445" cy="3005455"/>
            <a:chOff x="718237" y="874064"/>
            <a:chExt cx="5091975" cy="5485791"/>
          </a:xfrm>
        </p:grpSpPr>
        <p:grpSp>
          <p:nvGrpSpPr>
            <p:cNvPr id="11" name="组合 13"/>
            <p:cNvGrpSpPr/>
            <p:nvPr/>
          </p:nvGrpSpPr>
          <p:grpSpPr>
            <a:xfrm>
              <a:off x="718237" y="874064"/>
              <a:ext cx="5091975" cy="5485791"/>
              <a:chOff x="612473" y="1032399"/>
              <a:chExt cx="4921508" cy="5302140"/>
            </a:xfrm>
          </p:grpSpPr>
          <p:pic>
            <p:nvPicPr>
              <p:cNvPr id="12" name="图片 17"/>
              <p:cNvPicPr>
                <a:picLocks noChangeAspect="1"/>
              </p:cNvPicPr>
              <p:nvPr/>
            </p:nvPicPr>
            <p:blipFill>
              <a:blip r:embed="rId2"/>
              <a:stretch>
                <a:fillRect/>
              </a:stretch>
            </p:blipFill>
            <p:spPr>
              <a:xfrm flipH="1">
                <a:off x="612473" y="1032399"/>
                <a:ext cx="4921508" cy="5302140"/>
              </a:xfrm>
              <a:prstGeom prst="rect">
                <a:avLst/>
              </a:prstGeom>
              <a:noFill/>
              <a:ln w="9525">
                <a:noFill/>
              </a:ln>
            </p:spPr>
          </p:pic>
          <p:pic>
            <p:nvPicPr>
              <p:cNvPr id="13" name="图片 18"/>
              <p:cNvPicPr>
                <a:picLocks noChangeAspect="1"/>
              </p:cNvPicPr>
              <p:nvPr/>
            </p:nvPicPr>
            <p:blipFill>
              <a:blip r:embed="rId3"/>
              <a:stretch>
                <a:fillRect/>
              </a:stretch>
            </p:blipFill>
            <p:spPr>
              <a:xfrm>
                <a:off x="1572702" y="1677266"/>
                <a:ext cx="3328704" cy="3121423"/>
              </a:xfrm>
              <a:prstGeom prst="rect">
                <a:avLst/>
              </a:prstGeom>
              <a:noFill/>
              <a:ln w="9525">
                <a:noFill/>
              </a:ln>
            </p:spPr>
          </p:pic>
        </p:grpSp>
        <p:sp>
          <p:nvSpPr>
            <p:cNvPr id="14" name="直角三角形 1"/>
            <p:cNvSpPr/>
            <p:nvPr/>
          </p:nvSpPr>
          <p:spPr>
            <a:xfrm>
              <a:off x="1711726" y="1541267"/>
              <a:ext cx="3444001" cy="3229540"/>
            </a:xfrm>
            <a:custGeom>
              <a:avLst/>
              <a:gdLst>
                <a:gd name="connsiteX0" fmla="*/ 0 w 3444001"/>
                <a:gd name="connsiteY0" fmla="*/ 3229540 h 3229540"/>
                <a:gd name="connsiteX1" fmla="*/ 0 w 3444001"/>
                <a:gd name="connsiteY1" fmla="*/ 0 h 3229540"/>
                <a:gd name="connsiteX2" fmla="*/ 3444001 w 3444001"/>
                <a:gd name="connsiteY2" fmla="*/ 3229540 h 3229540"/>
                <a:gd name="connsiteX3" fmla="*/ 0 w 3444001"/>
                <a:gd name="connsiteY3" fmla="*/ 3229540 h 3229540"/>
                <a:gd name="connsiteX0-1" fmla="*/ 320040 w 3444001"/>
                <a:gd name="connsiteY0-2" fmla="*/ 3016180 h 3229540"/>
                <a:gd name="connsiteX1-3" fmla="*/ 0 w 3444001"/>
                <a:gd name="connsiteY1-4" fmla="*/ 0 h 3229540"/>
                <a:gd name="connsiteX2-5" fmla="*/ 3444001 w 3444001"/>
                <a:gd name="connsiteY2-6" fmla="*/ 3229540 h 3229540"/>
                <a:gd name="connsiteX3-7" fmla="*/ 320040 w 3444001"/>
                <a:gd name="connsiteY3-8" fmla="*/ 3016180 h 3229540"/>
                <a:gd name="connsiteX0-9" fmla="*/ 182880 w 3444001"/>
                <a:gd name="connsiteY0-10" fmla="*/ 3000940 h 3229540"/>
                <a:gd name="connsiteX1-11" fmla="*/ 0 w 3444001"/>
                <a:gd name="connsiteY1-12" fmla="*/ 0 h 3229540"/>
                <a:gd name="connsiteX2-13" fmla="*/ 3444001 w 3444001"/>
                <a:gd name="connsiteY2-14" fmla="*/ 3229540 h 3229540"/>
                <a:gd name="connsiteX3-15" fmla="*/ 182880 w 3444001"/>
                <a:gd name="connsiteY3-16" fmla="*/ 3000940 h 3229540"/>
              </a:gdLst>
              <a:ahLst/>
              <a:cxnLst>
                <a:cxn ang="0">
                  <a:pos x="connsiteX0-1" y="connsiteY0-2"/>
                </a:cxn>
                <a:cxn ang="0">
                  <a:pos x="connsiteX1-3" y="connsiteY1-4"/>
                </a:cxn>
                <a:cxn ang="0">
                  <a:pos x="connsiteX2-5" y="connsiteY2-6"/>
                </a:cxn>
                <a:cxn ang="0">
                  <a:pos x="connsiteX3-7" y="connsiteY3-8"/>
                </a:cxn>
              </a:cxnLst>
              <a:rect l="l" t="t" r="r" b="b"/>
              <a:pathLst>
                <a:path w="3444001" h="3229540">
                  <a:moveTo>
                    <a:pt x="182880" y="3000940"/>
                  </a:moveTo>
                  <a:lnTo>
                    <a:pt x="0" y="0"/>
                  </a:lnTo>
                  <a:lnTo>
                    <a:pt x="3444001" y="3229540"/>
                  </a:lnTo>
                  <a:lnTo>
                    <a:pt x="182880" y="3000940"/>
                  </a:lnTo>
                  <a:close/>
                </a:path>
              </a:pathLst>
            </a:custGeom>
            <a:solidFill>
              <a:srgbClr val="7ACD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 name="直角三角形 4"/>
            <p:cNvSpPr/>
            <p:nvPr/>
          </p:nvSpPr>
          <p:spPr>
            <a:xfrm flipH="1" flipV="1">
              <a:off x="1709420" y="1544303"/>
              <a:ext cx="3446780" cy="3231475"/>
            </a:xfrm>
            <a:custGeom>
              <a:avLst/>
              <a:gdLst>
                <a:gd name="connsiteX0" fmla="*/ 0 w 2049780"/>
                <a:gd name="connsiteY0" fmla="*/ 1209056 h 1209056"/>
                <a:gd name="connsiteX1" fmla="*/ 0 w 2049780"/>
                <a:gd name="connsiteY1" fmla="*/ 0 h 1209056"/>
                <a:gd name="connsiteX2" fmla="*/ 2049780 w 2049780"/>
                <a:gd name="connsiteY2" fmla="*/ 1209056 h 1209056"/>
                <a:gd name="connsiteX3" fmla="*/ 0 w 2049780"/>
                <a:gd name="connsiteY3" fmla="*/ 1209056 h 1209056"/>
                <a:gd name="connsiteX0-1" fmla="*/ 0 w 2842260"/>
                <a:gd name="connsiteY0-2" fmla="*/ 1209056 h 2070116"/>
                <a:gd name="connsiteX1-3" fmla="*/ 0 w 2842260"/>
                <a:gd name="connsiteY1-4" fmla="*/ 0 h 2070116"/>
                <a:gd name="connsiteX2-5" fmla="*/ 2842260 w 2842260"/>
                <a:gd name="connsiteY2-6" fmla="*/ 2070116 h 2070116"/>
                <a:gd name="connsiteX3-7" fmla="*/ 0 w 2842260"/>
                <a:gd name="connsiteY3-8" fmla="*/ 1209056 h 2070116"/>
                <a:gd name="connsiteX0-9" fmla="*/ 0 w 3162300"/>
                <a:gd name="connsiteY0-10" fmla="*/ 1102376 h 2070116"/>
                <a:gd name="connsiteX1-11" fmla="*/ 320040 w 3162300"/>
                <a:gd name="connsiteY1-12" fmla="*/ 0 h 2070116"/>
                <a:gd name="connsiteX2-13" fmla="*/ 3162300 w 3162300"/>
                <a:gd name="connsiteY2-14" fmla="*/ 2070116 h 2070116"/>
                <a:gd name="connsiteX3-15" fmla="*/ 0 w 3162300"/>
                <a:gd name="connsiteY3-16" fmla="*/ 1102376 h 2070116"/>
                <a:gd name="connsiteX0-17" fmla="*/ 259080 w 3421380"/>
                <a:gd name="connsiteY0-18" fmla="*/ 2260616 h 3228356"/>
                <a:gd name="connsiteX1-19" fmla="*/ 0 w 3421380"/>
                <a:gd name="connsiteY1-20" fmla="*/ 0 h 3228356"/>
                <a:gd name="connsiteX2-21" fmla="*/ 3421380 w 3421380"/>
                <a:gd name="connsiteY2-22" fmla="*/ 3228356 h 3228356"/>
                <a:gd name="connsiteX3-23" fmla="*/ 259080 w 3421380"/>
                <a:gd name="connsiteY3-24" fmla="*/ 2260616 h 3228356"/>
                <a:gd name="connsiteX0-25" fmla="*/ 228600 w 3421380"/>
                <a:gd name="connsiteY0-26" fmla="*/ 2252996 h 3228356"/>
                <a:gd name="connsiteX1-27" fmla="*/ 0 w 3421380"/>
                <a:gd name="connsiteY1-28" fmla="*/ 0 h 3228356"/>
                <a:gd name="connsiteX2-29" fmla="*/ 3421380 w 3421380"/>
                <a:gd name="connsiteY2-30" fmla="*/ 3228356 h 3228356"/>
                <a:gd name="connsiteX3-31" fmla="*/ 228600 w 3421380"/>
                <a:gd name="connsiteY3-32" fmla="*/ 2252996 h 3228356"/>
                <a:gd name="connsiteX0-33" fmla="*/ 228600 w 3429000"/>
                <a:gd name="connsiteY0-34" fmla="*/ 2252996 h 3220736"/>
                <a:gd name="connsiteX1-35" fmla="*/ 0 w 3429000"/>
                <a:gd name="connsiteY1-36" fmla="*/ 0 h 3220736"/>
                <a:gd name="connsiteX2-37" fmla="*/ 3429000 w 3429000"/>
                <a:gd name="connsiteY2-38" fmla="*/ 3220736 h 3220736"/>
                <a:gd name="connsiteX3-39" fmla="*/ 228600 w 3429000"/>
                <a:gd name="connsiteY3-40" fmla="*/ 2252996 h 3220736"/>
                <a:gd name="connsiteX0-41" fmla="*/ 220980 w 3421380"/>
                <a:gd name="connsiteY0-42" fmla="*/ 2245376 h 3213116"/>
                <a:gd name="connsiteX1-43" fmla="*/ 0 w 3421380"/>
                <a:gd name="connsiteY1-44" fmla="*/ 0 h 3213116"/>
                <a:gd name="connsiteX2-45" fmla="*/ 3421380 w 3421380"/>
                <a:gd name="connsiteY2-46" fmla="*/ 3213116 h 3213116"/>
                <a:gd name="connsiteX3-47" fmla="*/ 220980 w 3421380"/>
                <a:gd name="connsiteY3-48" fmla="*/ 2245376 h 3213116"/>
                <a:gd name="connsiteX0-49" fmla="*/ 197831 w 3398231"/>
                <a:gd name="connsiteY0-50" fmla="*/ 2245376 h 3213116"/>
                <a:gd name="connsiteX1-51" fmla="*/ 0 w 3398231"/>
                <a:gd name="connsiteY1-52" fmla="*/ 0 h 3213116"/>
                <a:gd name="connsiteX2-53" fmla="*/ 3398231 w 3398231"/>
                <a:gd name="connsiteY2-54" fmla="*/ 3213116 h 3213116"/>
                <a:gd name="connsiteX3-55" fmla="*/ 197831 w 3398231"/>
                <a:gd name="connsiteY3-56" fmla="*/ 2245376 h 3213116"/>
                <a:gd name="connsiteX0-57" fmla="*/ 220980 w 3421380"/>
                <a:gd name="connsiteY0-58" fmla="*/ 2291675 h 3259415"/>
                <a:gd name="connsiteX1-59" fmla="*/ 0 w 3421380"/>
                <a:gd name="connsiteY1-60" fmla="*/ 0 h 3259415"/>
                <a:gd name="connsiteX2-61" fmla="*/ 3421380 w 3421380"/>
                <a:gd name="connsiteY2-62" fmla="*/ 3259415 h 3259415"/>
                <a:gd name="connsiteX3-63" fmla="*/ 220980 w 3421380"/>
                <a:gd name="connsiteY3-64" fmla="*/ 2291675 h 3259415"/>
                <a:gd name="connsiteX0-65" fmla="*/ 220980 w 3441700"/>
                <a:gd name="connsiteY0-66" fmla="*/ 2291675 h 3269575"/>
                <a:gd name="connsiteX1-67" fmla="*/ 0 w 3441700"/>
                <a:gd name="connsiteY1-68" fmla="*/ 0 h 3269575"/>
                <a:gd name="connsiteX2-69" fmla="*/ 3441700 w 3441700"/>
                <a:gd name="connsiteY2-70" fmla="*/ 3269575 h 3269575"/>
                <a:gd name="connsiteX3-71" fmla="*/ 220980 w 3441700"/>
                <a:gd name="connsiteY3-72" fmla="*/ 2291675 h 3269575"/>
                <a:gd name="connsiteX0-73" fmla="*/ 226060 w 3446780"/>
                <a:gd name="connsiteY0-74" fmla="*/ 2256115 h 3234015"/>
                <a:gd name="connsiteX1-75" fmla="*/ 0 w 3446780"/>
                <a:gd name="connsiteY1-76" fmla="*/ 0 h 3234015"/>
                <a:gd name="connsiteX2-77" fmla="*/ 3446780 w 3446780"/>
                <a:gd name="connsiteY2-78" fmla="*/ 3234015 h 3234015"/>
                <a:gd name="connsiteX3-79" fmla="*/ 226060 w 3446780"/>
                <a:gd name="connsiteY3-80" fmla="*/ 2256115 h 3234015"/>
                <a:gd name="connsiteX0-81" fmla="*/ 226060 w 3446780"/>
                <a:gd name="connsiteY0-82" fmla="*/ 2253575 h 3231475"/>
                <a:gd name="connsiteX1-83" fmla="*/ 0 w 3446780"/>
                <a:gd name="connsiteY1-84" fmla="*/ 0 h 3231475"/>
                <a:gd name="connsiteX2-85" fmla="*/ 3446780 w 3446780"/>
                <a:gd name="connsiteY2-86" fmla="*/ 3231475 h 3231475"/>
                <a:gd name="connsiteX3-87" fmla="*/ 226060 w 3446780"/>
                <a:gd name="connsiteY3-88" fmla="*/ 2253575 h 3231475"/>
              </a:gdLst>
              <a:ahLst/>
              <a:cxnLst>
                <a:cxn ang="0">
                  <a:pos x="connsiteX0-1" y="connsiteY0-2"/>
                </a:cxn>
                <a:cxn ang="0">
                  <a:pos x="connsiteX1-3" y="connsiteY1-4"/>
                </a:cxn>
                <a:cxn ang="0">
                  <a:pos x="connsiteX2-5" y="connsiteY2-6"/>
                </a:cxn>
                <a:cxn ang="0">
                  <a:pos x="connsiteX3-7" y="connsiteY3-8"/>
                </a:cxn>
              </a:cxnLst>
              <a:rect l="l" t="t" r="r" b="b"/>
              <a:pathLst>
                <a:path w="3446780" h="3231475">
                  <a:moveTo>
                    <a:pt x="226060" y="2253575"/>
                  </a:moveTo>
                  <a:lnTo>
                    <a:pt x="0" y="0"/>
                  </a:lnTo>
                  <a:lnTo>
                    <a:pt x="3446780" y="3231475"/>
                  </a:lnTo>
                  <a:lnTo>
                    <a:pt x="226060" y="2253575"/>
                  </a:lnTo>
                  <a:close/>
                </a:path>
              </a:pathLst>
            </a:custGeom>
            <a:solidFill>
              <a:srgbClr val="00A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18" name="Text Box 17"/>
          <p:cNvSpPr txBox="1"/>
          <p:nvPr/>
        </p:nvSpPr>
        <p:spPr>
          <a:xfrm rot="540000">
            <a:off x="7880350" y="1223645"/>
            <a:ext cx="1946275" cy="1198880"/>
          </a:xfrm>
          <a:prstGeom prst="rect">
            <a:avLst/>
          </a:prstGeom>
          <a:noFill/>
        </p:spPr>
        <p:txBody>
          <a:bodyPr wrap="square" rtlCol="0">
            <a:spAutoFit/>
          </a:bodyPr>
          <a:p>
            <a:pPr algn="ctr"/>
            <a:r>
              <a:rPr lang="en-IN" altLang="en-US" sz="3600" b="1"/>
              <a:t>Thank You</a:t>
            </a:r>
            <a:endParaRPr lang="en-IN" altLang="en-US" sz="3600" b="1"/>
          </a:p>
        </p:txBody>
      </p:sp>
      <p:sp>
        <p:nvSpPr>
          <p:cNvPr id="8249" name="Freeform 40"/>
          <p:cNvSpPr>
            <a:spLocks noEditPoints="1"/>
          </p:cNvSpPr>
          <p:nvPr/>
        </p:nvSpPr>
        <p:spPr>
          <a:xfrm>
            <a:off x="4008438" y="1969135"/>
            <a:ext cx="338137" cy="501650"/>
          </a:xfrm>
          <a:custGeom>
            <a:avLst/>
            <a:gdLst/>
            <a:ahLst/>
            <a:cxnLst>
              <a:cxn ang="0">
                <a:pos x="101032" y="478821"/>
              </a:cxn>
              <a:cxn ang="0">
                <a:pos x="321785" y="478821"/>
              </a:cxn>
              <a:cxn ang="0">
                <a:pos x="333465" y="490528"/>
              </a:cxn>
              <a:cxn ang="0">
                <a:pos x="321785" y="501650"/>
              </a:cxn>
              <a:cxn ang="0">
                <a:pos x="101032" y="501650"/>
              </a:cxn>
              <a:cxn ang="0">
                <a:pos x="89352" y="490528"/>
              </a:cxn>
              <a:cxn ang="0">
                <a:pos x="101032" y="478821"/>
              </a:cxn>
              <a:cxn ang="0">
                <a:pos x="105704" y="369945"/>
              </a:cxn>
              <a:cxn ang="0">
                <a:pos x="227177" y="169753"/>
              </a:cxn>
              <a:cxn ang="0">
                <a:pos x="269809" y="195509"/>
              </a:cxn>
              <a:cxn ang="0">
                <a:pos x="148920" y="395701"/>
              </a:cxn>
              <a:cxn ang="0">
                <a:pos x="105704" y="369945"/>
              </a:cxn>
              <a:cxn ang="0">
                <a:pos x="20440" y="317848"/>
              </a:cxn>
              <a:cxn ang="0">
                <a:pos x="141912" y="117657"/>
              </a:cxn>
              <a:cxn ang="0">
                <a:pos x="184545" y="143412"/>
              </a:cxn>
              <a:cxn ang="0">
                <a:pos x="63072" y="343604"/>
              </a:cxn>
              <a:cxn ang="0">
                <a:pos x="20440" y="317848"/>
              </a:cxn>
              <a:cxn ang="0">
                <a:pos x="1168" y="479992"/>
              </a:cxn>
              <a:cxn ang="0">
                <a:pos x="12848" y="380481"/>
              </a:cxn>
              <a:cxn ang="0">
                <a:pos x="96360" y="430822"/>
              </a:cxn>
              <a:cxn ang="0">
                <a:pos x="14016" y="487601"/>
              </a:cxn>
              <a:cxn ang="0">
                <a:pos x="1168" y="479992"/>
              </a:cxn>
              <a:cxn ang="0">
                <a:pos x="174617" y="62048"/>
              </a:cxn>
              <a:cxn ang="0">
                <a:pos x="157096" y="91316"/>
              </a:cxn>
              <a:cxn ang="0">
                <a:pos x="284993" y="169168"/>
              </a:cxn>
              <a:cxn ang="0">
                <a:pos x="303097" y="139900"/>
              </a:cxn>
              <a:cxn ang="0">
                <a:pos x="174617" y="62048"/>
              </a:cxn>
              <a:cxn ang="0">
                <a:pos x="202065" y="17561"/>
              </a:cxn>
              <a:cxn ang="0">
                <a:pos x="240609" y="8195"/>
              </a:cxn>
              <a:cxn ang="0">
                <a:pos x="320617" y="56780"/>
              </a:cxn>
              <a:cxn ang="0">
                <a:pos x="330545" y="95413"/>
              </a:cxn>
              <a:cxn ang="0">
                <a:pos x="319449" y="113559"/>
              </a:cxn>
              <a:cxn ang="0">
                <a:pos x="190969" y="35707"/>
              </a:cxn>
              <a:cxn ang="0">
                <a:pos x="202065" y="17561"/>
              </a:cxn>
            </a:cxnLst>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p:spPr>
        <p:style>
          <a:lnRef idx="2">
            <a:schemeClr val="dk1">
              <a:shade val="50000"/>
            </a:schemeClr>
          </a:lnRef>
          <a:fillRef idx="1">
            <a:schemeClr val="dk1"/>
          </a:fillRef>
          <a:effectRef idx="0">
            <a:schemeClr val="dk1"/>
          </a:effectRef>
          <a:fontRef idx="minor">
            <a:schemeClr val="lt1"/>
          </a:fontRef>
        </p:style>
        <p:txBody>
          <a:bodyPr/>
          <a:p>
            <a:endParaRPr lang="en-US"/>
          </a:p>
        </p:txBody>
      </p:sp>
      <p:sp>
        <p:nvSpPr>
          <p:cNvPr id="3" name="Freeform 40"/>
          <p:cNvSpPr>
            <a:spLocks noEditPoints="1"/>
          </p:cNvSpPr>
          <p:nvPr/>
        </p:nvSpPr>
        <p:spPr>
          <a:xfrm>
            <a:off x="9570403" y="1879600"/>
            <a:ext cx="338137" cy="501650"/>
          </a:xfrm>
          <a:custGeom>
            <a:avLst/>
            <a:gdLst/>
            <a:ahLst/>
            <a:cxnLst>
              <a:cxn ang="0">
                <a:pos x="101032" y="478821"/>
              </a:cxn>
              <a:cxn ang="0">
                <a:pos x="321785" y="478821"/>
              </a:cxn>
              <a:cxn ang="0">
                <a:pos x="333465" y="490528"/>
              </a:cxn>
              <a:cxn ang="0">
                <a:pos x="321785" y="501650"/>
              </a:cxn>
              <a:cxn ang="0">
                <a:pos x="101032" y="501650"/>
              </a:cxn>
              <a:cxn ang="0">
                <a:pos x="89352" y="490528"/>
              </a:cxn>
              <a:cxn ang="0">
                <a:pos x="101032" y="478821"/>
              </a:cxn>
              <a:cxn ang="0">
                <a:pos x="105704" y="369945"/>
              </a:cxn>
              <a:cxn ang="0">
                <a:pos x="227177" y="169753"/>
              </a:cxn>
              <a:cxn ang="0">
                <a:pos x="269809" y="195509"/>
              </a:cxn>
              <a:cxn ang="0">
                <a:pos x="148920" y="395701"/>
              </a:cxn>
              <a:cxn ang="0">
                <a:pos x="105704" y="369945"/>
              </a:cxn>
              <a:cxn ang="0">
                <a:pos x="20440" y="317848"/>
              </a:cxn>
              <a:cxn ang="0">
                <a:pos x="141912" y="117657"/>
              </a:cxn>
              <a:cxn ang="0">
                <a:pos x="184545" y="143412"/>
              </a:cxn>
              <a:cxn ang="0">
                <a:pos x="63072" y="343604"/>
              </a:cxn>
              <a:cxn ang="0">
                <a:pos x="20440" y="317848"/>
              </a:cxn>
              <a:cxn ang="0">
                <a:pos x="1168" y="479992"/>
              </a:cxn>
              <a:cxn ang="0">
                <a:pos x="12848" y="380481"/>
              </a:cxn>
              <a:cxn ang="0">
                <a:pos x="96360" y="430822"/>
              </a:cxn>
              <a:cxn ang="0">
                <a:pos x="14016" y="487601"/>
              </a:cxn>
              <a:cxn ang="0">
                <a:pos x="1168" y="479992"/>
              </a:cxn>
              <a:cxn ang="0">
                <a:pos x="174617" y="62048"/>
              </a:cxn>
              <a:cxn ang="0">
                <a:pos x="157096" y="91316"/>
              </a:cxn>
              <a:cxn ang="0">
                <a:pos x="284993" y="169168"/>
              </a:cxn>
              <a:cxn ang="0">
                <a:pos x="303097" y="139900"/>
              </a:cxn>
              <a:cxn ang="0">
                <a:pos x="174617" y="62048"/>
              </a:cxn>
              <a:cxn ang="0">
                <a:pos x="202065" y="17561"/>
              </a:cxn>
              <a:cxn ang="0">
                <a:pos x="240609" y="8195"/>
              </a:cxn>
              <a:cxn ang="0">
                <a:pos x="320617" y="56780"/>
              </a:cxn>
              <a:cxn ang="0">
                <a:pos x="330545" y="95413"/>
              </a:cxn>
              <a:cxn ang="0">
                <a:pos x="319449" y="113559"/>
              </a:cxn>
              <a:cxn ang="0">
                <a:pos x="190969" y="35707"/>
              </a:cxn>
              <a:cxn ang="0">
                <a:pos x="202065" y="17561"/>
              </a:cxn>
            </a:cxnLst>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p:spPr>
        <p:style>
          <a:lnRef idx="2">
            <a:schemeClr val="dk1">
              <a:shade val="50000"/>
            </a:schemeClr>
          </a:lnRef>
          <a:fillRef idx="1">
            <a:schemeClr val="dk1"/>
          </a:fillRef>
          <a:effectRef idx="0">
            <a:schemeClr val="dk1"/>
          </a:effectRef>
          <a:fontRef idx="minor">
            <a:schemeClr val="lt1"/>
          </a:fontRef>
        </p:style>
        <p:txBody>
          <a:bodyPr/>
          <a:p>
            <a:endParaRPr lang="en-US"/>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4052</Words>
  <Application>WPS Presentation</Application>
  <PresentationFormat>宽屏</PresentationFormat>
  <Paragraphs>130</Paragraphs>
  <Slides>9</Slides>
  <Notes>22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SimSun</vt:lpstr>
      <vt:lpstr>Wingdings</vt:lpstr>
      <vt:lpstr>Calibri</vt:lpstr>
      <vt:lpstr>Microsoft YaHei</vt:lpstr>
      <vt:lpstr>Arial Unicode MS</vt:lpstr>
      <vt:lpstr>Calibri</vt:lpstr>
      <vt:lpstr>Segoe UI</vt:lpstr>
      <vt:lpstr>Copperplate Gothic Bold</vt:lpstr>
      <vt:lpstr>华康俪金黑W8</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kalki</cp:lastModifiedBy>
  <cp:revision>46</cp:revision>
  <dcterms:created xsi:type="dcterms:W3CDTF">2015-04-02T11:38:00Z</dcterms:created>
  <dcterms:modified xsi:type="dcterms:W3CDTF">2019-07-05T05:03:02Z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