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79e9f3ce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79e9f3ce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879e9f3ce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879e9f3ce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79e9f3ce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79e9f3ce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79e9f3ce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79e9f3ce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879e9f3ce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879e9f3ce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79e9f3ce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79e9f3ce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79e9f3c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79e9f3c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879e9f3c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879e9f3c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79e9f3c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79e9f3c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879e9f3ce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879e9f3ce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89a6d7b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89a6d7b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879e9f3ce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879e9f3ce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879e9f3ce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879e9f3ce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879e9f3ce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879e9f3ce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79e9f3ce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79e9f3ce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879e9f3ce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879e9f3ce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879e9f3ce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879e9f3ce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879e9f3ce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879e9f3ce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79e9f3ce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879e9f3ce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79e9f3ce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79e9f3ce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79e9f3ce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79e9f3ce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0450" y="854850"/>
            <a:ext cx="8520600" cy="11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Customer Churn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0450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AD0D6"/>
                </a:solidFill>
              </a:rPr>
              <a:t>A strategic analysis to increase customer base &amp; </a:t>
            </a:r>
            <a:endParaRPr sz="2000" dirty="0">
              <a:solidFill>
                <a:srgbClr val="8AD0D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8AD0D6"/>
                </a:solidFill>
              </a:rPr>
              <a:t>predict churn rate</a:t>
            </a:r>
            <a:endParaRPr sz="2000" dirty="0">
              <a:solidFill>
                <a:srgbClr val="8AD0D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22525" y="3435925"/>
            <a:ext cx="53778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Noel Abraham (NGA100020)  Ramesh Dasari (RXD210017) </a:t>
            </a: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Rohan Srivastava (RXS210007)  Saurav Gupta (SXG200009) </a:t>
            </a: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Vaibhav Gupta (VXG200039)</a:t>
            </a: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0" y="1287750"/>
            <a:ext cx="4468200" cy="2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Purpose: To ensure validate the results produced &amp; ensure relevance to business outcomes and goals.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Customer churn rate on an average: 26%.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This 26% is our target market and to increase profits, we must assuage this portion of the population set. </a:t>
            </a: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63" y="225825"/>
            <a:ext cx="3670501" cy="21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477" y="2753875"/>
            <a:ext cx="2522675" cy="20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4973575" y="2201498"/>
            <a:ext cx="35559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/>
              <a:t>Data Summary</a:t>
            </a:r>
            <a:endParaRPr sz="4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7" dirty="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1"/>
          </p:nvPr>
        </p:nvSpPr>
        <p:spPr>
          <a:xfrm>
            <a:off x="5049775" y="4630754"/>
            <a:ext cx="35559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/>
              <a:t>Customer Distribution by Churn percentage</a:t>
            </a:r>
            <a:endParaRPr sz="4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150" y="720025"/>
            <a:ext cx="2193075" cy="1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225" y="720625"/>
            <a:ext cx="2122025" cy="1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150" y="2780500"/>
            <a:ext cx="2122025" cy="16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3200" y="2747000"/>
            <a:ext cx="2122025" cy="16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>
            <a:spLocks noGrp="1"/>
          </p:cNvSpPr>
          <p:nvPr>
            <p:ph type="subTitle" idx="1"/>
          </p:nvPr>
        </p:nvSpPr>
        <p:spPr>
          <a:xfrm>
            <a:off x="0" y="1040700"/>
            <a:ext cx="44772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5596" algn="just" rtl="0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8"/>
              <a:buChar char="●"/>
            </a:pPr>
            <a:r>
              <a:rPr lang="en" sz="1527">
                <a:solidFill>
                  <a:schemeClr val="dk1"/>
                </a:solidFill>
              </a:rPr>
              <a:t>The market mainly comprises of people without dependents and who are not senior citizens. </a:t>
            </a:r>
            <a:endParaRPr sz="1527">
              <a:solidFill>
                <a:schemeClr val="dk1"/>
              </a:solidFill>
            </a:endParaRPr>
          </a:p>
          <a:p>
            <a:pPr marL="457200" lvl="0" indent="-325596" algn="just" rtl="0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8"/>
              <a:buChar char="●"/>
            </a:pPr>
            <a:r>
              <a:rPr lang="en" sz="1527">
                <a:solidFill>
                  <a:schemeClr val="dk1"/>
                </a:solidFill>
              </a:rPr>
              <a:t>Churn rate for both these categories is comparatively higher and would probably be a good predictor in defining churn.</a:t>
            </a:r>
            <a:endParaRPr sz="1527">
              <a:solidFill>
                <a:schemeClr val="dk1"/>
              </a:solidFill>
            </a:endParaRPr>
          </a:p>
          <a:p>
            <a:pPr marL="457200" lvl="0" indent="-325596" algn="just" rtl="0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8"/>
              <a:buChar char="●"/>
            </a:pPr>
            <a:r>
              <a:rPr lang="en" sz="1527">
                <a:solidFill>
                  <a:schemeClr val="dk1"/>
                </a:solidFill>
              </a:rPr>
              <a:t>Gender seems to play no role in deciding the churn rate as the distribution is uniform even within groups. </a:t>
            </a:r>
            <a:endParaRPr sz="1527">
              <a:solidFill>
                <a:schemeClr val="dk1"/>
              </a:solidFill>
            </a:endParaRPr>
          </a:p>
          <a:p>
            <a:pPr marL="457200" lvl="0" indent="-325596" algn="just" rtl="0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8"/>
              <a:buChar char="●"/>
            </a:pPr>
            <a:r>
              <a:rPr lang="en" sz="1527">
                <a:solidFill>
                  <a:schemeClr val="dk1"/>
                </a:solidFill>
              </a:rPr>
              <a:t>Gender might not be a good predictor for analyzing churn rate.</a:t>
            </a:r>
            <a:endParaRPr sz="1527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27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13500" y="2318575"/>
            <a:ext cx="4330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Dependents Churn Dist.                   Partner Churn Dist.      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07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4813500" y="4375975"/>
            <a:ext cx="4330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Senior Citizen Churn Dist.                   Gender Churn Dist.       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25" y="152400"/>
            <a:ext cx="2140300" cy="1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025" y="152400"/>
            <a:ext cx="2140300" cy="1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25" y="1616800"/>
            <a:ext cx="2227000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500" y="1616800"/>
            <a:ext cx="2140299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163" y="3359699"/>
            <a:ext cx="2200730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6825" y="3360308"/>
            <a:ext cx="2185650" cy="13624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ubTitle" idx="1"/>
          </p:nvPr>
        </p:nvSpPr>
        <p:spPr>
          <a:xfrm>
            <a:off x="36250" y="761600"/>
            <a:ext cx="4566000" cy="3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Phone services taken by majority of the people, 25% of them lost due to churn.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Most people opt out of online security, churn rate higher when without security. The company could reduce the cost of online security and make it mandatory for all customers.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Similar pattern for Tech Support.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More Churn when streaming services taken, therefore, can improve the quality of streaming services.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Churn higher when the monthly charges are high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New customers churn out more.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937" y="200000"/>
            <a:ext cx="3277976" cy="16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290075" y="1927675"/>
            <a:ext cx="32337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</a:t>
            </a:r>
            <a:r>
              <a:rPr lang="en" sz="1100" u="sng"/>
              <a:t>Churn Rate by Monthly Charges</a:t>
            </a:r>
            <a:r>
              <a:rPr lang="en" sz="1100"/>
              <a:t>                                               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925" y="2669475"/>
            <a:ext cx="3277975" cy="1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5267887" y="4441725"/>
            <a:ext cx="32781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/>
              <a:t>                   </a:t>
            </a:r>
            <a:r>
              <a:rPr lang="en" sz="1100" u="sng"/>
              <a:t>Churn Rate by Tenure</a:t>
            </a:r>
            <a:endParaRPr sz="1100" u="sng"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1"/>
          </p:nvPr>
        </p:nvSpPr>
        <p:spPr>
          <a:xfrm>
            <a:off x="72725" y="690275"/>
            <a:ext cx="4428600" cy="3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Churn rate higher for high monthly charges &amp; new customer.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most relevant attributes: Contract, Online Security, Tech Support, Internet Services 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Least significant: Gender, Partner, Streaming Service. 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We expect these attributes to be discriminative in our future models.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29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2461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&amp; Inferential Analysis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2"/>
          </p:nvPr>
        </p:nvSpPr>
        <p:spPr>
          <a:xfrm>
            <a:off x="4731300" y="209225"/>
            <a:ext cx="4278900" cy="4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accurately &amp; reliably predict customer churn, we need to implement predictive models.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formatted as dependent variable explained by continuous &amp; categorical variables.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Therefore, churn estimated using the models: </a:t>
            </a:r>
            <a:r>
              <a:rPr lang="en" b="1">
                <a:solidFill>
                  <a:srgbClr val="FFFFFF"/>
                </a:solidFill>
              </a:rPr>
              <a:t>Logistic regression, Probit regression</a:t>
            </a:r>
            <a:r>
              <a:rPr lang="en">
                <a:solidFill>
                  <a:srgbClr val="FFFFFF"/>
                </a:solidFill>
              </a:rPr>
              <a:t> &amp; </a:t>
            </a:r>
            <a:r>
              <a:rPr lang="en" b="1">
                <a:solidFill>
                  <a:srgbClr val="FFFFFF"/>
                </a:solidFill>
              </a:rPr>
              <a:t>Random Forest.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294967295"/>
          </p:nvPr>
        </p:nvSpPr>
        <p:spPr>
          <a:xfrm>
            <a:off x="232975" y="920800"/>
            <a:ext cx="808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Estimating a </a:t>
            </a:r>
            <a:r>
              <a:rPr lang="en" sz="1600" b="1">
                <a:solidFill>
                  <a:srgbClr val="FFFFFF"/>
                </a:solidFill>
              </a:rPr>
              <a:t>naive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 b="1">
                <a:solidFill>
                  <a:srgbClr val="FFFFFF"/>
                </a:solidFill>
              </a:rPr>
              <a:t>model</a:t>
            </a:r>
            <a:r>
              <a:rPr lang="en" sz="1600">
                <a:solidFill>
                  <a:srgbClr val="FFFFFF"/>
                </a:solidFill>
              </a:rPr>
              <a:t> with of all the variables to get a general idea.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127" y="1475250"/>
            <a:ext cx="1989025" cy="20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173" y="1478725"/>
            <a:ext cx="1989025" cy="206883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>
            <a:spLocks noGrp="1"/>
          </p:cNvSpPr>
          <p:nvPr>
            <p:ph type="subTitle" idx="4294967295"/>
          </p:nvPr>
        </p:nvSpPr>
        <p:spPr>
          <a:xfrm>
            <a:off x="232975" y="3740200"/>
            <a:ext cx="808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29">
                <a:solidFill>
                  <a:srgbClr val="FFFFFF"/>
                </a:solidFill>
              </a:rPr>
              <a:t>Significance scores not ideal.</a:t>
            </a:r>
            <a:endParaRPr sz="1629">
              <a:solidFill>
                <a:srgbClr val="FFFFFF"/>
              </a:solidFill>
            </a:endParaRPr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29">
                <a:solidFill>
                  <a:srgbClr val="FFFFFF"/>
                </a:solidFill>
              </a:rPr>
              <a:t>AIC score (4339) reported. </a:t>
            </a:r>
            <a:endParaRPr sz="1629">
              <a:solidFill>
                <a:srgbClr val="FFFFFF"/>
              </a:solidFill>
            </a:endParaRPr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29">
                <a:solidFill>
                  <a:srgbClr val="FFFFFF"/>
                </a:solidFill>
              </a:rPr>
              <a:t>Expected as the model may be suffering from multicollinearity and other issues.</a:t>
            </a:r>
            <a:endParaRPr sz="16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4294967295"/>
          </p:nvPr>
        </p:nvSpPr>
        <p:spPr>
          <a:xfrm>
            <a:off x="311700" y="1376075"/>
            <a:ext cx="6098700" cy="3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105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00">
                <a:solidFill>
                  <a:srgbClr val="FFFFFF"/>
                </a:solidFill>
              </a:rPr>
              <a:t>Estimating a </a:t>
            </a:r>
            <a:r>
              <a:rPr lang="en" sz="1600" b="1">
                <a:solidFill>
                  <a:srgbClr val="FFFFFF"/>
                </a:solidFill>
              </a:rPr>
              <a:t>model</a:t>
            </a:r>
            <a:r>
              <a:rPr lang="en" sz="1600">
                <a:solidFill>
                  <a:srgbClr val="FFFFFF"/>
                </a:solidFill>
              </a:rPr>
              <a:t> based on Step AIC.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29">
                <a:solidFill>
                  <a:srgbClr val="FFFFFF"/>
                </a:solidFill>
              </a:rPr>
              <a:t>Significance scores better.</a:t>
            </a:r>
            <a:endParaRPr sz="1629">
              <a:solidFill>
                <a:srgbClr val="FFFFFF"/>
              </a:solidFill>
            </a:endParaRPr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29">
                <a:solidFill>
                  <a:srgbClr val="FFFFFF"/>
                </a:solidFill>
              </a:rPr>
              <a:t>AIC score (4330) reported, also improved. </a:t>
            </a:r>
            <a:endParaRPr sz="1629">
              <a:solidFill>
                <a:srgbClr val="FFFFFF"/>
              </a:solidFill>
            </a:endParaRPr>
          </a:p>
          <a:p>
            <a:pPr marL="457200" lvl="0" indent="-3321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30"/>
              <a:buChar char="●"/>
            </a:pPr>
            <a:r>
              <a:rPr lang="en" sz="1600">
                <a:solidFill>
                  <a:srgbClr val="FFFFFF"/>
                </a:solidFill>
              </a:rPr>
              <a:t>Even though AIC is lower, this approach is not reliable as it may remove important features, and lead to omitted variable bias.</a:t>
            </a:r>
            <a:endParaRPr sz="16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rgbClr val="FFFFFF"/>
              </a:solidFill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375" y="944651"/>
            <a:ext cx="1989025" cy="32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Collinearity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4294967295"/>
          </p:nvPr>
        </p:nvSpPr>
        <p:spPr>
          <a:xfrm>
            <a:off x="311700" y="3816400"/>
            <a:ext cx="86406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940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30"/>
              <a:buChar char="●"/>
            </a:pPr>
            <a:r>
              <a:rPr lang="en" sz="1600">
                <a:solidFill>
                  <a:srgbClr val="FFFFFF"/>
                </a:solidFill>
              </a:rPr>
              <a:t>The features might suffer from multicollinearity causing unstable estimates and inaccurate variances. VIF scores for each feature in each model estimated.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rgbClr val="FFFFFF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554898"/>
            <a:ext cx="5312699" cy="1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EBEBEB"/>
                </a:solidFill>
              </a:rPr>
              <a:t>VIF score comparison</a:t>
            </a:r>
            <a:endParaRPr sz="3100"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294967295"/>
          </p:nvPr>
        </p:nvSpPr>
        <p:spPr>
          <a:xfrm>
            <a:off x="838825" y="3767950"/>
            <a:ext cx="76194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</a:t>
            </a:r>
            <a:r>
              <a:rPr lang="en" sz="1300">
                <a:solidFill>
                  <a:srgbClr val="FFFFFF"/>
                </a:solidFill>
              </a:rPr>
              <a:t>VIF Scores Pre-Feature Omit      </a:t>
            </a:r>
            <a:r>
              <a:rPr lang="en" sz="1400">
                <a:solidFill>
                  <a:srgbClr val="FFFFFF"/>
                </a:solidFill>
              </a:rPr>
              <a:t>                           </a:t>
            </a:r>
            <a:r>
              <a:rPr lang="en" sz="1200">
                <a:solidFill>
                  <a:srgbClr val="FFFFFF"/>
                </a:solidFill>
              </a:rPr>
              <a:t>VIF Scores Post-Feature Omit</a:t>
            </a:r>
            <a:endParaRPr sz="1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030">
              <a:solidFill>
                <a:srgbClr val="FFFFFF"/>
              </a:solidFill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25" y="1107100"/>
            <a:ext cx="7330758" cy="2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</a:rPr>
              <a:t>Proposed Logistic Model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00" y="1044150"/>
            <a:ext cx="5676805" cy="24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>
            <a:spLocks noGrp="1"/>
          </p:cNvSpPr>
          <p:nvPr>
            <p:ph type="subTitle" idx="4294967295"/>
          </p:nvPr>
        </p:nvSpPr>
        <p:spPr>
          <a:xfrm>
            <a:off x="311700" y="3816400"/>
            <a:ext cx="86406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4005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30"/>
              <a:buChar char="●"/>
            </a:pPr>
            <a:r>
              <a:rPr lang="en" sz="1600">
                <a:solidFill>
                  <a:srgbClr val="FFFFFF"/>
                </a:solidFill>
              </a:rPr>
              <a:t>Dropping one variable at a time to achieve the least AIC and with no VIF score beyond the cutoff threshold.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176600" y="472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NOTE:</a:t>
            </a:r>
            <a:endParaRPr sz="318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18175" y="1265100"/>
            <a:ext cx="85206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explain our approach and methodology in way that even a person with basic understanding of data analysis can understand the project. For a more detailed explanation, the report needs to be considered along with the code.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</a:rPr>
              <a:t>Proposed Logistic Model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4294967295"/>
          </p:nvPr>
        </p:nvSpPr>
        <p:spPr>
          <a:xfrm>
            <a:off x="77500" y="4045000"/>
            <a:ext cx="86406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Residual Plot for Proposed Logistic Regression</a:t>
            </a:r>
            <a:endParaRPr sz="1400"/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30"/>
          </a:p>
          <a:p>
            <a:pPr marL="457200" lvl="0" indent="0" algn="ct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03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913" y="1353900"/>
            <a:ext cx="4334175" cy="26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</a:rPr>
              <a:t>Probit Regression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4294967295"/>
          </p:nvPr>
        </p:nvSpPr>
        <p:spPr>
          <a:xfrm>
            <a:off x="1251300" y="3826075"/>
            <a:ext cx="8640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Estimates of the Probit model with the proposed Features.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The reported AIC score of this model: 4118.6.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rgbClr val="FFFFFF"/>
              </a:solidFill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13" y="978925"/>
            <a:ext cx="5909575" cy="2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284275" y="102625"/>
            <a:ext cx="3802800" cy="9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2"/>
          </p:nvPr>
        </p:nvSpPr>
        <p:spPr>
          <a:xfrm>
            <a:off x="76200" y="381000"/>
            <a:ext cx="9001200" cy="50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Proposed Logistic Regression yields the best results for interpretation of the data. Some actionable insights: 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Features: Tenure, Monthly charge, Phone Service, Online Security, Online Backup, Device Protection, Tech Support, Paperless Billing highly significant.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Features: Gender and Partner not significant.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Prolonged tenure has positive impact on customer retention.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Features Phone Service, Online Security, Online Backup, Device Protection, Tech Support have positive impact on churn.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People tend to continue with the service less often if offered paperless billing.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Customers opt to continue with the service more if paying annually rather monthly or for two years.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Mailed cheque is the preferred over e-check.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Tenure, Phone service, Online Security and Monthly Charges seem to impact the churn rate the most.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Testing various models on their ability to predict churn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3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76" name="Google Shape;276;p3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3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3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3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3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3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3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3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3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3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286" name="Google Shape;286;p35"/>
          <p:cNvGrpSpPr/>
          <p:nvPr/>
        </p:nvGrpSpPr>
        <p:grpSpPr>
          <a:xfrm>
            <a:off x="4939509" y="2026721"/>
            <a:ext cx="3825543" cy="1573620"/>
            <a:chOff x="1000000" y="2393988"/>
            <a:chExt cx="4144235" cy="1704713"/>
          </a:xfrm>
        </p:grpSpPr>
        <p:sp>
          <p:nvSpPr>
            <p:cNvPr id="287" name="Google Shape;287;p35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88" name="Google Shape;288;p3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97" name="Google Shape;297;p35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98" name="Google Shape;298;p3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214825" y="978925"/>
            <a:ext cx="4543200" cy="15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Logistic Regression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Probit Regression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Model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body" idx="1"/>
          </p:nvPr>
        </p:nvSpPr>
        <p:spPr>
          <a:xfrm>
            <a:off x="214825" y="2571750"/>
            <a:ext cx="8359500" cy="19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Random forest is a Supervised Machine Learning Algorithm that  builds decision trees on samples and takes their majority vote for classification. 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Can handle continuous variables &amp; categorical variables. 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Parameters chosen: proximity = FALSE, importance = FALSE, ntree=500, mtry=4.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Random Forest solves the problem of overfitting, is immune to the curse of dimensionality. Since each tree does not consider all the attributes, dimensions are reduced.</a:t>
            </a:r>
            <a:endParaRPr sz="1500"/>
          </a:p>
        </p:txBody>
      </p:sp>
      <p:sp>
        <p:nvSpPr>
          <p:cNvPr id="312" name="Google Shape;312;p36"/>
          <p:cNvSpPr txBox="1">
            <a:spLocks noGrp="1"/>
          </p:cNvSpPr>
          <p:nvPr>
            <p:ph type="title" idx="4294967295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</a:rPr>
              <a:t>Models Implemented for Prediction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265500" y="675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&amp; ROC comparison</a:t>
            </a:r>
            <a:endParaRPr/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1"/>
          </p:nvPr>
        </p:nvSpPr>
        <p:spPr>
          <a:xfrm>
            <a:off x="265500" y="2609025"/>
            <a:ext cx="42309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Random Forest model has the highest accuracy score and the best observed ROC curve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The proposed Random Forest Model would be the best model to predict customer churn.</a:t>
            </a: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419" y="675475"/>
            <a:ext cx="3144956" cy="1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25" y="2414943"/>
            <a:ext cx="3144951" cy="195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8"/>
          <p:cNvGrpSpPr/>
          <p:nvPr/>
        </p:nvGrpSpPr>
        <p:grpSpPr>
          <a:xfrm>
            <a:off x="311729" y="276176"/>
            <a:ext cx="3067430" cy="4445078"/>
            <a:chOff x="431925" y="1304875"/>
            <a:chExt cx="2628925" cy="3416400"/>
          </a:xfrm>
        </p:grpSpPr>
        <p:sp>
          <p:nvSpPr>
            <p:cNvPr id="326" name="Google Shape;326;p3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38"/>
          <p:cNvSpPr txBox="1">
            <a:spLocks noGrp="1"/>
          </p:cNvSpPr>
          <p:nvPr>
            <p:ph type="body" idx="4294967295"/>
          </p:nvPr>
        </p:nvSpPr>
        <p:spPr>
          <a:xfrm>
            <a:off x="311768" y="352383"/>
            <a:ext cx="3067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4294967295"/>
          </p:nvPr>
        </p:nvSpPr>
        <p:spPr>
          <a:xfrm>
            <a:off x="387600" y="941425"/>
            <a:ext cx="2915700" cy="370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26% customer churn rate observed. 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Market mainly comprised of people without dependents and who aren’t senior citizens. 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Phone service most popular amongst customers.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Having online security led to lower churn.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Most relevant Features: contract, online security, tech support, and internet services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Least significant: Gender, partner, and streaming.</a:t>
            </a:r>
            <a:endParaRPr sz="1250">
              <a:solidFill>
                <a:srgbClr val="000000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Char char="●"/>
            </a:pPr>
            <a:r>
              <a:rPr lang="en" sz="1250">
                <a:solidFill>
                  <a:srgbClr val="000000"/>
                </a:solidFill>
              </a:rPr>
              <a:t>Best model to predict churn : Random Forest</a:t>
            </a:r>
            <a:endParaRPr sz="1250">
              <a:solidFill>
                <a:srgbClr val="000000"/>
              </a:solidFill>
            </a:endParaRPr>
          </a:p>
        </p:txBody>
      </p:sp>
      <p:grpSp>
        <p:nvGrpSpPr>
          <p:cNvPr id="330" name="Google Shape;330;p38"/>
          <p:cNvGrpSpPr/>
          <p:nvPr/>
        </p:nvGrpSpPr>
        <p:grpSpPr>
          <a:xfrm>
            <a:off x="3555582" y="276201"/>
            <a:ext cx="5398468" cy="4445078"/>
            <a:chOff x="6212550" y="1304875"/>
            <a:chExt cx="2632500" cy="3416400"/>
          </a:xfrm>
        </p:grpSpPr>
        <p:sp>
          <p:nvSpPr>
            <p:cNvPr id="331" name="Google Shape;331;p3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8"/>
          <p:cNvSpPr txBox="1">
            <a:spLocks noGrp="1"/>
          </p:cNvSpPr>
          <p:nvPr>
            <p:ph type="body" idx="4294967295"/>
          </p:nvPr>
        </p:nvSpPr>
        <p:spPr>
          <a:xfrm>
            <a:off x="3659675" y="352375"/>
            <a:ext cx="5164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4" name="Google Shape;334;p38"/>
          <p:cNvSpPr txBox="1">
            <a:spLocks noGrp="1"/>
          </p:cNvSpPr>
          <p:nvPr>
            <p:ph type="body" idx="4294967295"/>
          </p:nvPr>
        </p:nvSpPr>
        <p:spPr>
          <a:xfrm>
            <a:off x="3555575" y="931100"/>
            <a:ext cx="5164200" cy="3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Creating a tiered loyalty program: Customers could progress into higher tiers by subscribing to more services or staying with the company longer. The gamification and marketing of this aspect could increase retention.</a:t>
            </a:r>
            <a:endParaRPr sz="1250"/>
          </a:p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Reducing the cost of online security and making it mandatory for all customers.</a:t>
            </a:r>
            <a:endParaRPr sz="1250"/>
          </a:p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Discounts on contractual service rather than month to months &amp; additional discount on up front payments for entire contract. </a:t>
            </a:r>
            <a:endParaRPr sz="1250"/>
          </a:p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Offering premium quality &amp; speed for high-tier services such as fiber optic and streaming, offering latest hardware to loyal customers.</a:t>
            </a:r>
            <a:endParaRPr sz="1250"/>
          </a:p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Improving the customer service quality and speed, minimizing the chain effect of one customer leaving and spreading the word.</a:t>
            </a:r>
            <a:endParaRPr sz="1250"/>
          </a:p>
          <a:p>
            <a:pPr marL="457200" lvl="0" indent="-3079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Finally, as a last resort, offering incentives to about to churn customers to coerce them to stay (or return).</a:t>
            </a:r>
            <a:endParaRPr sz="12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telecommunication, internet and streaming service provider, looking to optimize its business model to retain and increase customer base. </a:t>
            </a:r>
            <a:endParaRPr sz="1600"/>
          </a:p>
        </p:txBody>
      </p:sp>
      <p:grpSp>
        <p:nvGrpSpPr>
          <p:cNvPr id="73" name="Google Shape;7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much cheaper to retain existing customers than it is to acquire new customers.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Using the concept of churn, and past data, add value to business.</a:t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9" name="Google Shape;7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 answered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factors contribute most towards customer churn?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Given a set of demographics, preference and services provided, would a customer churn?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446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55" b="1">
                <a:solidFill>
                  <a:schemeClr val="lt1"/>
                </a:solidFill>
              </a:rPr>
              <a:t>Data Overview and Exploratory Analysis</a:t>
            </a:r>
            <a:endParaRPr sz="1155" b="1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Diving deep into the data, understanding each features’ impact on churn. 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Cleaning the data, and drawing out underlying patterns.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91" name="Google Shape;91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4468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 b="1">
                <a:solidFill>
                  <a:schemeClr val="lt1"/>
                </a:solidFill>
              </a:rPr>
              <a:t>Inferential/ Predictive Analysis</a:t>
            </a:r>
            <a:endParaRPr sz="1190" b="1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3121650" y="2070575"/>
            <a:ext cx="2471700" cy="28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Suggesting &amp; optimizing various classification models.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Studying the importance of features in the models.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Comparing the performance of various models based not how well they predict customer churn</a:t>
            </a:r>
            <a:endParaRPr sz="1600"/>
          </a:p>
        </p:txBody>
      </p:sp>
      <p:sp>
        <p:nvSpPr>
          <p:cNvPr id="94" name="Google Shape;94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 b="1">
                <a:solidFill>
                  <a:schemeClr val="lt1"/>
                </a:solidFill>
              </a:rPr>
              <a:t>Recommendations</a:t>
            </a:r>
            <a:endParaRPr sz="1190" b="1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6092951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Based on the data and our analysis, suggesting actionable insights to increase the customer base.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41700" y="-1384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Overview</a:t>
            </a:r>
            <a:endParaRPr sz="380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397550" y="1591200"/>
            <a:ext cx="3933000" cy="24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https://www.kaggle.com/datasets/blastchar/telco-customer-churn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Structure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7043 records, 21 attributes.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750" y="613000"/>
            <a:ext cx="2888105" cy="39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5394750" y="4551325"/>
            <a:ext cx="28881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Attributes with types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65500" y="9422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Wrangling</a:t>
            </a:r>
            <a:endParaRPr sz="40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65500" y="24705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for robust results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4731300" y="408775"/>
            <a:ext cx="4278900" cy="46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3" dirty="0">
                <a:solidFill>
                  <a:srgbClr val="FFFFFF"/>
                </a:solidFill>
              </a:rPr>
              <a:t>Feature ‘Customer ID’ dropped as it hold no significance.</a:t>
            </a: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3" dirty="0">
                <a:solidFill>
                  <a:srgbClr val="FFFFFF"/>
                </a:solidFill>
              </a:rPr>
              <a:t>Scaled continuous variables.</a:t>
            </a: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3" dirty="0">
                <a:solidFill>
                  <a:srgbClr val="FFFFFF"/>
                </a:solidFill>
              </a:rPr>
              <a:t>Dropped miniscule NA values.</a:t>
            </a: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3" dirty="0">
                <a:solidFill>
                  <a:srgbClr val="FFFFFF"/>
                </a:solidFill>
              </a:rPr>
              <a:t>Classified data into groups:</a:t>
            </a:r>
            <a:endParaRPr sz="1483" dirty="0">
              <a:solidFill>
                <a:srgbClr val="FFFFFF"/>
              </a:solidFill>
            </a:endParaRPr>
          </a:p>
          <a:p>
            <a:pPr marL="457200" lvl="0" indent="-32282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84"/>
              <a:buChar char="●"/>
            </a:pPr>
            <a:r>
              <a:rPr lang="en" sz="1483" b="1" dirty="0">
                <a:solidFill>
                  <a:srgbClr val="FFFFFF"/>
                </a:solidFill>
              </a:rPr>
              <a:t>Demographics: </a:t>
            </a:r>
            <a:r>
              <a:rPr lang="en" sz="1483" dirty="0">
                <a:solidFill>
                  <a:srgbClr val="FFFFFF"/>
                </a:solidFill>
              </a:rPr>
              <a:t>Gender, Senior Citizen, Partner etc</a:t>
            </a:r>
            <a:endParaRPr sz="1483" dirty="0">
              <a:solidFill>
                <a:srgbClr val="FFFFFF"/>
              </a:solidFill>
            </a:endParaRPr>
          </a:p>
          <a:p>
            <a:pPr marL="457200" lvl="0" indent="-3228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84"/>
              <a:buChar char="●"/>
            </a:pPr>
            <a:r>
              <a:rPr lang="en" sz="1483" b="1" dirty="0">
                <a:solidFill>
                  <a:srgbClr val="FFFFFF"/>
                </a:solidFill>
              </a:rPr>
              <a:t>Company Observation Data: </a:t>
            </a:r>
            <a:r>
              <a:rPr lang="en" sz="1483" dirty="0">
                <a:solidFill>
                  <a:srgbClr val="FFFFFF"/>
                </a:solidFill>
              </a:rPr>
              <a:t>Tenure, contract, Paperless Billing, Monthly Charges etc</a:t>
            </a:r>
            <a:endParaRPr sz="1483" dirty="0">
              <a:solidFill>
                <a:srgbClr val="FFFFFF"/>
              </a:solidFill>
            </a:endParaRPr>
          </a:p>
          <a:p>
            <a:pPr marL="457200" lvl="0" indent="-32282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84"/>
              <a:buChar char="●"/>
            </a:pPr>
            <a:r>
              <a:rPr lang="en" sz="1483" b="1" dirty="0">
                <a:solidFill>
                  <a:srgbClr val="FFFFFF"/>
                </a:solidFill>
              </a:rPr>
              <a:t>Services:</a:t>
            </a:r>
            <a:r>
              <a:rPr lang="en" sz="1483" dirty="0">
                <a:solidFill>
                  <a:srgbClr val="FFFFFF"/>
                </a:solidFill>
              </a:rPr>
              <a:t> Phone Service, Tech Support, Streaming TV, Streaming Movies etc.</a:t>
            </a:r>
            <a:endParaRPr sz="1483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Outliers?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l="51230" t="1999" r="-542"/>
          <a:stretch/>
        </p:blipFill>
        <p:spPr>
          <a:xfrm>
            <a:off x="4572006" y="913625"/>
            <a:ext cx="4044445" cy="2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r="51592"/>
          <a:stretch/>
        </p:blipFill>
        <p:spPr>
          <a:xfrm>
            <a:off x="484825" y="913614"/>
            <a:ext cx="3890976" cy="24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subTitle" idx="4294967295"/>
          </p:nvPr>
        </p:nvSpPr>
        <p:spPr>
          <a:xfrm>
            <a:off x="484825" y="3772700"/>
            <a:ext cx="808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few, not too far out.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Trimming not suggestible due to small sample size and low weightage of outliers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4294967295"/>
          </p:nvPr>
        </p:nvSpPr>
        <p:spPr>
          <a:xfrm>
            <a:off x="484700" y="3315500"/>
            <a:ext cx="8089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Boxplot of Continuous Variables distribution and their outliers</a:t>
            </a:r>
            <a:endParaRPr sz="4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137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Collerations?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4294967295"/>
          </p:nvPr>
        </p:nvSpPr>
        <p:spPr>
          <a:xfrm>
            <a:off x="484825" y="3848900"/>
            <a:ext cx="808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Charges highly correlated to both Monthly Charges and Tenure.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dropping Total charges.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200" y="978925"/>
            <a:ext cx="3849597" cy="2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subTitle" idx="4294967295"/>
          </p:nvPr>
        </p:nvSpPr>
        <p:spPr>
          <a:xfrm>
            <a:off x="560900" y="3391700"/>
            <a:ext cx="80895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Heat Map: Continuous Variables</a:t>
            </a:r>
            <a:endParaRPr sz="4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4" name="Google Shape;134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Discovering patterns &amp; spotting anomalies using statistics &amp; graphics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4939509" y="2026721"/>
            <a:ext cx="3825543" cy="1573620"/>
            <a:chOff x="1000000" y="2393988"/>
            <a:chExt cx="4144235" cy="1704713"/>
          </a:xfrm>
        </p:grpSpPr>
        <p:sp>
          <p:nvSpPr>
            <p:cNvPr id="147" name="Google Shape;147;p21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48" name="Google Shape;148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7" name="Google Shape;157;p2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58" name="Google Shape;158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1422</Words>
  <Application>Microsoft Office PowerPoint</Application>
  <PresentationFormat>On-screen Show (16:9)</PresentationFormat>
  <Paragraphs>154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Dark</vt:lpstr>
      <vt:lpstr>Telecom Customer Churn </vt:lpstr>
      <vt:lpstr>NOTE:</vt:lpstr>
      <vt:lpstr>Overview</vt:lpstr>
      <vt:lpstr>Our Approach</vt:lpstr>
      <vt:lpstr>Data Overview</vt:lpstr>
      <vt:lpstr>Data Wrangling</vt:lpstr>
      <vt:lpstr>Outliers?</vt:lpstr>
      <vt:lpstr>Collerations?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Predictive &amp; Inferential Analysis</vt:lpstr>
      <vt:lpstr>Logistic Regression</vt:lpstr>
      <vt:lpstr>Logistic Regression</vt:lpstr>
      <vt:lpstr>Collinearity</vt:lpstr>
      <vt:lpstr>VIF score comparison</vt:lpstr>
      <vt:lpstr>Proposed Logistic Model</vt:lpstr>
      <vt:lpstr>Proposed Logistic Model</vt:lpstr>
      <vt:lpstr>Probit Regression</vt:lpstr>
      <vt:lpstr>Inferences</vt:lpstr>
      <vt:lpstr>Predicting Customer Churn</vt:lpstr>
      <vt:lpstr>Models Implemented for Prediction</vt:lpstr>
      <vt:lpstr>Accuracy &amp; ROC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</dc:title>
  <cp:lastModifiedBy>Srivastava, Rohan</cp:lastModifiedBy>
  <cp:revision>2</cp:revision>
  <dcterms:modified xsi:type="dcterms:W3CDTF">2022-05-15T02:54:40Z</dcterms:modified>
</cp:coreProperties>
</file>