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61" r:id="rId4"/>
    <p:sldId id="266" r:id="rId5"/>
    <p:sldId id="260" r:id="rId6"/>
    <p:sldId id="263" r:id="rId7"/>
    <p:sldId id="264" r:id="rId8"/>
    <p:sldId id="259"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3"/>
    <p:restoredTop sz="81962"/>
  </p:normalViewPr>
  <p:slideViewPr>
    <p:cSldViewPr snapToGrid="0">
      <p:cViewPr varScale="1">
        <p:scale>
          <a:sx n="88" d="100"/>
          <a:sy n="88"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A9E74-9924-004E-B1FE-19895D164C0C}"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3FE1B-0EEC-8748-BF81-0B3185276B4C}" type="slidenum">
              <a:rPr lang="en-US" smtClean="0"/>
              <a:t>‹#›</a:t>
            </a:fld>
            <a:endParaRPr lang="en-US"/>
          </a:p>
        </p:txBody>
      </p:sp>
    </p:spTree>
    <p:extLst>
      <p:ext uri="{BB962C8B-B14F-4D97-AF65-F5344CB8AC3E}">
        <p14:creationId xmlns:p14="http://schemas.microsoft.com/office/powerpoint/2010/main" val="15569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US" dirty="0">
                <a:effectLst/>
                <a:latin typeface="-apple-system"/>
              </a:rPr>
            </a:br>
            <a:r>
              <a:rPr lang="en-US" dirty="0">
                <a:effectLst/>
                <a:latin typeface="-apple-system"/>
              </a:rPr>
              <a:t>The map visualization provides an excellent way to identify the areas with the highest and lowest CO2 emissions. We can see that Juliette stands out as the location with the highest CO2 emissions of 189620754.60 (189.62 million). This information can be crucial for policymakers and environmental agencies to focus their efforts on reducing emissions in this area. It also highlights the importance of regulating emissions from power plants and industrial facilities in this region.</a:t>
            </a:r>
          </a:p>
          <a:p>
            <a:pPr rtl="0"/>
            <a:r>
              <a:rPr lang="en-US" dirty="0">
                <a:effectLst/>
                <a:latin typeface="-apple-system"/>
              </a:rPr>
              <a:t>On the other hand, we can also see that there are several cities with zero CO2 emissions, such as </a:t>
            </a:r>
            <a:r>
              <a:rPr lang="en-US" dirty="0" err="1">
                <a:effectLst/>
                <a:latin typeface="-apple-system"/>
              </a:rPr>
              <a:t>Angelton</a:t>
            </a:r>
            <a:r>
              <a:rPr lang="en-US" dirty="0">
                <a:effectLst/>
                <a:latin typeface="-apple-system"/>
              </a:rPr>
              <a:t>, Buena vista, Broad view heights, and Morgan field. This information is equally important as it shows that some areas have been successful in reducing their emissions. This could be due to a range of factors, such as the adoption of renewable energy sources, implementing energy-efficient practices, or other environmental initiatives.</a:t>
            </a:r>
          </a:p>
          <a:p>
            <a:pPr rtl="0"/>
            <a:r>
              <a:rPr lang="en-US" dirty="0">
                <a:effectLst/>
                <a:latin typeface="-apple-system"/>
              </a:rPr>
              <a:t>Overall, the map visualization highlights the disparity in CO2 emissions across different locations, which can help inform policy decisions and encourage sustainable practices to reduce emissions.</a:t>
            </a:r>
          </a:p>
          <a:p>
            <a:pPr rtl="0"/>
            <a:br>
              <a:rPr lang="en-US" dirty="0"/>
            </a:br>
            <a:endParaRPr lang="en-US" dirty="0"/>
          </a:p>
        </p:txBody>
      </p:sp>
      <p:sp>
        <p:nvSpPr>
          <p:cNvPr id="4" name="Slide Number Placeholder 3"/>
          <p:cNvSpPr>
            <a:spLocks noGrp="1"/>
          </p:cNvSpPr>
          <p:nvPr>
            <p:ph type="sldNum" sz="quarter" idx="5"/>
          </p:nvPr>
        </p:nvSpPr>
        <p:spPr/>
        <p:txBody>
          <a:bodyPr/>
          <a:lstStyle/>
          <a:p>
            <a:fld id="{FB93FE1B-0EEC-8748-BF81-0B3185276B4C}" type="slidenum">
              <a:rPr lang="en-US" smtClean="0"/>
              <a:t>3</a:t>
            </a:fld>
            <a:endParaRPr lang="en-US"/>
          </a:p>
        </p:txBody>
      </p:sp>
    </p:spTree>
    <p:extLst>
      <p:ext uri="{BB962C8B-B14F-4D97-AF65-F5344CB8AC3E}">
        <p14:creationId xmlns:p14="http://schemas.microsoft.com/office/powerpoint/2010/main" val="1074966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93FE1B-0EEC-8748-BF81-0B3185276B4C}" type="slidenum">
              <a:rPr lang="en-US" smtClean="0"/>
              <a:t>10</a:t>
            </a:fld>
            <a:endParaRPr lang="en-US"/>
          </a:p>
        </p:txBody>
      </p:sp>
    </p:spTree>
    <p:extLst>
      <p:ext uri="{BB962C8B-B14F-4D97-AF65-F5344CB8AC3E}">
        <p14:creationId xmlns:p14="http://schemas.microsoft.com/office/powerpoint/2010/main" val="219538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D3E5-5FA3-7BB1-3FE4-36470018A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70C430-72A6-0195-94F2-F7F386A2B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30707-CEBE-7D23-1D91-4F968BA2F38D}"/>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DC385D77-C068-093C-24AE-970722ED2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6FD4D-D5D9-77ED-EF72-B5C87FD3E9E1}"/>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112317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B4A2-1BE0-0C2B-115B-4DB1428E3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1521F-E36C-693D-AFD3-352121C4BB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40130-A5DC-F76C-D8F8-C3B24DEF226A}"/>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F918D0FA-1FB1-154B-45BA-7EF8ECFB7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169AD-6B36-8A2C-A62D-B52D164E0637}"/>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29251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7564C-3280-A40D-F9D8-747782B29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210CCA-16EE-F079-3197-09C85EB88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6209-353A-DA76-2E2A-8BADB0FD498E}"/>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3E805322-AAC4-6333-6C35-CD686F6CB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F6304-A8C3-D346-C189-6F9107BA9A9F}"/>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8986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D816-E54F-B43D-398A-71C821A74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3506F-52BE-F3D8-4D57-4EE4C27CA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CD7CE-8E88-A81A-BEA1-BA5B4E73EB29}"/>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EAC808CC-57B1-4693-580D-448458B9B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21314-E651-4641-E904-9947FCDEE1D9}"/>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412387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E924-51B3-109D-17CF-CF9AF4B29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F28FC-A06E-29F7-DE2B-E35DBB36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8EAEE-AB33-E684-C018-86B787769362}"/>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EA2FBBEF-6831-8399-3FB2-8057A1EDB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0C595-2AD1-F739-1B0B-E5FDDF1DE518}"/>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1669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D87A-8828-FEEB-8F5E-4A1226ADA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90B46-83D9-B070-4125-3D42930A4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4C6521-A22C-0028-D4DF-0CB7796D0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445B7-2F99-B8A8-C810-33031AF350C4}"/>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6" name="Footer Placeholder 5">
            <a:extLst>
              <a:ext uri="{FF2B5EF4-FFF2-40B4-BE49-F238E27FC236}">
                <a16:creationId xmlns:a16="http://schemas.microsoft.com/office/drawing/2014/main" id="{2A171AB5-C0D2-7154-44CF-A90413235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FE79D-C154-0F16-502A-63224D7BD0FB}"/>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80101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34BE-E8FE-2370-61A8-75B928859A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4451F2-92B0-E2BA-F869-5960D909B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6F69A-62A8-D55E-6B54-F5A8CCA0B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98282-A8C3-B186-AAD0-A73467340D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6F933A-0941-E8EE-9CEE-01346B959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25106-18DA-C2AA-DC6B-192F72FCDA96}"/>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8" name="Footer Placeholder 7">
            <a:extLst>
              <a:ext uri="{FF2B5EF4-FFF2-40B4-BE49-F238E27FC236}">
                <a16:creationId xmlns:a16="http://schemas.microsoft.com/office/drawing/2014/main" id="{AB35483D-491F-B09A-6BD7-E82BE8F1C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B5CEAD-9C2C-83F2-3F51-7D544C62BA4E}"/>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22798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4C55-C4BC-E9BD-B0CC-E1985A1157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3E78F-E15F-CAB8-1E32-36B9B19C4EEF}"/>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4" name="Footer Placeholder 3">
            <a:extLst>
              <a:ext uri="{FF2B5EF4-FFF2-40B4-BE49-F238E27FC236}">
                <a16:creationId xmlns:a16="http://schemas.microsoft.com/office/drawing/2014/main" id="{ADCE815A-7459-99A5-FED7-074BE392AF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572EA-07A1-ECAE-3D6A-A435CA5129BD}"/>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24817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B2E23-C166-A31C-3C47-3BBA477CDBF1}"/>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3" name="Footer Placeholder 2">
            <a:extLst>
              <a:ext uri="{FF2B5EF4-FFF2-40B4-BE49-F238E27FC236}">
                <a16:creationId xmlns:a16="http://schemas.microsoft.com/office/drawing/2014/main" id="{66AE08DC-ECC6-F379-37D7-B9BC8AA400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A923F-77D6-80A0-5DD3-997139BCB908}"/>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369851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1C6-BABF-40D6-D03E-74978106C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BB2DC-8E5C-8CC6-649D-501F31659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6F8A2-A090-E23B-3D0D-781155261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617B8-3473-CBDC-1840-BB4A112F49B7}"/>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6" name="Footer Placeholder 5">
            <a:extLst>
              <a:ext uri="{FF2B5EF4-FFF2-40B4-BE49-F238E27FC236}">
                <a16:creationId xmlns:a16="http://schemas.microsoft.com/office/drawing/2014/main" id="{CCF3B212-43F3-A883-E630-B1FF9A092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E84F0-B701-6EFC-61A8-45D36BFF1E63}"/>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225167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87DD-6015-A892-C07B-C1977D732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D64261-AEC1-9654-E2AA-293F89A9C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08572B-73E9-2742-CF8C-C75650B9E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50994-AB48-3919-8578-46465C4507C3}"/>
              </a:ext>
            </a:extLst>
          </p:cNvPr>
          <p:cNvSpPr>
            <a:spLocks noGrp="1"/>
          </p:cNvSpPr>
          <p:nvPr>
            <p:ph type="dt" sz="half" idx="10"/>
          </p:nvPr>
        </p:nvSpPr>
        <p:spPr/>
        <p:txBody>
          <a:bodyPr/>
          <a:lstStyle/>
          <a:p>
            <a:fld id="{9A5D25B1-200B-1745-8FCB-CDAD6A4D6EAA}" type="datetimeFigureOut">
              <a:rPr lang="en-US" smtClean="0"/>
              <a:t>10/23/23</a:t>
            </a:fld>
            <a:endParaRPr lang="en-US"/>
          </a:p>
        </p:txBody>
      </p:sp>
      <p:sp>
        <p:nvSpPr>
          <p:cNvPr id="6" name="Footer Placeholder 5">
            <a:extLst>
              <a:ext uri="{FF2B5EF4-FFF2-40B4-BE49-F238E27FC236}">
                <a16:creationId xmlns:a16="http://schemas.microsoft.com/office/drawing/2014/main" id="{EAC79F85-FB9B-1294-0519-9A913EBE3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5DE02-4407-986B-5DA0-054D478C0818}"/>
              </a:ext>
            </a:extLst>
          </p:cNvPr>
          <p:cNvSpPr>
            <a:spLocks noGrp="1"/>
          </p:cNvSpPr>
          <p:nvPr>
            <p:ph type="sldNum" sz="quarter" idx="12"/>
          </p:nvPr>
        </p:nvSpPr>
        <p:spPr/>
        <p:txBody>
          <a:bodyPr/>
          <a:lstStyle/>
          <a:p>
            <a:fld id="{0F2C63CC-1194-F646-837E-8DB53B838DBE}" type="slidenum">
              <a:rPr lang="en-US" smtClean="0"/>
              <a:t>‹#›</a:t>
            </a:fld>
            <a:endParaRPr lang="en-US"/>
          </a:p>
        </p:txBody>
      </p:sp>
    </p:spTree>
    <p:extLst>
      <p:ext uri="{BB962C8B-B14F-4D97-AF65-F5344CB8AC3E}">
        <p14:creationId xmlns:p14="http://schemas.microsoft.com/office/powerpoint/2010/main" val="32551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680FC-7D3C-9A1F-4600-3BD722DDB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D49A0C-C7A6-CCBF-8FEB-6A03176A2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E5C70-48D0-A571-B012-9C51C397B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D25B1-200B-1745-8FCB-CDAD6A4D6EAA}" type="datetimeFigureOut">
              <a:rPr lang="en-US" smtClean="0"/>
              <a:t>10/23/23</a:t>
            </a:fld>
            <a:endParaRPr lang="en-US"/>
          </a:p>
        </p:txBody>
      </p:sp>
      <p:sp>
        <p:nvSpPr>
          <p:cNvPr id="5" name="Footer Placeholder 4">
            <a:extLst>
              <a:ext uri="{FF2B5EF4-FFF2-40B4-BE49-F238E27FC236}">
                <a16:creationId xmlns:a16="http://schemas.microsoft.com/office/drawing/2014/main" id="{713665BF-009D-4EF1-EF68-94C31EDDA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0B0A9-8178-DFA1-4D0A-6117CCE05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C63CC-1194-F646-837E-8DB53B838DBE}" type="slidenum">
              <a:rPr lang="en-US" smtClean="0"/>
              <a:t>‹#›</a:t>
            </a:fld>
            <a:endParaRPr lang="en-US"/>
          </a:p>
        </p:txBody>
      </p:sp>
    </p:spTree>
    <p:extLst>
      <p:ext uri="{BB962C8B-B14F-4D97-AF65-F5344CB8AC3E}">
        <p14:creationId xmlns:p14="http://schemas.microsoft.com/office/powerpoint/2010/main" val="1445530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3C132DF-6964-71A1-3609-F761CC6F25D7}"/>
              </a:ext>
            </a:extLst>
          </p:cNvPr>
          <p:cNvPicPr>
            <a:picLocks noChangeAspect="1"/>
          </p:cNvPicPr>
          <p:nvPr/>
        </p:nvPicPr>
        <p:blipFill rotWithShape="1">
          <a:blip r:embed="rId2"/>
          <a:srcRect t="1108" r="-1" b="-1"/>
          <a:stretch/>
        </p:blipFill>
        <p:spPr>
          <a:xfrm>
            <a:off x="3523485" y="39730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3B8987-5C56-A28D-5834-68B477673FBE}"/>
              </a:ext>
            </a:extLst>
          </p:cNvPr>
          <p:cNvSpPr>
            <a:spLocks noGrp="1"/>
          </p:cNvSpPr>
          <p:nvPr>
            <p:ph type="ctrTitle"/>
          </p:nvPr>
        </p:nvSpPr>
        <p:spPr>
          <a:xfrm>
            <a:off x="477981" y="1122363"/>
            <a:ext cx="4023360" cy="3204134"/>
          </a:xfrm>
        </p:spPr>
        <p:txBody>
          <a:bodyPr anchor="b">
            <a:normAutofit/>
          </a:bodyPr>
          <a:lstStyle/>
          <a:p>
            <a:pPr algn="l"/>
            <a:r>
              <a:rPr lang="en-US" sz="4400" dirty="0"/>
              <a:t>Visualizing U.S. Industrial Emissions: An Analysis of CH4, NO2, and CO2</a:t>
            </a:r>
          </a:p>
        </p:txBody>
      </p:sp>
      <p:sp>
        <p:nvSpPr>
          <p:cNvPr id="3" name="Subtitle 2">
            <a:extLst>
              <a:ext uri="{FF2B5EF4-FFF2-40B4-BE49-F238E27FC236}">
                <a16:creationId xmlns:a16="http://schemas.microsoft.com/office/drawing/2014/main" id="{3A413FCA-C4E7-0C0B-54F2-7E052B5A3E4E}"/>
              </a:ext>
            </a:extLst>
          </p:cNvPr>
          <p:cNvSpPr>
            <a:spLocks noGrp="1"/>
          </p:cNvSpPr>
          <p:nvPr>
            <p:ph type="subTitle" idx="1"/>
          </p:nvPr>
        </p:nvSpPr>
        <p:spPr>
          <a:xfrm>
            <a:off x="458169" y="6047149"/>
            <a:ext cx="4023359" cy="1208141"/>
          </a:xfrm>
        </p:spPr>
        <p:txBody>
          <a:bodyPr>
            <a:normAutofit/>
          </a:bodyPr>
          <a:lstStyle/>
          <a:p>
            <a:pPr algn="l"/>
            <a:r>
              <a:rPr lang="en-US" sz="2000" dirty="0"/>
              <a:t>-RAMESH DASARI</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6312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30A52-AFCA-31F7-C66B-BFC6B6777E4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Thank you</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4B0D55C-6456-8646-A947-6055B63E45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93236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0A0DF1-E10D-AE38-1BF1-786FABF8E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22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593C4-3670-41C0-4FD8-928A00289A5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kern="1200">
                <a:solidFill>
                  <a:schemeClr val="tx1"/>
                </a:solidFill>
                <a:latin typeface="+mj-lt"/>
                <a:ea typeface="+mj-ea"/>
                <a:cs typeface="+mj-cs"/>
              </a:rPr>
              <a:t>Highest Co2 Emissions per city</a:t>
            </a: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B72E0448-C71F-BE79-034E-A7F029C20A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58"/>
          <a:stretch/>
        </p:blipFill>
        <p:spPr bwMode="auto">
          <a:xfrm>
            <a:off x="4654296" y="856897"/>
            <a:ext cx="7214616" cy="511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44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4" name="Rectangle 1025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965BB-DD91-A0BB-EBD9-7E49543DEFD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Total emissions by different gases</a:t>
            </a:r>
          </a:p>
        </p:txBody>
      </p:sp>
      <p:sp>
        <p:nvSpPr>
          <p:cNvPr id="1025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image">
            <a:extLst>
              <a:ext uri="{FF2B5EF4-FFF2-40B4-BE49-F238E27FC236}">
                <a16:creationId xmlns:a16="http://schemas.microsoft.com/office/drawing/2014/main" id="{F1366E1E-9F47-85AE-466E-43537EAD1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3416122"/>
            <a:ext cx="11548872" cy="202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9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97EAD-71EE-1A0C-CBBD-9BF51397A68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   Top 5 Industries Emitting CO2</a:t>
            </a:r>
          </a:p>
        </p:txBody>
      </p:sp>
      <p:sp>
        <p:nvSpPr>
          <p:cNvPr id="717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B3006BEC-026A-F5C8-4319-273C361DF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3141837"/>
            <a:ext cx="11548872" cy="256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5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EAF9B-8ED9-6228-088E-A7E33C63462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Top 5 Industries Emitting NO2</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E012CDC-799E-531E-D69C-1C751519B5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3170710"/>
            <a:ext cx="11548872" cy="2511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DA895-92FD-AB4A-C418-BF6262D9D0D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Top 5 Industries Emitting CH4</a:t>
            </a:r>
          </a:p>
        </p:txBody>
      </p:sp>
      <p:sp>
        <p:nvSpPr>
          <p:cNvPr id="92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a:extLst>
              <a:ext uri="{FF2B5EF4-FFF2-40B4-BE49-F238E27FC236}">
                <a16:creationId xmlns:a16="http://schemas.microsoft.com/office/drawing/2014/main" id="{87FEEA83-151E-4F82-62DC-37A72A0711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3011912"/>
            <a:ext cx="11548872" cy="282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4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7B7C3-10D2-0159-019B-0E2D6EE642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a:solidFill>
                  <a:schemeClr val="tx1"/>
                </a:solidFill>
                <a:latin typeface="+mj-lt"/>
                <a:ea typeface="+mj-ea"/>
                <a:cs typeface="+mj-cs"/>
              </a:rPr>
              <a:t>Total reported direct emissions in each Industry</a:t>
            </a:r>
          </a:p>
        </p:txBody>
      </p:sp>
      <p:sp>
        <p:nvSpPr>
          <p:cNvPr id="51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image">
            <a:extLst>
              <a:ext uri="{FF2B5EF4-FFF2-40B4-BE49-F238E27FC236}">
                <a16:creationId xmlns:a16="http://schemas.microsoft.com/office/drawing/2014/main" id="{3F8DD8C0-37A1-9C93-C8F9-ED98AEF1F6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953297"/>
            <a:ext cx="7214616" cy="492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3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9E299-6172-586B-E85F-62C4169CD86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Emissions over time</a:t>
            </a:r>
          </a:p>
        </p:txBody>
      </p:sp>
      <p:sp>
        <p:nvSpPr>
          <p:cNvPr id="1127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image">
            <a:extLst>
              <a:ext uri="{FF2B5EF4-FFF2-40B4-BE49-F238E27FC236}">
                <a16:creationId xmlns:a16="http://schemas.microsoft.com/office/drawing/2014/main" id="{8DDF27B1-9002-0C70-4AC1-857881957C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908205"/>
            <a:ext cx="7214616" cy="501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3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251</Words>
  <Application>Microsoft Macintosh PowerPoint</Application>
  <PresentationFormat>Widescreen</PresentationFormat>
  <Paragraphs>16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Visualizing U.S. Industrial Emissions: An Analysis of CH4, NO2, and CO2</vt:lpstr>
      <vt:lpstr>PowerPoint Presentation</vt:lpstr>
      <vt:lpstr>Highest Co2 Emissions per city</vt:lpstr>
      <vt:lpstr>Total emissions by different gases</vt:lpstr>
      <vt:lpstr>   Top 5 Industries Emitting CO2</vt:lpstr>
      <vt:lpstr>Top 5 Industries Emitting NO2</vt:lpstr>
      <vt:lpstr>Top 5 Industries Emitting CH4</vt:lpstr>
      <vt:lpstr>Total reported direct emissions in each Industry</vt:lpstr>
      <vt:lpstr>Emissions over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U.S. Industrial Emissions: An Analysis of CH4, NO2, and CO2</dc:title>
  <dc:creator>Tirumalika, Keerthi</dc:creator>
  <cp:lastModifiedBy>Dasari, Ramesh</cp:lastModifiedBy>
  <cp:revision>4</cp:revision>
  <dcterms:created xsi:type="dcterms:W3CDTF">2023-05-03T22:59:29Z</dcterms:created>
  <dcterms:modified xsi:type="dcterms:W3CDTF">2023-10-23T04:36:45Z</dcterms:modified>
</cp:coreProperties>
</file>