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1" r:id="rId17"/>
    <p:sldId id="270" r:id="rId18"/>
    <p:sldId id="274" r:id="rId19"/>
    <p:sldId id="275" r:id="rId20"/>
  </p:sldIdLst>
  <p:sldSz cx="20104100" cy="11309350"/>
  <p:notesSz cx="20104100" cy="11309350"/>
  <p:defaultTextStyle>
    <a:defPPr>
      <a:defRPr lang="en-US"/>
    </a:defPPr>
    <a:lvl1pPr marL="0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65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54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42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31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19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08" algn="l" defTabSz="9141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828" y="-114"/>
      </p:cViewPr>
      <p:guideLst>
        <p:guide orient="horz" pos="287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A7C59-DF85-4427-9C48-D907E7765BC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372100"/>
            <a:ext cx="16084550" cy="50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ADE1-14B5-4407-9DE4-D89AAA0B51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8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7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65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54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42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31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19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08" algn="l" defTabSz="914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after the feature branch is merged, the version on </a:t>
            </a:r>
            <a:r>
              <a:rPr lang="en-US" dirty="0" smtClean="0"/>
              <a:t>develop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 </a:t>
            </a:r>
            <a:r>
              <a:rPr lang="en-US" dirty="0" smtClean="0"/>
              <a:t>1.3.0-alpha.3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is due to </a:t>
            </a:r>
            <a:r>
              <a:rPr lang="en-US" dirty="0" smtClean="0"/>
              <a:t>develop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running in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deployment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mode. If you configured </a:t>
            </a:r>
            <a:r>
              <a:rPr lang="en-US" dirty="0" smtClean="0"/>
              <a:t>develop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use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delivery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the version would still be </a:t>
            </a:r>
            <a:r>
              <a:rPr lang="en-US" dirty="0" smtClean="0"/>
              <a:t>1.3.0-alpha.1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you would have to use release tags to increment the </a:t>
            </a:r>
            <a:r>
              <a:rPr lang="en-US" dirty="0" smtClean="0"/>
              <a:t>alpha.1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ADE1-14B5-4407-9DE4-D89AAA0B512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72739" y="2261870"/>
            <a:ext cx="17262721" cy="3015827"/>
          </a:xfrm>
          <a:ln>
            <a:noFill/>
          </a:ln>
        </p:spPr>
        <p:txBody>
          <a:bodyPr vert="horz" tIns="0" rIns="3589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11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172739" y="5324095"/>
            <a:ext cx="17269422" cy="2890167"/>
          </a:xfrm>
        </p:spPr>
        <p:txBody>
          <a:bodyPr lIns="0" rIns="35899"/>
          <a:lstStyle>
            <a:lvl1pPr marL="0" marR="89748" indent="0" algn="r">
              <a:buNone/>
              <a:defRPr>
                <a:solidFill>
                  <a:schemeClr val="tx1"/>
                </a:solidFill>
              </a:defRPr>
            </a:lvl1pPr>
            <a:lvl2pPr marL="897484" indent="0" algn="ctr">
              <a:buNone/>
            </a:lvl2pPr>
            <a:lvl3pPr marL="1794967" indent="0" algn="ctr">
              <a:buNone/>
            </a:lvl3pPr>
            <a:lvl4pPr marL="2692451" indent="0" algn="ctr">
              <a:buNone/>
            </a:lvl4pPr>
            <a:lvl5pPr marL="3589934" indent="0" algn="ctr">
              <a:buNone/>
            </a:lvl5pPr>
            <a:lvl6pPr marL="4487418" indent="0" algn="ctr">
              <a:buNone/>
            </a:lvl6pPr>
            <a:lvl7pPr marL="5384902" indent="0" algn="ctr">
              <a:buNone/>
            </a:lvl7pPr>
            <a:lvl8pPr marL="6282385" indent="0" algn="ctr">
              <a:buNone/>
            </a:lvl8pPr>
            <a:lvl9pPr marL="717986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5472" y="1507916"/>
            <a:ext cx="4523423" cy="859458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205" y="1507916"/>
            <a:ext cx="13235199" cy="859458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038" y="2171395"/>
            <a:ext cx="17088485" cy="2246791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11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038" y="4460191"/>
            <a:ext cx="17088485" cy="2489627"/>
          </a:xfrm>
        </p:spPr>
        <p:txBody>
          <a:bodyPr lIns="89748" rIns="89748" anchor="t"/>
          <a:lstStyle>
            <a:lvl1pPr marL="0" indent="0">
              <a:buNone/>
              <a:defRPr sz="4300">
                <a:solidFill>
                  <a:schemeClr val="tx1"/>
                </a:solidFill>
              </a:defRPr>
            </a:lvl1pPr>
            <a:lvl2pPr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161093"/>
            <a:ext cx="18093690" cy="188489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3166362"/>
            <a:ext cx="8879311" cy="7313380"/>
          </a:xfrm>
        </p:spPr>
        <p:txBody>
          <a:bodyPr/>
          <a:lstStyle>
            <a:lvl1pPr>
              <a:defRPr sz="51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3166362"/>
            <a:ext cx="8879311" cy="7313380"/>
          </a:xfrm>
        </p:spPr>
        <p:txBody>
          <a:bodyPr/>
          <a:lstStyle>
            <a:lvl1pPr>
              <a:defRPr sz="51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161093"/>
            <a:ext cx="18093690" cy="1884892"/>
          </a:xfrm>
        </p:spPr>
        <p:txBody>
          <a:bodyPr tIns="89748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3059442"/>
            <a:ext cx="8882802" cy="1087320"/>
          </a:xfrm>
        </p:spPr>
        <p:txBody>
          <a:bodyPr lIns="89748" tIns="0" rIns="89748" bIns="0" anchor="ctr">
            <a:noAutofit/>
          </a:bodyPr>
          <a:lstStyle>
            <a:lvl1pPr marL="0" indent="0">
              <a:buNone/>
              <a:defRPr sz="4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900" b="1"/>
            </a:lvl2pPr>
            <a:lvl3pPr>
              <a:buNone/>
              <a:defRPr sz="3500" b="1"/>
            </a:lvl3pPr>
            <a:lvl4pPr>
              <a:buNone/>
              <a:defRPr sz="3100" b="1"/>
            </a:lvl4pPr>
            <a:lvl5pPr>
              <a:buNone/>
              <a:defRPr sz="31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0212605" y="3066878"/>
            <a:ext cx="8886291" cy="1079885"/>
          </a:xfrm>
        </p:spPr>
        <p:txBody>
          <a:bodyPr lIns="89748" tIns="0" rIns="89748" bIns="0" anchor="ctr"/>
          <a:lstStyle>
            <a:lvl1pPr marL="0" indent="0">
              <a:buNone/>
              <a:defRPr sz="47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900" b="1"/>
            </a:lvl2pPr>
            <a:lvl3pPr>
              <a:buNone/>
              <a:defRPr sz="3500" b="1"/>
            </a:lvl3pPr>
            <a:lvl4pPr>
              <a:buNone/>
              <a:defRPr sz="3100" b="1"/>
            </a:lvl4pPr>
            <a:lvl5pPr>
              <a:buNone/>
              <a:defRPr sz="31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005205" y="4146762"/>
            <a:ext cx="8882802" cy="6341877"/>
          </a:xfrm>
        </p:spPr>
        <p:txBody>
          <a:bodyPr tIns="0"/>
          <a:lstStyle>
            <a:lvl1pPr>
              <a:defRPr sz="43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2605" y="4146762"/>
            <a:ext cx="8886291" cy="6341877"/>
          </a:xfrm>
        </p:spPr>
        <p:txBody>
          <a:bodyPr tIns="0"/>
          <a:lstStyle>
            <a:lvl1pPr>
              <a:defRPr sz="43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161093"/>
            <a:ext cx="18261224" cy="1884892"/>
          </a:xfrm>
        </p:spPr>
        <p:txBody>
          <a:bodyPr vert="horz" tIns="8974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9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808" y="848204"/>
            <a:ext cx="6031230" cy="1916307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5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07808" y="2764508"/>
            <a:ext cx="6031230" cy="7539567"/>
          </a:xfrm>
        </p:spPr>
        <p:txBody>
          <a:bodyPr lIns="35899" rIns="35899"/>
          <a:lstStyle>
            <a:lvl1pPr marL="0" indent="0" algn="l">
              <a:buNone/>
              <a:defRPr sz="2700"/>
            </a:lvl1pPr>
            <a:lvl2pPr indent="0" algn="l">
              <a:buNone/>
              <a:defRPr sz="2400"/>
            </a:lvl2pPr>
            <a:lvl3pPr indent="0" algn="l">
              <a:buNone/>
              <a:defRPr sz="2000"/>
            </a:lvl3pPr>
            <a:lvl4pPr indent="0" algn="l">
              <a:buNone/>
              <a:defRPr sz="1800"/>
            </a:lvl4pPr>
            <a:lvl5pPr indent="0" algn="l">
              <a:buNone/>
              <a:defRPr sz="1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860145" y="2764508"/>
            <a:ext cx="11238750" cy="7539567"/>
          </a:xfrm>
        </p:spPr>
        <p:txBody>
          <a:bodyPr tIns="0"/>
          <a:lstStyle>
            <a:lvl1pPr>
              <a:defRPr sz="5500"/>
            </a:lvl1pPr>
            <a:lvl2pPr>
              <a:defRPr sz="5100"/>
            </a:lvl2pPr>
            <a:lvl3pPr>
              <a:defRPr sz="4700"/>
            </a:lvl3pPr>
            <a:lvl4pPr>
              <a:defRPr sz="3900"/>
            </a:lvl4pPr>
            <a:lvl5pPr>
              <a:defRPr sz="3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6960259" y="1827301"/>
            <a:ext cx="11559858" cy="678561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497" tIns="89748" rIns="179497" bIns="8974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7597978" y="8838656"/>
            <a:ext cx="341770" cy="25634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497" tIns="89748" rIns="179497" bIns="89748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273" y="1940955"/>
            <a:ext cx="4865192" cy="2609859"/>
          </a:xfrm>
        </p:spPr>
        <p:txBody>
          <a:bodyPr vert="horz" lIns="89748" tIns="89748" rIns="89748" bIns="89748" anchor="b"/>
          <a:lstStyle>
            <a:lvl1pPr algn="l">
              <a:buNone/>
              <a:defRPr sz="39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273" y="4664876"/>
            <a:ext cx="4858491" cy="3593860"/>
          </a:xfrm>
        </p:spPr>
        <p:txBody>
          <a:bodyPr lIns="125648" rIns="89748" bIns="89748" anchor="t"/>
          <a:lstStyle>
            <a:lvl1pPr marL="0" indent="0" algn="l">
              <a:spcBef>
                <a:spcPts val="491"/>
              </a:spcBef>
              <a:buFontTx/>
              <a:buNone/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758622" y="10482093"/>
            <a:ext cx="1340273" cy="60211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7663903" y="1978093"/>
            <a:ext cx="10152571" cy="648402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63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20942" y="9592004"/>
            <a:ext cx="20145984" cy="171734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9497" tIns="89748" rIns="179497" bIns="8974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9633215" y="10256953"/>
            <a:ext cx="10470885" cy="10523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9497" tIns="89748" rIns="179497" bIns="8974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20942" y="-11781"/>
            <a:ext cx="20145984" cy="171734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9497" tIns="89748" rIns="179497" bIns="8974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633215" y="-11780"/>
            <a:ext cx="10470885" cy="10523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79497" tIns="89748" rIns="179497" bIns="89748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005205" y="1161093"/>
            <a:ext cx="18093690" cy="1884892"/>
          </a:xfrm>
          <a:prstGeom prst="rect">
            <a:avLst/>
          </a:prstGeom>
        </p:spPr>
        <p:txBody>
          <a:bodyPr vert="horz" lIns="0" tIns="89748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005205" y="3191750"/>
            <a:ext cx="18093690" cy="7237984"/>
          </a:xfrm>
          <a:prstGeom prst="rect">
            <a:avLst/>
          </a:prstGeom>
        </p:spPr>
        <p:txBody>
          <a:bodyPr vert="horz" lIns="179497" tIns="89748" rIns="179497" bIns="8974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5205" y="10482093"/>
            <a:ext cx="4690957" cy="602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63696" y="10482093"/>
            <a:ext cx="7371503" cy="60211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7423553" y="10482093"/>
            <a:ext cx="1675342" cy="60211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811" y="333786"/>
            <a:ext cx="20184455" cy="10706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rtl="0" eaLnBrk="1" latinLnBrk="0" hangingPunct="1">
        <a:spcBef>
          <a:spcPct val="0"/>
        </a:spcBef>
        <a:buNone/>
        <a:defRPr kumimoji="0" sz="98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538490" indent="-53849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256477" indent="-484641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794967" indent="-484641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333457" indent="-41284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2871948" indent="-41284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3410438" indent="-41284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9431" indent="-358993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3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307921" indent="-358993" algn="l" rtl="0" eaLnBrk="1" latinLnBrk="0" hangingPunct="1">
        <a:spcBef>
          <a:spcPct val="20000"/>
        </a:spcBef>
        <a:buClr>
          <a:schemeClr val="tx2"/>
        </a:buClr>
        <a:buChar char="•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4846411" indent="-358993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974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7949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6924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5899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4874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849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62823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7179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32050" y="4130675"/>
            <a:ext cx="13917691" cy="2365359"/>
          </a:xfrm>
          <a:prstGeom prst="rect">
            <a:avLst/>
          </a:prstGeom>
        </p:spPr>
        <p:txBody>
          <a:bodyPr vert="horz" wrap="square" lIns="0" tIns="130143" rIns="0" bIns="0" rtlCol="0">
            <a:spAutoFit/>
          </a:bodyPr>
          <a:lstStyle/>
          <a:p>
            <a:pPr marL="12697">
              <a:spcBef>
                <a:spcPts val="1025"/>
              </a:spcBef>
            </a:pPr>
            <a:r>
              <a:rPr spc="-336" dirty="0"/>
              <a:t>Semantic</a:t>
            </a:r>
            <a:r>
              <a:rPr spc="-194" dirty="0"/>
              <a:t> </a:t>
            </a:r>
            <a:r>
              <a:rPr spc="-365" dirty="0"/>
              <a:t>Versioning</a:t>
            </a:r>
          </a:p>
          <a:p>
            <a:pPr marL="12697">
              <a:spcBef>
                <a:spcPts val="540"/>
              </a:spcBef>
            </a:pPr>
            <a:r>
              <a:rPr sz="5500" spc="-55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5500" spc="-45" dirty="0">
                <a:solidFill>
                  <a:srgbClr val="4C4D4F"/>
                </a:solidFill>
                <a:latin typeface="Arial"/>
                <a:cs typeface="Arial"/>
              </a:rPr>
              <a:t>Software </a:t>
            </a:r>
            <a:r>
              <a:rPr sz="5500" spc="-149" dirty="0">
                <a:solidFill>
                  <a:srgbClr val="4C4D4F"/>
                </a:solidFill>
                <a:latin typeface="Arial"/>
                <a:cs typeface="Arial"/>
              </a:rPr>
              <a:t>Release </a:t>
            </a:r>
            <a:r>
              <a:rPr sz="5500" spc="-10" dirty="0">
                <a:solidFill>
                  <a:srgbClr val="4C4D4F"/>
                </a:solidFill>
                <a:latin typeface="Arial"/>
                <a:cs typeface="Arial"/>
              </a:rPr>
              <a:t>Numbering</a:t>
            </a:r>
            <a:r>
              <a:rPr sz="5500" spc="-249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5500" spc="-130" dirty="0">
                <a:solidFill>
                  <a:srgbClr val="4C4D4F"/>
                </a:solidFill>
                <a:latin typeface="Arial"/>
                <a:cs typeface="Arial"/>
              </a:rPr>
              <a:t>System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930275"/>
            <a:ext cx="11123930" cy="4960939"/>
          </a:xfrm>
          <a:prstGeom prst="rect">
            <a:avLst/>
          </a:prstGeom>
        </p:spPr>
        <p:txBody>
          <a:bodyPr vert="horz" wrap="square" lIns="0" tIns="135221" rIns="0" bIns="0" rtlCol="0">
            <a:spAutoFit/>
          </a:bodyPr>
          <a:lstStyle/>
          <a:p>
            <a:pPr marL="12697">
              <a:spcBef>
                <a:spcPts val="1064"/>
              </a:spcBef>
            </a:pPr>
            <a:r>
              <a:rPr spc="-304" dirty="0"/>
              <a:t>Breaking </a:t>
            </a:r>
            <a:r>
              <a:rPr spc="-159" dirty="0"/>
              <a:t>the</a:t>
            </a:r>
            <a:r>
              <a:rPr spc="-84" dirty="0"/>
              <a:t> </a:t>
            </a:r>
            <a:r>
              <a:rPr spc="-375" dirty="0"/>
              <a:t>API</a:t>
            </a:r>
          </a:p>
          <a:p>
            <a:pPr marL="5638694">
              <a:spcBef>
                <a:spcPts val="2110"/>
              </a:spcBef>
            </a:pPr>
            <a:r>
              <a:rPr lang="en-US" sz="19800" spc="-4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sz="19800" spc="-400" smtClean="0">
                <a:solidFill>
                  <a:srgbClr val="000000"/>
                </a:solidFill>
                <a:latin typeface="Arial"/>
                <a:cs typeface="Arial"/>
              </a:rPr>
              <a:t>.0.0</a:t>
            </a:r>
            <a:endParaRPr sz="19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6250" y="1158875"/>
            <a:ext cx="11652250" cy="1338825"/>
          </a:xfrm>
          <a:prstGeom prst="rect">
            <a:avLst/>
          </a:prstGeom>
        </p:spPr>
        <p:txBody>
          <a:bodyPr vert="horz" wrap="square" lIns="0" tIns="15237" rIns="0" bIns="0" rtlCol="0">
            <a:spAutoFit/>
          </a:bodyPr>
          <a:lstStyle/>
          <a:p>
            <a:pPr marL="12697">
              <a:spcBef>
                <a:spcPts val="120"/>
              </a:spcBef>
            </a:pPr>
            <a:r>
              <a:rPr spc="-249" dirty="0"/>
              <a:t>Pre-release</a:t>
            </a:r>
            <a:r>
              <a:rPr spc="-245" dirty="0"/>
              <a:t> </a:t>
            </a:r>
            <a:r>
              <a:rPr spc="-365" dirty="0"/>
              <a:t>Versioning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46250" y="3521075"/>
            <a:ext cx="16758032" cy="3435553"/>
          </a:xfrm>
          <a:prstGeom prst="rect">
            <a:avLst/>
          </a:prstGeom>
        </p:spPr>
        <p:txBody>
          <a:bodyPr vert="horz" wrap="square" lIns="0" tIns="11427" rIns="0" bIns="0" rtlCol="0">
            <a:spAutoFit/>
          </a:bodyPr>
          <a:lstStyle/>
          <a:p>
            <a:pPr marL="483752" indent="-471689">
              <a:spcBef>
                <a:spcPts val="90"/>
              </a:spcBef>
              <a:buClr>
                <a:srgbClr val="575956"/>
              </a:buClr>
              <a:buSzPct val="86238"/>
              <a:buFont typeface="Klaudia"/>
              <a:buChar char="‣"/>
              <a:tabLst>
                <a:tab pos="484386" algn="l"/>
              </a:tabLst>
            </a:pPr>
            <a:r>
              <a:rPr sz="5500" spc="-45" dirty="0">
                <a:solidFill>
                  <a:srgbClr val="4C4D4F"/>
                </a:solidFill>
                <a:latin typeface="Arial"/>
                <a:cs typeface="Arial"/>
              </a:rPr>
              <a:t>Initial </a:t>
            </a:r>
            <a:r>
              <a:rPr sz="5500" spc="20" dirty="0">
                <a:solidFill>
                  <a:srgbClr val="4C4D4F"/>
                </a:solidFill>
                <a:latin typeface="Arial"/>
                <a:cs typeface="Arial"/>
              </a:rPr>
              <a:t>development </a:t>
            </a:r>
            <a:r>
              <a:rPr sz="5500" spc="-100" dirty="0">
                <a:solidFill>
                  <a:srgbClr val="4C4D4F"/>
                </a:solidFill>
                <a:latin typeface="Arial"/>
                <a:cs typeface="Arial"/>
              </a:rPr>
              <a:t>uses </a:t>
            </a:r>
            <a:r>
              <a:rPr sz="5500" spc="-45" dirty="0">
                <a:solidFill>
                  <a:srgbClr val="4C4D4F"/>
                </a:solidFill>
                <a:latin typeface="Arial"/>
                <a:cs typeface="Arial"/>
              </a:rPr>
              <a:t>Major </a:t>
            </a:r>
            <a:r>
              <a:rPr sz="5500" spc="-29" dirty="0">
                <a:solidFill>
                  <a:srgbClr val="4C4D4F"/>
                </a:solidFill>
                <a:latin typeface="Arial"/>
                <a:cs typeface="Arial"/>
              </a:rPr>
              <a:t>version </a:t>
            </a:r>
            <a:r>
              <a:rPr sz="5500" spc="294" dirty="0">
                <a:solidFill>
                  <a:srgbClr val="4C4D4F"/>
                </a:solidFill>
                <a:latin typeface="Arial"/>
                <a:cs typeface="Arial"/>
              </a:rPr>
              <a:t>0 </a:t>
            </a:r>
            <a:r>
              <a:rPr sz="5500" spc="-190" dirty="0">
                <a:solidFill>
                  <a:srgbClr val="4C4D4F"/>
                </a:solidFill>
                <a:latin typeface="Arial"/>
                <a:cs typeface="Arial"/>
              </a:rPr>
              <a:t>(e.g.</a:t>
            </a:r>
            <a:r>
              <a:rPr sz="5500" spc="-893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5500" i="1" spc="-395" dirty="0">
                <a:solidFill>
                  <a:srgbClr val="4C4D4F"/>
                </a:solidFill>
                <a:latin typeface="Arial"/>
                <a:cs typeface="Arial"/>
              </a:rPr>
              <a:t>0.1.0</a:t>
            </a:r>
            <a:r>
              <a:rPr sz="5500" spc="-395" dirty="0">
                <a:solidFill>
                  <a:srgbClr val="4C4D4F"/>
                </a:solidFill>
                <a:latin typeface="Arial"/>
                <a:cs typeface="Arial"/>
              </a:rPr>
              <a:t>)</a:t>
            </a:r>
            <a:endParaRPr sz="5500">
              <a:latin typeface="Arial"/>
              <a:cs typeface="Arial"/>
            </a:endParaRPr>
          </a:p>
          <a:p>
            <a:pPr marL="483752" indent="-471689">
              <a:spcBef>
                <a:spcPts val="139"/>
              </a:spcBef>
              <a:buClr>
                <a:srgbClr val="575956"/>
              </a:buClr>
              <a:buSzPct val="86238"/>
              <a:buFont typeface="Klaudia"/>
              <a:buChar char="‣"/>
              <a:tabLst>
                <a:tab pos="484386" algn="l"/>
              </a:tabLst>
            </a:pPr>
            <a:r>
              <a:rPr sz="5500" spc="-294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5500" spc="-126" dirty="0">
                <a:solidFill>
                  <a:srgbClr val="4C4D4F"/>
                </a:solidFill>
                <a:latin typeface="Arial"/>
                <a:cs typeface="Arial"/>
              </a:rPr>
              <a:t>may </a:t>
            </a:r>
            <a:r>
              <a:rPr sz="5500" spc="-65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5500" spc="-35" dirty="0">
                <a:solidFill>
                  <a:srgbClr val="4C4D4F"/>
                </a:solidFill>
                <a:latin typeface="Arial"/>
                <a:cs typeface="Arial"/>
              </a:rPr>
              <a:t>pre-release </a:t>
            </a:r>
            <a:r>
              <a:rPr sz="5500" spc="-39" dirty="0">
                <a:solidFill>
                  <a:srgbClr val="4C4D4F"/>
                </a:solidFill>
                <a:latin typeface="Arial"/>
                <a:cs typeface="Arial"/>
              </a:rPr>
              <a:t>strings </a:t>
            </a:r>
            <a:r>
              <a:rPr sz="5500" spc="-190" dirty="0">
                <a:solidFill>
                  <a:srgbClr val="4C4D4F"/>
                </a:solidFill>
                <a:latin typeface="Arial"/>
                <a:cs typeface="Arial"/>
              </a:rPr>
              <a:t>(e.g. </a:t>
            </a:r>
            <a:r>
              <a:rPr sz="5500" i="1" spc="-171" dirty="0">
                <a:solidFill>
                  <a:srgbClr val="4C4D4F"/>
                </a:solidFill>
                <a:latin typeface="Arial"/>
                <a:cs typeface="Arial"/>
              </a:rPr>
              <a:t>alpha1</a:t>
            </a:r>
            <a:r>
              <a:rPr sz="5500" spc="-171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sz="5500" i="1" spc="-80" dirty="0">
                <a:solidFill>
                  <a:srgbClr val="4C4D4F"/>
                </a:solidFill>
                <a:latin typeface="Arial"/>
                <a:cs typeface="Arial"/>
              </a:rPr>
              <a:t>rc3</a:t>
            </a:r>
            <a:r>
              <a:rPr sz="5500" spc="-80" dirty="0">
                <a:solidFill>
                  <a:srgbClr val="4C4D4F"/>
                </a:solidFill>
                <a:latin typeface="Arial"/>
                <a:cs typeface="Arial"/>
              </a:rPr>
              <a:t>,</a:t>
            </a:r>
            <a:r>
              <a:rPr sz="55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5500" spc="-130" dirty="0">
                <a:solidFill>
                  <a:srgbClr val="4C4D4F"/>
                </a:solidFill>
                <a:latin typeface="Arial"/>
                <a:cs typeface="Arial"/>
              </a:rPr>
              <a:t>etc.)</a:t>
            </a:r>
            <a:endParaRPr sz="5500">
              <a:latin typeface="Arial"/>
              <a:cs typeface="Arial"/>
            </a:endParaRPr>
          </a:p>
          <a:p>
            <a:pPr marL="996707" lvl="1" indent="-472325">
              <a:spcBef>
                <a:spcPts val="135"/>
              </a:spcBef>
              <a:buClr>
                <a:srgbClr val="575956"/>
              </a:buClr>
              <a:buChar char="•"/>
              <a:tabLst>
                <a:tab pos="997341" algn="l"/>
              </a:tabLst>
            </a:pPr>
            <a:r>
              <a:rPr sz="5500" spc="-80" dirty="0">
                <a:solidFill>
                  <a:srgbClr val="4C4D4F"/>
                </a:solidFill>
                <a:latin typeface="Arial"/>
                <a:cs typeface="Arial"/>
              </a:rPr>
              <a:t>These </a:t>
            </a:r>
            <a:r>
              <a:rPr sz="5500" spc="-49" dirty="0">
                <a:solidFill>
                  <a:srgbClr val="4C4D4F"/>
                </a:solidFill>
                <a:latin typeface="Arial"/>
                <a:cs typeface="Arial"/>
              </a:rPr>
              <a:t>are </a:t>
            </a:r>
            <a:r>
              <a:rPr sz="5500" spc="26" dirty="0">
                <a:solidFill>
                  <a:srgbClr val="4C4D4F"/>
                </a:solidFill>
                <a:latin typeface="Arial"/>
                <a:cs typeface="Arial"/>
              </a:rPr>
              <a:t>appended </a:t>
            </a:r>
            <a:r>
              <a:rPr sz="5500" spc="8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5500" spc="29" dirty="0">
                <a:solidFill>
                  <a:srgbClr val="4C4D4F"/>
                </a:solidFill>
                <a:latin typeface="Arial"/>
                <a:cs typeface="Arial"/>
              </a:rPr>
              <a:t>the end </a:t>
            </a:r>
            <a:r>
              <a:rPr sz="5500" spc="-190" dirty="0">
                <a:solidFill>
                  <a:srgbClr val="4C4D4F"/>
                </a:solidFill>
                <a:latin typeface="Arial"/>
                <a:cs typeface="Arial"/>
              </a:rPr>
              <a:t>(e.g.</a:t>
            </a:r>
            <a:r>
              <a:rPr sz="5500" spc="-8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5500" i="1" spc="-271" dirty="0">
                <a:solidFill>
                  <a:srgbClr val="4C4D4F"/>
                </a:solidFill>
                <a:latin typeface="Arial"/>
                <a:cs typeface="Arial"/>
              </a:rPr>
              <a:t>1.0.0.alpha1</a:t>
            </a:r>
            <a:r>
              <a:rPr sz="5500" spc="-271" dirty="0">
                <a:solidFill>
                  <a:srgbClr val="4C4D4F"/>
                </a:solidFill>
                <a:latin typeface="Arial"/>
                <a:cs typeface="Arial"/>
              </a:rPr>
              <a:t>)</a:t>
            </a:r>
            <a:endParaRPr sz="5500">
              <a:latin typeface="Arial"/>
              <a:cs typeface="Arial"/>
            </a:endParaRPr>
          </a:p>
          <a:p>
            <a:pPr marL="483752" indent="-471689">
              <a:spcBef>
                <a:spcPts val="139"/>
              </a:spcBef>
              <a:buClr>
                <a:srgbClr val="575956"/>
              </a:buClr>
              <a:buSzPct val="86238"/>
              <a:buFont typeface="Klaudia"/>
              <a:buChar char="‣"/>
              <a:tabLst>
                <a:tab pos="484386" algn="l"/>
              </a:tabLst>
            </a:pPr>
            <a:r>
              <a:rPr sz="5500" spc="-55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5500" spc="-16" dirty="0">
                <a:solidFill>
                  <a:srgbClr val="4C4D4F"/>
                </a:solidFill>
                <a:latin typeface="Arial"/>
                <a:cs typeface="Arial"/>
              </a:rPr>
              <a:t>publicly-released </a:t>
            </a:r>
            <a:r>
              <a:rPr sz="5500" spc="-239" dirty="0">
                <a:solidFill>
                  <a:srgbClr val="4C4D4F"/>
                </a:solidFill>
                <a:latin typeface="Arial"/>
                <a:cs typeface="Arial"/>
              </a:rPr>
              <a:t>API </a:t>
            </a:r>
            <a:r>
              <a:rPr sz="5500" spc="-71" dirty="0">
                <a:solidFill>
                  <a:srgbClr val="4C4D4F"/>
                </a:solidFill>
                <a:latin typeface="Arial"/>
                <a:cs typeface="Arial"/>
              </a:rPr>
              <a:t>starts </a:t>
            </a:r>
            <a:r>
              <a:rPr sz="5500" spc="-39" dirty="0">
                <a:solidFill>
                  <a:srgbClr val="4C4D4F"/>
                </a:solidFill>
                <a:latin typeface="Arial"/>
                <a:cs typeface="Arial"/>
              </a:rPr>
              <a:t>at</a:t>
            </a:r>
            <a:r>
              <a:rPr sz="5500" spc="-204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5500" spc="-326" dirty="0">
                <a:solidFill>
                  <a:srgbClr val="4C4D4F"/>
                </a:solidFill>
                <a:latin typeface="Arial"/>
                <a:cs typeface="Arial"/>
              </a:rPr>
              <a:t>1.0.0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7650" y="1006475"/>
            <a:ext cx="16407764" cy="1338825"/>
          </a:xfrm>
          <a:prstGeom prst="rect">
            <a:avLst/>
          </a:prstGeom>
        </p:spPr>
        <p:txBody>
          <a:bodyPr vert="horz" wrap="square" lIns="0" tIns="15237" rIns="0" bIns="0" rtlCol="0">
            <a:spAutoFit/>
          </a:bodyPr>
          <a:lstStyle/>
          <a:p>
            <a:pPr marL="12697">
              <a:spcBef>
                <a:spcPts val="120"/>
              </a:spcBef>
            </a:pPr>
            <a:r>
              <a:rPr spc="-304" dirty="0"/>
              <a:t>Benefits </a:t>
            </a:r>
            <a:r>
              <a:rPr spc="-281" dirty="0"/>
              <a:t>of </a:t>
            </a:r>
            <a:r>
              <a:rPr spc="-336" dirty="0"/>
              <a:t>Semantic</a:t>
            </a:r>
            <a:r>
              <a:rPr spc="6" dirty="0"/>
              <a:t> </a:t>
            </a:r>
            <a:r>
              <a:rPr spc="-365" dirty="0"/>
              <a:t>Versioning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79650" y="3368675"/>
            <a:ext cx="13258800" cy="2576343"/>
          </a:xfrm>
          <a:prstGeom prst="rect">
            <a:avLst/>
          </a:prstGeom>
        </p:spPr>
        <p:txBody>
          <a:bodyPr vert="horz" wrap="square" lIns="0" tIns="11427" rIns="0" bIns="0" rtlCol="0">
            <a:spAutoFit/>
          </a:bodyPr>
          <a:lstStyle/>
          <a:p>
            <a:pPr marL="483752" indent="-471689">
              <a:spcBef>
                <a:spcPts val="90"/>
              </a:spcBef>
              <a:buClr>
                <a:srgbClr val="575956"/>
              </a:buClr>
              <a:buSzPct val="86238"/>
              <a:buFont typeface="Klaudia"/>
              <a:buChar char="‣"/>
              <a:tabLst>
                <a:tab pos="484386" algn="l"/>
              </a:tabLst>
            </a:pPr>
            <a:r>
              <a:rPr sz="5500" spc="-55" dirty="0">
                <a:solidFill>
                  <a:srgbClr val="4C4D4F"/>
                </a:solidFill>
                <a:latin typeface="Arial"/>
                <a:cs typeface="Arial"/>
              </a:rPr>
              <a:t>Clearer</a:t>
            </a:r>
            <a:r>
              <a:rPr sz="5500" spc="-1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5500" spc="10" dirty="0">
                <a:solidFill>
                  <a:srgbClr val="4C4D4F"/>
                </a:solidFill>
                <a:latin typeface="Arial"/>
                <a:cs typeface="Arial"/>
              </a:rPr>
              <a:t>compatibility/dependencies</a:t>
            </a:r>
            <a:endParaRPr sz="5500">
              <a:latin typeface="Arial"/>
              <a:cs typeface="Arial"/>
            </a:endParaRPr>
          </a:p>
          <a:p>
            <a:pPr marL="483752" indent="-471689">
              <a:spcBef>
                <a:spcPts val="139"/>
              </a:spcBef>
              <a:buClr>
                <a:srgbClr val="575956"/>
              </a:buClr>
              <a:buSzPct val="86238"/>
              <a:buFont typeface="Klaudia"/>
              <a:buChar char="‣"/>
              <a:tabLst>
                <a:tab pos="484386" algn="l"/>
              </a:tabLst>
            </a:pPr>
            <a:r>
              <a:rPr sz="5500" spc="-84" dirty="0">
                <a:solidFill>
                  <a:srgbClr val="4C4D4F"/>
                </a:solidFill>
                <a:latin typeface="Arial"/>
                <a:cs typeface="Arial"/>
              </a:rPr>
              <a:t>Encourages </a:t>
            </a:r>
            <a:r>
              <a:rPr sz="5500" spc="16" dirty="0">
                <a:solidFill>
                  <a:srgbClr val="4C4D4F"/>
                </a:solidFill>
                <a:latin typeface="Arial"/>
                <a:cs typeface="Arial"/>
              </a:rPr>
              <a:t>well-defined</a:t>
            </a:r>
            <a:r>
              <a:rPr sz="5500" spc="-149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5500" spc="-230" dirty="0">
                <a:solidFill>
                  <a:srgbClr val="4C4D4F"/>
                </a:solidFill>
                <a:latin typeface="Arial"/>
                <a:cs typeface="Arial"/>
              </a:rPr>
              <a:t>APIs</a:t>
            </a:r>
            <a:endParaRPr sz="5500">
              <a:latin typeface="Arial"/>
              <a:cs typeface="Arial"/>
            </a:endParaRPr>
          </a:p>
          <a:p>
            <a:pPr marL="483752" indent="-471689">
              <a:spcBef>
                <a:spcPts val="135"/>
              </a:spcBef>
              <a:buClr>
                <a:srgbClr val="575956"/>
              </a:buClr>
              <a:buSzPct val="86238"/>
              <a:buFont typeface="Klaudia"/>
              <a:buChar char="‣"/>
              <a:tabLst>
                <a:tab pos="484386" algn="l"/>
              </a:tabLst>
            </a:pPr>
            <a:r>
              <a:rPr sz="5500" spc="-84" dirty="0">
                <a:solidFill>
                  <a:srgbClr val="4C4D4F"/>
                </a:solidFill>
                <a:latin typeface="Arial"/>
                <a:cs typeface="Arial"/>
              </a:rPr>
              <a:t>Makes </a:t>
            </a:r>
            <a:r>
              <a:rPr sz="5500" spc="10" dirty="0">
                <a:solidFill>
                  <a:srgbClr val="4C4D4F"/>
                </a:solidFill>
                <a:latin typeface="Arial"/>
                <a:cs typeface="Arial"/>
              </a:rPr>
              <a:t>upgrade </a:t>
            </a:r>
            <a:r>
              <a:rPr sz="5500" spc="-26" dirty="0">
                <a:solidFill>
                  <a:srgbClr val="4C4D4F"/>
                </a:solidFill>
                <a:latin typeface="Arial"/>
                <a:cs typeface="Arial"/>
              </a:rPr>
              <a:t>decisions</a:t>
            </a:r>
            <a:r>
              <a:rPr sz="5500" spc="-2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5500" spc="-26" dirty="0">
                <a:solidFill>
                  <a:srgbClr val="4C4D4F"/>
                </a:solidFill>
                <a:latin typeface="Arial"/>
                <a:cs typeface="Arial"/>
              </a:rPr>
              <a:t>clearer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9450" y="0"/>
            <a:ext cx="617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+mj-lt"/>
              </a:rPr>
              <a:t>GitFlow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1850" y="1082675"/>
            <a:ext cx="1638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Feature Branches</a:t>
            </a:r>
          </a:p>
          <a:p>
            <a:r>
              <a:rPr lang="en-US" sz="3600" dirty="0">
                <a:latin typeface="+mj-lt"/>
              </a:rPr>
              <a:t>Feature branches will take the feature branch name and use that as the pre-release tag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 smtClean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1651" y="2438401"/>
            <a:ext cx="13868399" cy="847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650" y="625475"/>
            <a:ext cx="1638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Pull Request</a:t>
            </a:r>
          </a:p>
          <a:p>
            <a:r>
              <a:rPr lang="en-US" sz="3600" dirty="0"/>
              <a:t>Because feature branches are most likely pushed to a fork, we are showing the pull request branch name which is created when </a:t>
            </a:r>
            <a:r>
              <a:rPr lang="en-US" sz="3600" dirty="0" smtClean="0"/>
              <a:t>submit </a:t>
            </a:r>
            <a:r>
              <a:rPr lang="en-US" sz="3600" dirty="0"/>
              <a:t>a pull </a:t>
            </a:r>
            <a:r>
              <a:rPr lang="en-US" sz="3600" dirty="0" smtClean="0"/>
              <a:t>reques</a:t>
            </a:r>
            <a:r>
              <a:rPr lang="en-US" sz="3600" dirty="0" smtClean="0">
                <a:latin typeface="+mj-lt"/>
              </a:rPr>
              <a:t>t.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0" y="2606675"/>
            <a:ext cx="11049000" cy="854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1850" y="473075"/>
            <a:ext cx="19272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latin typeface="+mj-lt"/>
              </a:rPr>
              <a:t>Hotfix</a:t>
            </a:r>
            <a:r>
              <a:rPr lang="en-US" sz="3600" b="1" dirty="0">
                <a:latin typeface="+mj-lt"/>
              </a:rPr>
              <a:t> Branches</a:t>
            </a:r>
          </a:p>
          <a:p>
            <a:r>
              <a:rPr lang="en-US" sz="3600" dirty="0" err="1">
                <a:latin typeface="+mj-lt"/>
              </a:rPr>
              <a:t>Hotfix</a:t>
            </a:r>
            <a:r>
              <a:rPr lang="en-US" sz="3600" dirty="0">
                <a:latin typeface="+mj-lt"/>
              </a:rPr>
              <a:t> branches are used when you need to do a </a:t>
            </a:r>
            <a:r>
              <a:rPr lang="en-US" sz="3600" i="1" dirty="0">
                <a:latin typeface="+mj-lt"/>
              </a:rPr>
              <a:t>patch</a:t>
            </a:r>
            <a:r>
              <a:rPr lang="en-US" sz="3600" dirty="0">
                <a:latin typeface="+mj-lt"/>
              </a:rPr>
              <a:t> release in GitFlow and are always created off </a:t>
            </a:r>
            <a:r>
              <a:rPr lang="en-US" sz="3600" dirty="0" smtClean="0">
                <a:latin typeface="+mj-lt"/>
              </a:rPr>
              <a:t>master</a:t>
            </a:r>
            <a:endParaRPr lang="en-US" sz="36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0450" y="2073275"/>
            <a:ext cx="10210800" cy="886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3850" y="3140075"/>
            <a:ext cx="1760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Minor Release Branches</a:t>
            </a:r>
          </a:p>
          <a:p>
            <a:r>
              <a:rPr lang="en-US" sz="3600" dirty="0">
                <a:latin typeface="+mj-lt"/>
              </a:rPr>
              <a:t>Release branches are used for both major and minor releases for </a:t>
            </a:r>
            <a:r>
              <a:rPr lang="en-US" sz="3600" dirty="0" smtClean="0">
                <a:latin typeface="+mj-lt"/>
              </a:rPr>
              <a:t>stabilization </a:t>
            </a:r>
            <a:r>
              <a:rPr lang="en-US" sz="3600" dirty="0">
                <a:latin typeface="+mj-lt"/>
              </a:rPr>
              <a:t>before a release. Release branches are taken off develop then merged to both develop and master. Finally master is tagged with the released version.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ll\Desktop\6d33d35a70a777608fa1_minor-rele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6050" y="930275"/>
            <a:ext cx="12192000" cy="1036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 descr="GitFlow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3050" y="2911475"/>
            <a:ext cx="14706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Major Release Branches</a:t>
            </a:r>
          </a:p>
          <a:p>
            <a:r>
              <a:rPr lang="en-US" sz="4400" dirty="0">
                <a:latin typeface="+mj-lt"/>
              </a:rPr>
              <a:t>Major releases are just like minor releases, the difference is you bump the major in the release branch name.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Dell\Desktop\39f9d8b8b007c82f1f80_major-rele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8050" y="549275"/>
            <a:ext cx="10287000" cy="1076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0758" y="698137"/>
            <a:ext cx="11707892" cy="1107993"/>
          </a:xfrm>
          <a:prstGeom prst="rect">
            <a:avLst/>
          </a:prstGeom>
        </p:spPr>
        <p:txBody>
          <a:bodyPr vert="horz" wrap="square" lIns="0" tIns="15237" rIns="0" bIns="0" rtlCol="0">
            <a:spAutoFit/>
          </a:bodyPr>
          <a:lstStyle/>
          <a:p>
            <a:pPr marL="12697">
              <a:spcBef>
                <a:spcPts val="120"/>
              </a:spcBef>
            </a:pPr>
            <a:r>
              <a:rPr spc="-336" dirty="0"/>
              <a:t>Semantic</a:t>
            </a:r>
            <a:r>
              <a:rPr spc="-226" dirty="0"/>
              <a:t> </a:t>
            </a:r>
            <a:r>
              <a:rPr spc="-365" dirty="0"/>
              <a:t>Versioning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1670050" y="3749675"/>
            <a:ext cx="15316200" cy="5152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Given a version number </a:t>
            </a:r>
            <a:r>
              <a:rPr sz="3600" b="1" spc="-25" dirty="0">
                <a:solidFill>
                  <a:srgbClr val="095CA1"/>
                </a:solidFill>
                <a:latin typeface="+mj-lt"/>
                <a:cs typeface="Arial"/>
              </a:rPr>
              <a:t>MAJOR.MINOR.PATCH</a:t>
            </a:r>
            <a:r>
              <a:rPr sz="3600" spc="-25" dirty="0">
                <a:solidFill>
                  <a:srgbClr val="095CA1"/>
                </a:solidFill>
                <a:latin typeface="+mj-lt"/>
                <a:cs typeface="Arial"/>
              </a:rPr>
              <a:t>,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increment</a:t>
            </a:r>
            <a:r>
              <a:rPr sz="3600" spc="130" dirty="0">
                <a:solidFill>
                  <a:srgbClr val="095CA1"/>
                </a:solidFill>
                <a:latin typeface="+mj-lt"/>
                <a:cs typeface="Arial"/>
              </a:rPr>
              <a:t> </a:t>
            </a:r>
            <a:r>
              <a:rPr sz="3600" dirty="0">
                <a:solidFill>
                  <a:srgbClr val="095CA1"/>
                </a:solidFill>
                <a:latin typeface="+mj-lt"/>
                <a:cs typeface="Arial"/>
              </a:rPr>
              <a:t>the:</a:t>
            </a:r>
            <a:endParaRPr sz="360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b="1" spc="-5" dirty="0">
                <a:solidFill>
                  <a:srgbClr val="095CA1"/>
                </a:solidFill>
                <a:latin typeface="+mj-lt"/>
                <a:cs typeface="Arial"/>
              </a:rPr>
              <a:t>MAJOR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version when you make incompatible API</a:t>
            </a:r>
            <a:r>
              <a:rPr sz="3600" dirty="0">
                <a:solidFill>
                  <a:srgbClr val="095CA1"/>
                </a:solidFill>
                <a:latin typeface="+mj-lt"/>
                <a:cs typeface="Arial"/>
              </a:rPr>
              <a:t>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changes</a:t>
            </a:r>
            <a:endParaRPr sz="3600">
              <a:latin typeface="+mj-lt"/>
              <a:cs typeface="Arial"/>
            </a:endParaRPr>
          </a:p>
          <a:p>
            <a:pPr marL="355600" marR="87249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b="1" dirty="0">
                <a:solidFill>
                  <a:srgbClr val="095CA1"/>
                </a:solidFill>
                <a:latin typeface="+mj-lt"/>
                <a:cs typeface="Arial"/>
              </a:rPr>
              <a:t>MINOR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version when you add functionality in a </a:t>
            </a:r>
            <a:r>
              <a:rPr sz="3600" dirty="0">
                <a:solidFill>
                  <a:srgbClr val="095CA1"/>
                </a:solidFill>
                <a:latin typeface="+mj-lt"/>
                <a:cs typeface="Arial"/>
              </a:rPr>
              <a:t>backwards- 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compatible</a:t>
            </a:r>
            <a:r>
              <a:rPr sz="3600" spc="20" dirty="0">
                <a:solidFill>
                  <a:srgbClr val="095CA1"/>
                </a:solidFill>
                <a:latin typeface="+mj-lt"/>
                <a:cs typeface="Arial"/>
              </a:rPr>
              <a:t>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manner</a:t>
            </a:r>
            <a:endParaRPr sz="360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600" b="1" spc="-80" dirty="0">
                <a:solidFill>
                  <a:srgbClr val="095CA1"/>
                </a:solidFill>
                <a:latin typeface="+mj-lt"/>
                <a:cs typeface="Arial"/>
              </a:rPr>
              <a:t>PATCH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version when </a:t>
            </a:r>
            <a:r>
              <a:rPr sz="3600" dirty="0">
                <a:solidFill>
                  <a:srgbClr val="095CA1"/>
                </a:solidFill>
                <a:latin typeface="+mj-lt"/>
                <a:cs typeface="Arial"/>
              </a:rPr>
              <a:t>you make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backwards-compatible </a:t>
            </a:r>
            <a:r>
              <a:rPr sz="3600" dirty="0">
                <a:solidFill>
                  <a:srgbClr val="095CA1"/>
                </a:solidFill>
                <a:latin typeface="+mj-lt"/>
                <a:cs typeface="Arial"/>
              </a:rPr>
              <a:t>bug</a:t>
            </a:r>
            <a:r>
              <a:rPr sz="3600" spc="225" dirty="0">
                <a:solidFill>
                  <a:srgbClr val="095CA1"/>
                </a:solidFill>
                <a:latin typeface="+mj-lt"/>
                <a:cs typeface="Arial"/>
              </a:rPr>
              <a:t>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fixes</a:t>
            </a:r>
            <a:endParaRPr sz="360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+mj-lt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Additional labels </a:t>
            </a:r>
            <a:r>
              <a:rPr sz="3600" dirty="0">
                <a:solidFill>
                  <a:srgbClr val="095CA1"/>
                </a:solidFill>
                <a:latin typeface="+mj-lt"/>
                <a:cs typeface="Arial"/>
              </a:rPr>
              <a:t>for </a:t>
            </a:r>
            <a:r>
              <a:rPr sz="3600" spc="-5" dirty="0">
                <a:solidFill>
                  <a:srgbClr val="095CA1"/>
                </a:solidFill>
                <a:latin typeface="+mj-lt"/>
                <a:cs typeface="Arial"/>
              </a:rPr>
              <a:t>pre-release and build metadata are available as  extensions </a:t>
            </a:r>
            <a:r>
              <a:rPr sz="3600" dirty="0">
                <a:solidFill>
                  <a:srgbClr val="095CA1"/>
                </a:solidFill>
                <a:latin typeface="+mj-lt"/>
                <a:cs typeface="Arial"/>
              </a:rPr>
              <a:t>to the </a:t>
            </a:r>
            <a:r>
              <a:rPr sz="3600" b="1" spc="-25" dirty="0">
                <a:solidFill>
                  <a:srgbClr val="095CA1"/>
                </a:solidFill>
                <a:latin typeface="+mj-lt"/>
                <a:cs typeface="Arial"/>
              </a:rPr>
              <a:t>MAJOR.MINOR.PATCH</a:t>
            </a:r>
            <a:r>
              <a:rPr sz="3600" b="1" spc="45" dirty="0">
                <a:solidFill>
                  <a:srgbClr val="095CA1"/>
                </a:solidFill>
                <a:latin typeface="+mj-lt"/>
                <a:cs typeface="Arial"/>
              </a:rPr>
              <a:t> </a:t>
            </a:r>
            <a:r>
              <a:rPr sz="3600" dirty="0">
                <a:solidFill>
                  <a:srgbClr val="095CA1"/>
                </a:solidFill>
                <a:latin typeface="+mj-lt"/>
                <a:cs typeface="Arial"/>
              </a:rPr>
              <a:t>format.</a:t>
            </a:r>
            <a:endParaRPr sz="36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650" y="777875"/>
            <a:ext cx="18093690" cy="4960939"/>
          </a:xfrm>
          <a:prstGeom prst="rect">
            <a:avLst/>
          </a:prstGeom>
        </p:spPr>
        <p:txBody>
          <a:bodyPr vert="horz" wrap="square" lIns="0" tIns="135221" rIns="0" bIns="0" rtlCol="0">
            <a:spAutoFit/>
          </a:bodyPr>
          <a:lstStyle/>
          <a:p>
            <a:pPr marL="12697">
              <a:spcBef>
                <a:spcPts val="1064"/>
              </a:spcBef>
            </a:pPr>
            <a:r>
              <a:rPr spc="-220" dirty="0"/>
              <a:t>The</a:t>
            </a:r>
            <a:r>
              <a:rPr spc="-190" dirty="0"/>
              <a:t> </a:t>
            </a:r>
            <a:r>
              <a:rPr spc="-326" dirty="0"/>
              <a:t>Numbers</a:t>
            </a:r>
          </a:p>
          <a:p>
            <a:pPr marL="5655835">
              <a:spcBef>
                <a:spcPts val="2110"/>
              </a:spcBef>
            </a:pPr>
            <a:r>
              <a:rPr lang="en-US" sz="19800" u="sng" spc="-70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9800" u="sng" spc="-70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.2</a:t>
            </a:r>
            <a:r>
              <a:rPr sz="19800" u="sng" spc="-3245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50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.6</a:t>
            </a:r>
            <a:r>
              <a:rPr sz="19800" u="sng" spc="-508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5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9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3921" y="5696622"/>
            <a:ext cx="3743324" cy="76623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4"/>
              </a:spcBef>
            </a:pPr>
            <a:r>
              <a:rPr sz="4900" spc="-39" dirty="0">
                <a:latin typeface="Arial"/>
                <a:cs typeface="Arial"/>
              </a:rPr>
              <a:t>Major</a:t>
            </a:r>
            <a:r>
              <a:rPr sz="4900" spc="-165" dirty="0">
                <a:latin typeface="Arial"/>
                <a:cs typeface="Arial"/>
              </a:rPr>
              <a:t> </a:t>
            </a:r>
            <a:r>
              <a:rPr sz="4900" spc="-26" dirty="0"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5271" y="6211749"/>
            <a:ext cx="3757930" cy="76623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4"/>
              </a:spcBef>
            </a:pPr>
            <a:r>
              <a:rPr sz="4900" spc="-16" dirty="0">
                <a:latin typeface="Arial"/>
                <a:cs typeface="Arial"/>
              </a:rPr>
              <a:t>Minor</a:t>
            </a:r>
            <a:r>
              <a:rPr sz="4900" spc="-171" dirty="0">
                <a:latin typeface="Arial"/>
                <a:cs typeface="Arial"/>
              </a:rPr>
              <a:t> </a:t>
            </a:r>
            <a:r>
              <a:rPr sz="4900" spc="-26" dirty="0"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86350" y="5696622"/>
            <a:ext cx="1555750" cy="76623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4"/>
              </a:spcBef>
            </a:pPr>
            <a:r>
              <a:rPr sz="4900" spc="-501" dirty="0">
                <a:latin typeface="Arial"/>
                <a:cs typeface="Arial"/>
              </a:rPr>
              <a:t>P</a:t>
            </a:r>
            <a:r>
              <a:rPr sz="4900" spc="-29" dirty="0">
                <a:latin typeface="Arial"/>
                <a:cs typeface="Arial"/>
              </a:rPr>
              <a:t>atch</a:t>
            </a:r>
            <a:endParaRPr sz="4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3087" y="5071550"/>
            <a:ext cx="2905126" cy="771524"/>
          </a:xfrm>
          <a:custGeom>
            <a:avLst/>
            <a:gdLst/>
            <a:ahLst/>
            <a:cxnLst/>
            <a:rect l="l" t="t" r="r" b="b"/>
            <a:pathLst>
              <a:path w="2905125" h="771525">
                <a:moveTo>
                  <a:pt x="0" y="771205"/>
                </a:moveTo>
                <a:lnTo>
                  <a:pt x="2905054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83990" y="5088851"/>
            <a:ext cx="0" cy="1130935"/>
          </a:xfrm>
          <a:custGeom>
            <a:avLst/>
            <a:gdLst/>
            <a:ahLst/>
            <a:cxnLst/>
            <a:rect l="l" t="t" r="r" b="b"/>
            <a:pathLst>
              <a:path h="1130935">
                <a:moveTo>
                  <a:pt x="0" y="1130860"/>
                </a:moveTo>
                <a:lnTo>
                  <a:pt x="0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27488" y="5072223"/>
            <a:ext cx="2529205" cy="770254"/>
          </a:xfrm>
          <a:custGeom>
            <a:avLst/>
            <a:gdLst/>
            <a:ahLst/>
            <a:cxnLst/>
            <a:rect l="l" t="t" r="r" b="b"/>
            <a:pathLst>
              <a:path w="2529205" h="770254">
                <a:moveTo>
                  <a:pt x="0" y="0"/>
                </a:moveTo>
                <a:lnTo>
                  <a:pt x="2528797" y="769854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850" y="777875"/>
            <a:ext cx="18093690" cy="4776273"/>
          </a:xfrm>
          <a:prstGeom prst="rect">
            <a:avLst/>
          </a:prstGeom>
        </p:spPr>
        <p:txBody>
          <a:bodyPr vert="horz" wrap="square" lIns="0" tIns="135221" rIns="0" bIns="0" rtlCol="0">
            <a:spAutoFit/>
          </a:bodyPr>
          <a:lstStyle/>
          <a:p>
            <a:pPr marL="12697">
              <a:spcBef>
                <a:spcPts val="1064"/>
              </a:spcBef>
            </a:pPr>
            <a:r>
              <a:rPr spc="-220" dirty="0"/>
              <a:t>The</a:t>
            </a:r>
            <a:r>
              <a:rPr spc="-190" dirty="0"/>
              <a:t> </a:t>
            </a:r>
            <a:r>
              <a:rPr spc="-326" dirty="0"/>
              <a:t>Numbers</a:t>
            </a:r>
          </a:p>
          <a:p>
            <a:pPr marL="5655835">
              <a:spcBef>
                <a:spcPts val="2110"/>
              </a:spcBef>
            </a:pPr>
            <a:r>
              <a:rPr sz="19800" spc="-1875" dirty="0">
                <a:solidFill>
                  <a:srgbClr val="00882B"/>
                </a:solidFill>
                <a:latin typeface="Arial"/>
                <a:cs typeface="Arial"/>
              </a:rPr>
              <a:t>8</a:t>
            </a:r>
            <a:r>
              <a:rPr sz="19800" u="sng" spc="-1875" dirty="0">
                <a:solidFill>
                  <a:srgbClr val="000000"/>
                </a:solidFill>
                <a:uFill>
                  <a:solidFill>
                    <a:srgbClr val="00882B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1305" dirty="0">
                <a:solidFill>
                  <a:srgbClr val="000000"/>
                </a:solidFill>
                <a:uFill>
                  <a:solidFill>
                    <a:srgbClr val="00882B"/>
                  </a:solidFill>
                </a:uFill>
                <a:latin typeface="Arial"/>
                <a:cs typeface="Arial"/>
              </a:rPr>
              <a:t>.2</a:t>
            </a:r>
            <a:r>
              <a:rPr sz="19800" u="sng" spc="-4499" dirty="0">
                <a:solidFill>
                  <a:srgbClr val="000000"/>
                </a:solidFill>
                <a:uFill>
                  <a:solidFill>
                    <a:srgbClr val="00882B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508" dirty="0">
                <a:solidFill>
                  <a:srgbClr val="000000"/>
                </a:solidFill>
                <a:uFill>
                  <a:solidFill>
                    <a:srgbClr val="00882B"/>
                  </a:solidFill>
                </a:uFill>
                <a:latin typeface="Arial"/>
                <a:cs typeface="Arial"/>
              </a:rPr>
              <a:t>.6</a:t>
            </a:r>
            <a:r>
              <a:rPr sz="19800" u="sng" spc="-5084" dirty="0">
                <a:solidFill>
                  <a:srgbClr val="000000"/>
                </a:solidFill>
                <a:uFill>
                  <a:solidFill>
                    <a:srgbClr val="00882B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5000" dirty="0">
                <a:solidFill>
                  <a:srgbClr val="000000"/>
                </a:solidFill>
                <a:uFill>
                  <a:solidFill>
                    <a:srgbClr val="00882B"/>
                  </a:solidFill>
                </a:uFill>
                <a:latin typeface="Arial"/>
                <a:cs typeface="Arial"/>
              </a:rPr>
              <a:t> </a:t>
            </a:r>
            <a:endParaRPr sz="19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5271" y="6211749"/>
            <a:ext cx="3757930" cy="76623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4"/>
              </a:spcBef>
            </a:pPr>
            <a:r>
              <a:rPr sz="4900" spc="-16" dirty="0">
                <a:latin typeface="Arial"/>
                <a:cs typeface="Arial"/>
              </a:rPr>
              <a:t>Minor</a:t>
            </a:r>
            <a:r>
              <a:rPr sz="4900" spc="-171" dirty="0">
                <a:latin typeface="Arial"/>
                <a:cs typeface="Arial"/>
              </a:rPr>
              <a:t> </a:t>
            </a:r>
            <a:r>
              <a:rPr sz="4900" spc="-26" dirty="0"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86350" y="5696622"/>
            <a:ext cx="1555750" cy="76623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4"/>
              </a:spcBef>
            </a:pPr>
            <a:r>
              <a:rPr sz="4900" spc="-501" dirty="0">
                <a:latin typeface="Arial"/>
                <a:cs typeface="Arial"/>
              </a:rPr>
              <a:t>P</a:t>
            </a:r>
            <a:r>
              <a:rPr sz="4900" spc="-29" dirty="0">
                <a:latin typeface="Arial"/>
                <a:cs typeface="Arial"/>
              </a:rPr>
              <a:t>atch</a:t>
            </a:r>
            <a:endParaRPr sz="4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3087" y="5071550"/>
            <a:ext cx="2905126" cy="771524"/>
          </a:xfrm>
          <a:custGeom>
            <a:avLst/>
            <a:gdLst/>
            <a:ahLst/>
            <a:cxnLst/>
            <a:rect l="l" t="t" r="r" b="b"/>
            <a:pathLst>
              <a:path w="2905125" h="771525">
                <a:moveTo>
                  <a:pt x="0" y="771205"/>
                </a:moveTo>
                <a:lnTo>
                  <a:pt x="2905054" y="0"/>
                </a:lnTo>
              </a:path>
            </a:pathLst>
          </a:custGeom>
          <a:ln w="52354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83990" y="5088851"/>
            <a:ext cx="0" cy="1130935"/>
          </a:xfrm>
          <a:custGeom>
            <a:avLst/>
            <a:gdLst/>
            <a:ahLst/>
            <a:cxnLst/>
            <a:rect l="l" t="t" r="r" b="b"/>
            <a:pathLst>
              <a:path h="1130935">
                <a:moveTo>
                  <a:pt x="0" y="1130860"/>
                </a:moveTo>
                <a:lnTo>
                  <a:pt x="0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27488" y="5072223"/>
            <a:ext cx="2529205" cy="770254"/>
          </a:xfrm>
          <a:custGeom>
            <a:avLst/>
            <a:gdLst/>
            <a:ahLst/>
            <a:cxnLst/>
            <a:rect l="l" t="t" r="r" b="b"/>
            <a:pathLst>
              <a:path w="2529205" h="770254">
                <a:moveTo>
                  <a:pt x="0" y="0"/>
                </a:moveTo>
                <a:lnTo>
                  <a:pt x="2528797" y="769854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93921" y="5271384"/>
            <a:ext cx="3743324" cy="2829127"/>
          </a:xfrm>
          <a:prstGeom prst="rect">
            <a:avLst/>
          </a:prstGeom>
        </p:spPr>
        <p:txBody>
          <a:bodyPr vert="horz" wrap="square" lIns="0" tIns="437407" rIns="0" bIns="0" rtlCol="0">
            <a:spAutoFit/>
          </a:bodyPr>
          <a:lstStyle/>
          <a:p>
            <a:pPr marL="85069" indent="-73008">
              <a:spcBef>
                <a:spcPts val="3445"/>
              </a:spcBef>
            </a:pPr>
            <a:r>
              <a:rPr sz="4900" spc="-39" dirty="0">
                <a:solidFill>
                  <a:srgbClr val="00882B"/>
                </a:solidFill>
                <a:latin typeface="Arial"/>
                <a:cs typeface="Arial"/>
              </a:rPr>
              <a:t>Major</a:t>
            </a:r>
            <a:r>
              <a:rPr sz="4900" spc="-159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4900" spc="-26" dirty="0">
                <a:solidFill>
                  <a:srgbClr val="00882B"/>
                </a:solidFill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  <a:p>
            <a:pPr marL="85069" marR="222830">
              <a:lnSpc>
                <a:spcPct val="102200"/>
              </a:lnSpc>
              <a:spcBef>
                <a:spcPts val="2705"/>
              </a:spcBef>
            </a:pPr>
            <a:r>
              <a:rPr sz="4100" i="1" spc="16" dirty="0">
                <a:solidFill>
                  <a:srgbClr val="00882B"/>
                </a:solidFill>
                <a:latin typeface="Arial"/>
                <a:cs typeface="Arial"/>
              </a:rPr>
              <a:t>Major</a:t>
            </a:r>
            <a:r>
              <a:rPr sz="4100" i="1" spc="-13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4100" i="1" spc="6" dirty="0">
                <a:solidFill>
                  <a:srgbClr val="00882B"/>
                </a:solidFill>
                <a:latin typeface="Arial"/>
                <a:cs typeface="Arial"/>
              </a:rPr>
              <a:t>changes  </a:t>
            </a:r>
            <a:r>
              <a:rPr sz="4100" i="1" spc="-16" dirty="0">
                <a:solidFill>
                  <a:srgbClr val="00882B"/>
                </a:solidFill>
                <a:latin typeface="Arial"/>
                <a:cs typeface="Arial"/>
              </a:rPr>
              <a:t>Breaks </a:t>
            </a:r>
            <a:r>
              <a:rPr sz="4100" i="1" spc="35" dirty="0">
                <a:solidFill>
                  <a:srgbClr val="00882B"/>
                </a:solidFill>
                <a:latin typeface="Arial"/>
                <a:cs typeface="Arial"/>
              </a:rPr>
              <a:t>the</a:t>
            </a:r>
            <a:r>
              <a:rPr sz="4100" i="1" spc="-22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4100" i="1" spc="-165" dirty="0">
                <a:solidFill>
                  <a:srgbClr val="00882B"/>
                </a:solidFill>
                <a:latin typeface="Arial"/>
                <a:cs typeface="Arial"/>
              </a:rPr>
              <a:t>API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1082675"/>
            <a:ext cx="11171554" cy="4960939"/>
          </a:xfrm>
          <a:prstGeom prst="rect">
            <a:avLst/>
          </a:prstGeom>
        </p:spPr>
        <p:txBody>
          <a:bodyPr vert="horz" wrap="square" lIns="0" tIns="135221" rIns="0" bIns="0" rtlCol="0">
            <a:spAutoFit/>
          </a:bodyPr>
          <a:lstStyle/>
          <a:p>
            <a:pPr marL="12697">
              <a:spcBef>
                <a:spcPts val="1064"/>
              </a:spcBef>
            </a:pPr>
            <a:r>
              <a:rPr spc="-220" dirty="0"/>
              <a:t>The</a:t>
            </a:r>
            <a:r>
              <a:rPr spc="-190" dirty="0"/>
              <a:t> </a:t>
            </a:r>
            <a:r>
              <a:rPr spc="-326" dirty="0"/>
              <a:t>Numbers</a:t>
            </a:r>
          </a:p>
          <a:p>
            <a:pPr marL="5590445">
              <a:spcBef>
                <a:spcPts val="2110"/>
              </a:spcBef>
            </a:pPr>
            <a:r>
              <a:rPr lang="en-US" sz="19800" u="sng" spc="-44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9800" u="sng" spc="-44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19800" u="sng" spc="-5049" smtClean="0">
                <a:solidFill>
                  <a:srgbClr val="00882B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1671" dirty="0">
                <a:solidFill>
                  <a:srgbClr val="00882B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19800" u="sng" spc="-32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7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.6</a:t>
            </a:r>
            <a:endParaRPr sz="19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86350" y="5696622"/>
            <a:ext cx="1555750" cy="76623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4"/>
              </a:spcBef>
            </a:pPr>
            <a:r>
              <a:rPr sz="4900" spc="-501" dirty="0">
                <a:latin typeface="Arial"/>
                <a:cs typeface="Arial"/>
              </a:rPr>
              <a:t>P</a:t>
            </a:r>
            <a:r>
              <a:rPr sz="4900" spc="-29" dirty="0">
                <a:latin typeface="Arial"/>
                <a:cs typeface="Arial"/>
              </a:rPr>
              <a:t>atch</a:t>
            </a:r>
            <a:endParaRPr sz="4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3087" y="5071550"/>
            <a:ext cx="2905126" cy="771524"/>
          </a:xfrm>
          <a:custGeom>
            <a:avLst/>
            <a:gdLst/>
            <a:ahLst/>
            <a:cxnLst/>
            <a:rect l="l" t="t" r="r" b="b"/>
            <a:pathLst>
              <a:path w="2905125" h="771525">
                <a:moveTo>
                  <a:pt x="0" y="771205"/>
                </a:moveTo>
                <a:lnTo>
                  <a:pt x="2905054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83990" y="5088851"/>
            <a:ext cx="0" cy="1130935"/>
          </a:xfrm>
          <a:custGeom>
            <a:avLst/>
            <a:gdLst/>
            <a:ahLst/>
            <a:cxnLst/>
            <a:rect l="l" t="t" r="r" b="b"/>
            <a:pathLst>
              <a:path h="1130935">
                <a:moveTo>
                  <a:pt x="0" y="1130860"/>
                </a:moveTo>
                <a:lnTo>
                  <a:pt x="0" y="0"/>
                </a:lnTo>
              </a:path>
            </a:pathLst>
          </a:custGeom>
          <a:ln w="52354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27488" y="5072223"/>
            <a:ext cx="2529205" cy="770254"/>
          </a:xfrm>
          <a:custGeom>
            <a:avLst/>
            <a:gdLst/>
            <a:ahLst/>
            <a:cxnLst/>
            <a:rect l="l" t="t" r="r" b="b"/>
            <a:pathLst>
              <a:path w="2529205" h="770254">
                <a:moveTo>
                  <a:pt x="0" y="0"/>
                </a:moveTo>
                <a:lnTo>
                  <a:pt x="2528797" y="769854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3921" y="5271384"/>
            <a:ext cx="3743324" cy="2829127"/>
          </a:xfrm>
          <a:prstGeom prst="rect">
            <a:avLst/>
          </a:prstGeom>
        </p:spPr>
        <p:txBody>
          <a:bodyPr vert="horz" wrap="square" lIns="0" tIns="437407" rIns="0" bIns="0" rtlCol="0">
            <a:spAutoFit/>
          </a:bodyPr>
          <a:lstStyle/>
          <a:p>
            <a:pPr marL="85069" indent="-73008">
              <a:spcBef>
                <a:spcPts val="3445"/>
              </a:spcBef>
            </a:pPr>
            <a:r>
              <a:rPr sz="4900" spc="-39" dirty="0">
                <a:latin typeface="Arial"/>
                <a:cs typeface="Arial"/>
              </a:rPr>
              <a:t>Major</a:t>
            </a:r>
            <a:r>
              <a:rPr sz="4900" spc="-159" dirty="0">
                <a:latin typeface="Arial"/>
                <a:cs typeface="Arial"/>
              </a:rPr>
              <a:t> </a:t>
            </a:r>
            <a:r>
              <a:rPr sz="4900" spc="-26" dirty="0"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  <a:p>
            <a:pPr marL="85069" marR="222830">
              <a:lnSpc>
                <a:spcPct val="102200"/>
              </a:lnSpc>
              <a:spcBef>
                <a:spcPts val="2705"/>
              </a:spcBef>
            </a:pPr>
            <a:r>
              <a:rPr sz="4100" i="1" spc="16" dirty="0">
                <a:latin typeface="Arial"/>
                <a:cs typeface="Arial"/>
              </a:rPr>
              <a:t>Major</a:t>
            </a:r>
            <a:r>
              <a:rPr sz="4100" i="1" spc="-130" dirty="0">
                <a:latin typeface="Arial"/>
                <a:cs typeface="Arial"/>
              </a:rPr>
              <a:t> </a:t>
            </a:r>
            <a:r>
              <a:rPr sz="4100" i="1" spc="6" dirty="0">
                <a:latin typeface="Arial"/>
                <a:cs typeface="Arial"/>
              </a:rPr>
              <a:t>changes  </a:t>
            </a:r>
            <a:r>
              <a:rPr sz="4100" i="1" spc="-16" dirty="0">
                <a:latin typeface="Arial"/>
                <a:cs typeface="Arial"/>
              </a:rPr>
              <a:t>Breaks </a:t>
            </a:r>
            <a:r>
              <a:rPr sz="4100" i="1" spc="35" dirty="0">
                <a:latin typeface="Arial"/>
                <a:cs typeface="Arial"/>
              </a:rPr>
              <a:t>the</a:t>
            </a:r>
            <a:r>
              <a:rPr sz="4100" i="1" spc="-220" dirty="0">
                <a:latin typeface="Arial"/>
                <a:cs typeface="Arial"/>
              </a:rPr>
              <a:t> </a:t>
            </a:r>
            <a:r>
              <a:rPr sz="4100" i="1" spc="-165" dirty="0">
                <a:latin typeface="Arial"/>
                <a:cs typeface="Arial"/>
              </a:rPr>
              <a:t>API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65270" y="6211749"/>
            <a:ext cx="4573269" cy="250260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4"/>
              </a:spcBef>
            </a:pPr>
            <a:r>
              <a:rPr sz="4900" spc="-16" dirty="0">
                <a:solidFill>
                  <a:srgbClr val="00882B"/>
                </a:solidFill>
                <a:latin typeface="Arial"/>
                <a:cs typeface="Arial"/>
              </a:rPr>
              <a:t>Minor</a:t>
            </a:r>
            <a:r>
              <a:rPr sz="4900" spc="-114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4900" spc="-26" dirty="0">
                <a:solidFill>
                  <a:srgbClr val="00882B"/>
                </a:solidFill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  <a:p>
            <a:pPr marL="92687">
              <a:spcBef>
                <a:spcPts val="3565"/>
              </a:spcBef>
            </a:pPr>
            <a:r>
              <a:rPr sz="4100" i="1" spc="20" dirty="0">
                <a:solidFill>
                  <a:srgbClr val="00882B"/>
                </a:solidFill>
                <a:latin typeface="Arial"/>
                <a:cs typeface="Arial"/>
              </a:rPr>
              <a:t>New</a:t>
            </a:r>
            <a:r>
              <a:rPr sz="4100" i="1" spc="-9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4100" i="1" spc="16" dirty="0">
                <a:solidFill>
                  <a:srgbClr val="00882B"/>
                </a:solidFill>
                <a:latin typeface="Arial"/>
                <a:cs typeface="Arial"/>
              </a:rPr>
              <a:t>features</a:t>
            </a:r>
            <a:endParaRPr sz="4100">
              <a:latin typeface="Arial"/>
              <a:cs typeface="Arial"/>
            </a:endParaRPr>
          </a:p>
          <a:p>
            <a:pPr marL="92687">
              <a:spcBef>
                <a:spcPts val="104"/>
              </a:spcBef>
            </a:pPr>
            <a:r>
              <a:rPr sz="4100" i="1" spc="-26" dirty="0">
                <a:solidFill>
                  <a:srgbClr val="00882B"/>
                </a:solidFill>
                <a:latin typeface="Arial"/>
                <a:cs typeface="Arial"/>
              </a:rPr>
              <a:t>Does </a:t>
            </a:r>
            <a:r>
              <a:rPr sz="4100" i="1" spc="45" dirty="0">
                <a:solidFill>
                  <a:srgbClr val="00882B"/>
                </a:solidFill>
                <a:latin typeface="Arial"/>
                <a:cs typeface="Arial"/>
              </a:rPr>
              <a:t>not </a:t>
            </a:r>
            <a:r>
              <a:rPr sz="4100" i="1" spc="55" dirty="0">
                <a:solidFill>
                  <a:srgbClr val="00882B"/>
                </a:solidFill>
                <a:latin typeface="Arial"/>
                <a:cs typeface="Arial"/>
              </a:rPr>
              <a:t>break</a:t>
            </a:r>
            <a:r>
              <a:rPr sz="4100" i="1" spc="-330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4100" i="1" spc="-165" dirty="0">
                <a:solidFill>
                  <a:srgbClr val="00882B"/>
                </a:solidFill>
                <a:latin typeface="Arial"/>
                <a:cs typeface="Arial"/>
              </a:rPr>
              <a:t>API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650" y="1082675"/>
            <a:ext cx="18093690" cy="4960939"/>
          </a:xfrm>
          <a:prstGeom prst="rect">
            <a:avLst/>
          </a:prstGeom>
        </p:spPr>
        <p:txBody>
          <a:bodyPr vert="horz" wrap="square" lIns="0" tIns="135221" rIns="0" bIns="0" rtlCol="0">
            <a:spAutoFit/>
          </a:bodyPr>
          <a:lstStyle/>
          <a:p>
            <a:pPr marL="12697">
              <a:spcBef>
                <a:spcPts val="1064"/>
              </a:spcBef>
            </a:pPr>
            <a:r>
              <a:rPr spc="-220" dirty="0"/>
              <a:t>The</a:t>
            </a:r>
            <a:r>
              <a:rPr spc="-190" dirty="0"/>
              <a:t> </a:t>
            </a:r>
            <a:r>
              <a:rPr spc="-326" dirty="0"/>
              <a:t>Numbers</a:t>
            </a:r>
          </a:p>
          <a:p>
            <a:pPr marL="5655835">
              <a:spcBef>
                <a:spcPts val="2110"/>
              </a:spcBef>
            </a:pPr>
            <a:r>
              <a:rPr lang="en-US" sz="19800" u="sng" spc="-70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9800" u="sng" spc="-70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.2</a:t>
            </a:r>
            <a:r>
              <a:rPr sz="19800" u="sng" spc="-3245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50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19800" u="sng" spc="-508" dirty="0">
                <a:solidFill>
                  <a:srgbClr val="00882B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r>
              <a:rPr sz="19800" u="sng" spc="-5084" dirty="0">
                <a:solidFill>
                  <a:srgbClr val="00882B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5000" dirty="0">
                <a:solidFill>
                  <a:srgbClr val="00882B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9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3087" y="5071550"/>
            <a:ext cx="2905126" cy="771524"/>
          </a:xfrm>
          <a:custGeom>
            <a:avLst/>
            <a:gdLst/>
            <a:ahLst/>
            <a:cxnLst/>
            <a:rect l="l" t="t" r="r" b="b"/>
            <a:pathLst>
              <a:path w="2905125" h="771525">
                <a:moveTo>
                  <a:pt x="0" y="771205"/>
                </a:moveTo>
                <a:lnTo>
                  <a:pt x="2905054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83990" y="5088851"/>
            <a:ext cx="0" cy="1130935"/>
          </a:xfrm>
          <a:custGeom>
            <a:avLst/>
            <a:gdLst/>
            <a:ahLst/>
            <a:cxnLst/>
            <a:rect l="l" t="t" r="r" b="b"/>
            <a:pathLst>
              <a:path h="1130935">
                <a:moveTo>
                  <a:pt x="0" y="1130860"/>
                </a:moveTo>
                <a:lnTo>
                  <a:pt x="0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27488" y="5072223"/>
            <a:ext cx="2529205" cy="770254"/>
          </a:xfrm>
          <a:custGeom>
            <a:avLst/>
            <a:gdLst/>
            <a:ahLst/>
            <a:cxnLst/>
            <a:rect l="l" t="t" r="r" b="b"/>
            <a:pathLst>
              <a:path w="2529205" h="770254">
                <a:moveTo>
                  <a:pt x="0" y="0"/>
                </a:moveTo>
                <a:lnTo>
                  <a:pt x="2528797" y="769854"/>
                </a:lnTo>
              </a:path>
            </a:pathLst>
          </a:custGeom>
          <a:ln w="52354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86350" y="5415881"/>
            <a:ext cx="2186941" cy="1924173"/>
          </a:xfrm>
          <a:prstGeom prst="rect">
            <a:avLst/>
          </a:prstGeom>
        </p:spPr>
        <p:txBody>
          <a:bodyPr vert="horz" wrap="square" lIns="0" tIns="292664" rIns="0" bIns="0" rtlCol="0">
            <a:spAutoFit/>
          </a:bodyPr>
          <a:lstStyle/>
          <a:p>
            <a:pPr marL="12697">
              <a:spcBef>
                <a:spcPts val="2305"/>
              </a:spcBef>
            </a:pPr>
            <a:r>
              <a:rPr sz="4900" spc="-126" dirty="0">
                <a:solidFill>
                  <a:srgbClr val="00882B"/>
                </a:solidFill>
                <a:latin typeface="Arial"/>
                <a:cs typeface="Arial"/>
              </a:rPr>
              <a:t>Patch</a:t>
            </a:r>
            <a:endParaRPr sz="4900">
              <a:latin typeface="Arial"/>
              <a:cs typeface="Arial"/>
            </a:endParaRPr>
          </a:p>
          <a:p>
            <a:pPr marL="80624">
              <a:spcBef>
                <a:spcPts val="1863"/>
              </a:spcBef>
            </a:pPr>
            <a:r>
              <a:rPr sz="4100" i="1" spc="-26" dirty="0">
                <a:solidFill>
                  <a:srgbClr val="00882B"/>
                </a:solidFill>
                <a:latin typeface="Arial"/>
                <a:cs typeface="Arial"/>
              </a:rPr>
              <a:t>Bug</a:t>
            </a:r>
            <a:r>
              <a:rPr sz="4100" i="1" spc="-159" dirty="0">
                <a:solidFill>
                  <a:srgbClr val="00882B"/>
                </a:solidFill>
                <a:latin typeface="Arial"/>
                <a:cs typeface="Arial"/>
              </a:rPr>
              <a:t> </a:t>
            </a:r>
            <a:r>
              <a:rPr sz="4100" i="1" spc="-49" dirty="0">
                <a:solidFill>
                  <a:srgbClr val="00882B"/>
                </a:solidFill>
                <a:latin typeface="Arial"/>
                <a:cs typeface="Arial"/>
              </a:rPr>
              <a:t>fixes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3921" y="5271384"/>
            <a:ext cx="3743324" cy="2829127"/>
          </a:xfrm>
          <a:prstGeom prst="rect">
            <a:avLst/>
          </a:prstGeom>
        </p:spPr>
        <p:txBody>
          <a:bodyPr vert="horz" wrap="square" lIns="0" tIns="437407" rIns="0" bIns="0" rtlCol="0">
            <a:spAutoFit/>
          </a:bodyPr>
          <a:lstStyle/>
          <a:p>
            <a:pPr marL="85069" indent="-73008">
              <a:spcBef>
                <a:spcPts val="3445"/>
              </a:spcBef>
            </a:pPr>
            <a:r>
              <a:rPr sz="4900" spc="-39" dirty="0">
                <a:latin typeface="Arial"/>
                <a:cs typeface="Arial"/>
              </a:rPr>
              <a:t>Major</a:t>
            </a:r>
            <a:r>
              <a:rPr sz="4900" spc="-159" dirty="0">
                <a:latin typeface="Arial"/>
                <a:cs typeface="Arial"/>
              </a:rPr>
              <a:t> </a:t>
            </a:r>
            <a:r>
              <a:rPr sz="4900" spc="-26" dirty="0"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  <a:p>
            <a:pPr marL="85069" marR="222830">
              <a:lnSpc>
                <a:spcPct val="102200"/>
              </a:lnSpc>
              <a:spcBef>
                <a:spcPts val="2705"/>
              </a:spcBef>
            </a:pPr>
            <a:r>
              <a:rPr sz="4100" i="1" spc="16" dirty="0">
                <a:latin typeface="Arial"/>
                <a:cs typeface="Arial"/>
              </a:rPr>
              <a:t>Major</a:t>
            </a:r>
            <a:r>
              <a:rPr sz="4100" i="1" spc="-130" dirty="0">
                <a:latin typeface="Arial"/>
                <a:cs typeface="Arial"/>
              </a:rPr>
              <a:t> </a:t>
            </a:r>
            <a:r>
              <a:rPr sz="4100" i="1" spc="6" dirty="0">
                <a:latin typeface="Arial"/>
                <a:cs typeface="Arial"/>
              </a:rPr>
              <a:t>changes  </a:t>
            </a:r>
            <a:r>
              <a:rPr sz="4100" i="1" spc="-16" dirty="0">
                <a:latin typeface="Arial"/>
                <a:cs typeface="Arial"/>
              </a:rPr>
              <a:t>Breaks </a:t>
            </a:r>
            <a:r>
              <a:rPr sz="4100" i="1" spc="35" dirty="0">
                <a:latin typeface="Arial"/>
                <a:cs typeface="Arial"/>
              </a:rPr>
              <a:t>the</a:t>
            </a:r>
            <a:r>
              <a:rPr sz="4100" i="1" spc="-220" dirty="0">
                <a:latin typeface="Arial"/>
                <a:cs typeface="Arial"/>
              </a:rPr>
              <a:t> </a:t>
            </a:r>
            <a:r>
              <a:rPr sz="4100" i="1" spc="-165" dirty="0">
                <a:latin typeface="Arial"/>
                <a:cs typeface="Arial"/>
              </a:rPr>
              <a:t>API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65270" y="6211749"/>
            <a:ext cx="4573269" cy="250260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4"/>
              </a:spcBef>
            </a:pPr>
            <a:r>
              <a:rPr sz="4900" spc="-16" dirty="0">
                <a:latin typeface="Arial"/>
                <a:cs typeface="Arial"/>
              </a:rPr>
              <a:t>Minor</a:t>
            </a:r>
            <a:r>
              <a:rPr sz="4900" spc="-114" dirty="0">
                <a:latin typeface="Arial"/>
                <a:cs typeface="Arial"/>
              </a:rPr>
              <a:t> </a:t>
            </a:r>
            <a:r>
              <a:rPr sz="4900" spc="-26" dirty="0"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  <a:p>
            <a:pPr marL="92687">
              <a:spcBef>
                <a:spcPts val="3565"/>
              </a:spcBef>
            </a:pPr>
            <a:r>
              <a:rPr sz="4100" i="1" spc="20" dirty="0">
                <a:latin typeface="Arial"/>
                <a:cs typeface="Arial"/>
              </a:rPr>
              <a:t>New</a:t>
            </a:r>
            <a:r>
              <a:rPr sz="4100" i="1" spc="-90" dirty="0">
                <a:latin typeface="Arial"/>
                <a:cs typeface="Arial"/>
              </a:rPr>
              <a:t> </a:t>
            </a:r>
            <a:r>
              <a:rPr sz="4100" i="1" spc="16" dirty="0">
                <a:latin typeface="Arial"/>
                <a:cs typeface="Arial"/>
              </a:rPr>
              <a:t>features</a:t>
            </a:r>
            <a:endParaRPr sz="4100">
              <a:latin typeface="Arial"/>
              <a:cs typeface="Arial"/>
            </a:endParaRPr>
          </a:p>
          <a:p>
            <a:pPr marL="92687">
              <a:spcBef>
                <a:spcPts val="104"/>
              </a:spcBef>
            </a:pPr>
            <a:r>
              <a:rPr sz="4100" i="1" spc="-26" dirty="0">
                <a:latin typeface="Arial"/>
                <a:cs typeface="Arial"/>
              </a:rPr>
              <a:t>Does </a:t>
            </a:r>
            <a:r>
              <a:rPr sz="4100" i="1" spc="45" dirty="0">
                <a:latin typeface="Arial"/>
                <a:cs typeface="Arial"/>
              </a:rPr>
              <a:t>not </a:t>
            </a:r>
            <a:r>
              <a:rPr sz="4100" i="1" spc="55" dirty="0">
                <a:latin typeface="Arial"/>
                <a:cs typeface="Arial"/>
              </a:rPr>
              <a:t>break</a:t>
            </a:r>
            <a:r>
              <a:rPr sz="4100" i="1" spc="-330" dirty="0">
                <a:latin typeface="Arial"/>
                <a:cs typeface="Arial"/>
              </a:rPr>
              <a:t> </a:t>
            </a:r>
            <a:r>
              <a:rPr sz="4100" i="1" spc="-165" dirty="0">
                <a:latin typeface="Arial"/>
                <a:cs typeface="Arial"/>
              </a:rPr>
              <a:t>API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0450" y="930275"/>
            <a:ext cx="18093690" cy="4960939"/>
          </a:xfrm>
          <a:prstGeom prst="rect">
            <a:avLst/>
          </a:prstGeom>
        </p:spPr>
        <p:txBody>
          <a:bodyPr vert="horz" wrap="square" lIns="0" tIns="135221" rIns="0" bIns="0" rtlCol="0">
            <a:spAutoFit/>
          </a:bodyPr>
          <a:lstStyle/>
          <a:p>
            <a:pPr marL="12697">
              <a:spcBef>
                <a:spcPts val="1064"/>
              </a:spcBef>
            </a:pPr>
            <a:r>
              <a:rPr spc="-220" dirty="0"/>
              <a:t>The</a:t>
            </a:r>
            <a:r>
              <a:rPr spc="-190" dirty="0"/>
              <a:t> </a:t>
            </a:r>
            <a:r>
              <a:rPr spc="-326" dirty="0"/>
              <a:t>Numbers</a:t>
            </a:r>
          </a:p>
          <a:p>
            <a:pPr marL="5655835">
              <a:spcBef>
                <a:spcPts val="2110"/>
              </a:spcBef>
            </a:pPr>
            <a:r>
              <a:rPr lang="en-US" sz="19800" u="sng" spc="-70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9800" u="sng" spc="-70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.2</a:t>
            </a:r>
            <a:r>
              <a:rPr sz="19800" u="sng" spc="-3245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50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.6</a:t>
            </a:r>
            <a:r>
              <a:rPr sz="19800" u="sng" spc="-508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800" u="sng" spc="-5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9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3087" y="5071550"/>
            <a:ext cx="2905126" cy="771524"/>
          </a:xfrm>
          <a:custGeom>
            <a:avLst/>
            <a:gdLst/>
            <a:ahLst/>
            <a:cxnLst/>
            <a:rect l="l" t="t" r="r" b="b"/>
            <a:pathLst>
              <a:path w="2905125" h="771525">
                <a:moveTo>
                  <a:pt x="0" y="771205"/>
                </a:moveTo>
                <a:lnTo>
                  <a:pt x="2905054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83990" y="5088851"/>
            <a:ext cx="0" cy="1130935"/>
          </a:xfrm>
          <a:custGeom>
            <a:avLst/>
            <a:gdLst/>
            <a:ahLst/>
            <a:cxnLst/>
            <a:rect l="l" t="t" r="r" b="b"/>
            <a:pathLst>
              <a:path h="1130935">
                <a:moveTo>
                  <a:pt x="0" y="1130860"/>
                </a:moveTo>
                <a:lnTo>
                  <a:pt x="0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27488" y="5072223"/>
            <a:ext cx="2529205" cy="770254"/>
          </a:xfrm>
          <a:custGeom>
            <a:avLst/>
            <a:gdLst/>
            <a:ahLst/>
            <a:cxnLst/>
            <a:rect l="l" t="t" r="r" b="b"/>
            <a:pathLst>
              <a:path w="2529205" h="770254">
                <a:moveTo>
                  <a:pt x="0" y="0"/>
                </a:moveTo>
                <a:lnTo>
                  <a:pt x="2528797" y="769854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86350" y="5415881"/>
            <a:ext cx="2186941" cy="1924173"/>
          </a:xfrm>
          <a:prstGeom prst="rect">
            <a:avLst/>
          </a:prstGeom>
        </p:spPr>
        <p:txBody>
          <a:bodyPr vert="horz" wrap="square" lIns="0" tIns="292664" rIns="0" bIns="0" rtlCol="0">
            <a:spAutoFit/>
          </a:bodyPr>
          <a:lstStyle/>
          <a:p>
            <a:pPr marL="12697">
              <a:spcBef>
                <a:spcPts val="2305"/>
              </a:spcBef>
            </a:pPr>
            <a:r>
              <a:rPr sz="4900" spc="-126" dirty="0">
                <a:latin typeface="Arial"/>
                <a:cs typeface="Arial"/>
              </a:rPr>
              <a:t>Patch</a:t>
            </a:r>
            <a:endParaRPr sz="4900">
              <a:latin typeface="Arial"/>
              <a:cs typeface="Arial"/>
            </a:endParaRPr>
          </a:p>
          <a:p>
            <a:pPr marL="80624">
              <a:spcBef>
                <a:spcPts val="1863"/>
              </a:spcBef>
            </a:pPr>
            <a:r>
              <a:rPr sz="4100" i="1" spc="-26" dirty="0">
                <a:latin typeface="Arial"/>
                <a:cs typeface="Arial"/>
              </a:rPr>
              <a:t>Bug</a:t>
            </a:r>
            <a:r>
              <a:rPr sz="4100" i="1" spc="-159" dirty="0">
                <a:latin typeface="Arial"/>
                <a:cs typeface="Arial"/>
              </a:rPr>
              <a:t> </a:t>
            </a:r>
            <a:r>
              <a:rPr sz="4100" i="1" spc="-49" dirty="0">
                <a:latin typeface="Arial"/>
                <a:cs typeface="Arial"/>
              </a:rPr>
              <a:t>fixes</a:t>
            </a:r>
            <a:endParaRPr sz="4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3921" y="5271384"/>
            <a:ext cx="3743324" cy="2829127"/>
          </a:xfrm>
          <a:prstGeom prst="rect">
            <a:avLst/>
          </a:prstGeom>
        </p:spPr>
        <p:txBody>
          <a:bodyPr vert="horz" wrap="square" lIns="0" tIns="437407" rIns="0" bIns="0" rtlCol="0">
            <a:spAutoFit/>
          </a:bodyPr>
          <a:lstStyle/>
          <a:p>
            <a:pPr marL="85069" indent="-73008">
              <a:spcBef>
                <a:spcPts val="3445"/>
              </a:spcBef>
            </a:pPr>
            <a:r>
              <a:rPr sz="4900" spc="-39" dirty="0">
                <a:latin typeface="Arial"/>
                <a:cs typeface="Arial"/>
              </a:rPr>
              <a:t>Major</a:t>
            </a:r>
            <a:r>
              <a:rPr sz="4900" spc="-159" dirty="0">
                <a:latin typeface="Arial"/>
                <a:cs typeface="Arial"/>
              </a:rPr>
              <a:t> </a:t>
            </a:r>
            <a:r>
              <a:rPr sz="4900" spc="-26" dirty="0"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  <a:p>
            <a:pPr marL="85069" marR="222830">
              <a:lnSpc>
                <a:spcPct val="102200"/>
              </a:lnSpc>
              <a:spcBef>
                <a:spcPts val="2705"/>
              </a:spcBef>
            </a:pPr>
            <a:r>
              <a:rPr sz="4100" i="1" spc="16" dirty="0">
                <a:latin typeface="Arial"/>
                <a:cs typeface="Arial"/>
              </a:rPr>
              <a:t>Major</a:t>
            </a:r>
            <a:r>
              <a:rPr sz="4100" i="1" spc="-130" dirty="0">
                <a:latin typeface="Arial"/>
                <a:cs typeface="Arial"/>
              </a:rPr>
              <a:t> </a:t>
            </a:r>
            <a:r>
              <a:rPr sz="4100" i="1" spc="6" dirty="0">
                <a:latin typeface="Arial"/>
                <a:cs typeface="Arial"/>
              </a:rPr>
              <a:t>changes  </a:t>
            </a:r>
            <a:r>
              <a:rPr sz="4100" i="1" spc="-16" dirty="0">
                <a:latin typeface="Arial"/>
                <a:cs typeface="Arial"/>
              </a:rPr>
              <a:t>Breaks </a:t>
            </a:r>
            <a:r>
              <a:rPr sz="4100" i="1" spc="35" dirty="0">
                <a:latin typeface="Arial"/>
                <a:cs typeface="Arial"/>
              </a:rPr>
              <a:t>the</a:t>
            </a:r>
            <a:r>
              <a:rPr sz="4100" i="1" spc="-220" dirty="0">
                <a:latin typeface="Arial"/>
                <a:cs typeface="Arial"/>
              </a:rPr>
              <a:t> </a:t>
            </a:r>
            <a:r>
              <a:rPr sz="4100" i="1" spc="-165" dirty="0">
                <a:latin typeface="Arial"/>
                <a:cs typeface="Arial"/>
              </a:rPr>
              <a:t>API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65270" y="6211749"/>
            <a:ext cx="4573269" cy="250260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4"/>
              </a:spcBef>
            </a:pPr>
            <a:r>
              <a:rPr sz="4900" spc="-16" dirty="0">
                <a:latin typeface="Arial"/>
                <a:cs typeface="Arial"/>
              </a:rPr>
              <a:t>Minor</a:t>
            </a:r>
            <a:r>
              <a:rPr sz="4900" spc="-114" dirty="0">
                <a:latin typeface="Arial"/>
                <a:cs typeface="Arial"/>
              </a:rPr>
              <a:t> </a:t>
            </a:r>
            <a:r>
              <a:rPr sz="4900" spc="-26" dirty="0">
                <a:latin typeface="Arial"/>
                <a:cs typeface="Arial"/>
              </a:rPr>
              <a:t>version</a:t>
            </a:r>
            <a:endParaRPr sz="4900">
              <a:latin typeface="Arial"/>
              <a:cs typeface="Arial"/>
            </a:endParaRPr>
          </a:p>
          <a:p>
            <a:pPr marL="92687">
              <a:spcBef>
                <a:spcPts val="3565"/>
              </a:spcBef>
            </a:pPr>
            <a:r>
              <a:rPr sz="4100" i="1" spc="20" dirty="0">
                <a:latin typeface="Arial"/>
                <a:cs typeface="Arial"/>
              </a:rPr>
              <a:t>New</a:t>
            </a:r>
            <a:r>
              <a:rPr sz="4100" i="1" spc="-90" dirty="0">
                <a:latin typeface="Arial"/>
                <a:cs typeface="Arial"/>
              </a:rPr>
              <a:t> </a:t>
            </a:r>
            <a:r>
              <a:rPr sz="4100" i="1" spc="16" dirty="0">
                <a:latin typeface="Arial"/>
                <a:cs typeface="Arial"/>
              </a:rPr>
              <a:t>features</a:t>
            </a:r>
            <a:endParaRPr sz="4100">
              <a:latin typeface="Arial"/>
              <a:cs typeface="Arial"/>
            </a:endParaRPr>
          </a:p>
          <a:p>
            <a:pPr marL="92687">
              <a:spcBef>
                <a:spcPts val="104"/>
              </a:spcBef>
            </a:pPr>
            <a:r>
              <a:rPr sz="4100" i="1" spc="-26" dirty="0">
                <a:latin typeface="Arial"/>
                <a:cs typeface="Arial"/>
              </a:rPr>
              <a:t>Does </a:t>
            </a:r>
            <a:r>
              <a:rPr sz="4100" i="1" spc="45" dirty="0">
                <a:latin typeface="Arial"/>
                <a:cs typeface="Arial"/>
              </a:rPr>
              <a:t>not </a:t>
            </a:r>
            <a:r>
              <a:rPr sz="4100" i="1" spc="55" dirty="0">
                <a:latin typeface="Arial"/>
                <a:cs typeface="Arial"/>
              </a:rPr>
              <a:t>break</a:t>
            </a:r>
            <a:r>
              <a:rPr sz="4100" i="1" spc="-330" dirty="0">
                <a:latin typeface="Arial"/>
                <a:cs typeface="Arial"/>
              </a:rPr>
              <a:t> </a:t>
            </a:r>
            <a:r>
              <a:rPr sz="4100" i="1" spc="-165" dirty="0">
                <a:latin typeface="Arial"/>
                <a:cs typeface="Arial"/>
              </a:rPr>
              <a:t>API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109609"/>
            <a:ext cx="20104100" cy="199390"/>
          </a:xfrm>
          <a:custGeom>
            <a:avLst/>
            <a:gdLst/>
            <a:ahLst/>
            <a:cxnLst/>
            <a:rect l="l" t="t" r="r" b="b"/>
            <a:pathLst>
              <a:path w="20104100" h="199390">
                <a:moveTo>
                  <a:pt x="0" y="198946"/>
                </a:moveTo>
                <a:lnTo>
                  <a:pt x="0" y="0"/>
                </a:lnTo>
                <a:lnTo>
                  <a:pt x="20104099" y="0"/>
                </a:lnTo>
                <a:lnTo>
                  <a:pt x="20104099" y="198946"/>
                </a:lnTo>
                <a:lnTo>
                  <a:pt x="0" y="198946"/>
                </a:lnTo>
                <a:close/>
              </a:path>
            </a:pathLst>
          </a:custGeom>
          <a:solidFill>
            <a:srgbClr val="004C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5250" y="1006475"/>
            <a:ext cx="3885566" cy="1400380"/>
          </a:xfrm>
          <a:prstGeom prst="rect">
            <a:avLst/>
          </a:prstGeom>
        </p:spPr>
        <p:txBody>
          <a:bodyPr vert="horz" wrap="square" lIns="0" tIns="15237" rIns="0" bIns="0" rtlCol="0">
            <a:spAutoFit/>
          </a:bodyPr>
          <a:lstStyle/>
          <a:p>
            <a:pPr marL="12697">
              <a:spcBef>
                <a:spcPts val="120"/>
              </a:spcBef>
            </a:pPr>
            <a:r>
              <a:rPr sz="9000" b="1" spc="-440" dirty="0">
                <a:solidFill>
                  <a:srgbClr val="127CC0"/>
                </a:solidFill>
                <a:latin typeface="Arial"/>
                <a:cs typeface="Arial"/>
              </a:rPr>
              <a:t>Bug</a:t>
            </a:r>
            <a:r>
              <a:rPr sz="9000" b="1" spc="-265" dirty="0">
                <a:solidFill>
                  <a:srgbClr val="127CC0"/>
                </a:solidFill>
                <a:latin typeface="Arial"/>
                <a:cs typeface="Arial"/>
              </a:rPr>
              <a:t> </a:t>
            </a:r>
            <a:r>
              <a:rPr sz="9000" b="1" spc="-434" dirty="0">
                <a:solidFill>
                  <a:srgbClr val="127CC0"/>
                </a:solidFill>
                <a:latin typeface="Arial"/>
                <a:cs typeface="Arial"/>
              </a:rPr>
              <a:t>Fix</a:t>
            </a:r>
            <a:endParaRPr sz="9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7856" y="2343040"/>
            <a:ext cx="6444194" cy="3064296"/>
          </a:xfrm>
          <a:prstGeom prst="rect">
            <a:avLst/>
          </a:prstGeom>
        </p:spPr>
        <p:txBody>
          <a:bodyPr vert="horz" wrap="square" lIns="0" tIns="17141" rIns="0" bIns="0" rtlCol="0">
            <a:spAutoFit/>
          </a:bodyPr>
          <a:lstStyle/>
          <a:p>
            <a:pPr marL="12697">
              <a:spcBef>
                <a:spcPts val="135"/>
              </a:spcBef>
            </a:pPr>
            <a:r>
              <a:rPr lang="en-US" sz="19800" spc="75" dirty="0">
                <a:latin typeface="Arial"/>
                <a:cs typeface="Arial"/>
              </a:rPr>
              <a:t>1</a:t>
            </a:r>
            <a:r>
              <a:rPr sz="19800" spc="75" smtClean="0">
                <a:latin typeface="Arial"/>
                <a:cs typeface="Arial"/>
              </a:rPr>
              <a:t>.2</a:t>
            </a:r>
            <a:r>
              <a:rPr sz="19800" spc="-2250" smtClean="0">
                <a:latin typeface="Arial"/>
                <a:cs typeface="Arial"/>
              </a:rPr>
              <a:t>.</a:t>
            </a:r>
            <a:r>
              <a:rPr sz="19800" spc="-795" smtClean="0">
                <a:latin typeface="Arial"/>
                <a:cs typeface="Arial"/>
              </a:rPr>
              <a:t>7</a:t>
            </a:r>
            <a:endParaRPr sz="19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854075"/>
            <a:ext cx="11171554" cy="4960939"/>
          </a:xfrm>
          <a:prstGeom prst="rect">
            <a:avLst/>
          </a:prstGeom>
        </p:spPr>
        <p:txBody>
          <a:bodyPr vert="horz" wrap="square" lIns="0" tIns="135221" rIns="0" bIns="0" rtlCol="0">
            <a:spAutoFit/>
          </a:bodyPr>
          <a:lstStyle/>
          <a:p>
            <a:pPr marL="12697">
              <a:spcBef>
                <a:spcPts val="1064"/>
              </a:spcBef>
            </a:pPr>
            <a:r>
              <a:rPr spc="-65" dirty="0"/>
              <a:t>New</a:t>
            </a:r>
            <a:r>
              <a:rPr spc="-190" dirty="0"/>
              <a:t> </a:t>
            </a:r>
            <a:r>
              <a:rPr spc="-210" dirty="0"/>
              <a:t>Feature</a:t>
            </a:r>
          </a:p>
          <a:p>
            <a:pPr marL="5668532">
              <a:spcBef>
                <a:spcPts val="2110"/>
              </a:spcBef>
            </a:pPr>
            <a:r>
              <a:rPr lang="en-US" sz="19800" spc="-13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19800" spc="-130" smtClean="0">
                <a:solidFill>
                  <a:srgbClr val="000000"/>
                </a:solidFill>
                <a:latin typeface="Arial"/>
                <a:cs typeface="Arial"/>
              </a:rPr>
              <a:t>.3</a:t>
            </a:r>
            <a:r>
              <a:rPr sz="19800" spc="-1555" smtClean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19800" spc="1125" smtClean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19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352</Words>
  <Application>Microsoft Office PowerPoint</Application>
  <PresentationFormat>Custom</PresentationFormat>
  <Paragraphs>75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Semantic Versioning A Software Release Numbering System</vt:lpstr>
      <vt:lpstr>Semantic Versioning</vt:lpstr>
      <vt:lpstr>The Numbers 1.2 .6  </vt:lpstr>
      <vt:lpstr>The Numbers 8 .2 .6  </vt:lpstr>
      <vt:lpstr>The Numbers 1. 2 .6</vt:lpstr>
      <vt:lpstr>The Numbers 1.2 .6  </vt:lpstr>
      <vt:lpstr>The Numbers 1.2 .6  </vt:lpstr>
      <vt:lpstr>Slide 8</vt:lpstr>
      <vt:lpstr>New Feature 1.3.0</vt:lpstr>
      <vt:lpstr>Breaking the API 2.0.0</vt:lpstr>
      <vt:lpstr>Pre-release Versioning</vt:lpstr>
      <vt:lpstr>Benefits of Semantic Versioning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Versioning A Software Release Numbering System</dc:title>
  <cp:lastModifiedBy>Dell</cp:lastModifiedBy>
  <cp:revision>6</cp:revision>
  <dcterms:created xsi:type="dcterms:W3CDTF">2020-03-27T02:50:31Z</dcterms:created>
  <dcterms:modified xsi:type="dcterms:W3CDTF">2020-03-27T03:37:04Z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2020-03-27T00:00:00Z</vt:filetime>
  </property>
</Properties>
</file>