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acdd8d0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acdd8d0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acdd8d0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acdd8d0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cdd8d0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cdd8d0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acdd8d0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acdd8d0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acdd8d0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acdd8d0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acdd8d0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acdd8d0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13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Introduction to Walmart Sales Dashboard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1"/>
                </a:solidFill>
              </a:rPr>
              <a:t>Objective</a:t>
            </a:r>
            <a:r>
              <a:rPr lang="en" sz="2000">
                <a:solidFill>
                  <a:schemeClr val="dk1"/>
                </a:solidFill>
              </a:rPr>
              <a:t>: To provide a clear overview of Walmart's sales performance, gross income, top-selling products, and customer behavior.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1"/>
                </a:solidFill>
              </a:rPr>
              <a:t>Dashboard contains: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Sales metrics like total sales, gross income, and gross margin.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Breakdown of sales by branches, product lines, and payment methods.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Trends over time to identify patterns.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25" y="434975"/>
            <a:ext cx="437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Performance Indicators (KPIs) Overview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Total sales amounted to </a:t>
            </a:r>
            <a:r>
              <a:rPr b="1" lang="en" sz="1500">
                <a:solidFill>
                  <a:schemeClr val="dk1"/>
                </a:solidFill>
              </a:rPr>
              <a:t>323K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total of </a:t>
            </a:r>
            <a:r>
              <a:rPr b="1" lang="en" sz="1500">
                <a:solidFill>
                  <a:schemeClr val="dk1"/>
                </a:solidFill>
              </a:rPr>
              <a:t>5510</a:t>
            </a:r>
            <a:r>
              <a:rPr lang="en" sz="1500">
                <a:solidFill>
                  <a:schemeClr val="dk1"/>
                </a:solidFill>
              </a:rPr>
              <a:t> units sold across all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product lines.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Walm</a:t>
            </a: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rt generated </a:t>
            </a:r>
            <a:r>
              <a:rPr b="1" lang="en" sz="1500">
                <a:solidFill>
                  <a:schemeClr val="dk1"/>
                </a:solidFill>
              </a:rPr>
              <a:t>15K</a:t>
            </a:r>
            <a:r>
              <a:rPr lang="en" sz="1500">
                <a:solidFill>
                  <a:schemeClr val="dk1"/>
                </a:solidFill>
              </a:rPr>
              <a:t> in gross income.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gross margin stands at </a:t>
            </a:r>
            <a:r>
              <a:rPr b="1" lang="en" sz="1500">
                <a:solidFill>
                  <a:schemeClr val="dk1"/>
                </a:solidFill>
              </a:rPr>
              <a:t>5K</a:t>
            </a:r>
            <a:r>
              <a:rPr lang="en" sz="1500">
                <a:solidFill>
                  <a:schemeClr val="dk1"/>
                </a:solidFill>
              </a:rPr>
              <a:t>,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indicating a healthy profit margin.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total cost of goods sold (COGS) is </a:t>
            </a:r>
            <a:r>
              <a:rPr b="1" lang="en" sz="1500">
                <a:solidFill>
                  <a:schemeClr val="dk1"/>
                </a:solidFill>
              </a:rPr>
              <a:t>308K</a:t>
            </a:r>
            <a:r>
              <a:rPr lang="en" sz="1500">
                <a:solidFill>
                  <a:schemeClr val="dk1"/>
                </a:solidFill>
              </a:rPr>
              <a:t>,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contributing to profitability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calculations.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12526" t="0"/>
          <a:stretch/>
        </p:blipFill>
        <p:spPr>
          <a:xfrm>
            <a:off x="4855175" y="1258425"/>
            <a:ext cx="4043674" cy="30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Branch Performance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Branches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3115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Branch C generated the highest total sales at </a:t>
            </a:r>
            <a:r>
              <a:rPr b="1" lang="en" sz="1900">
                <a:solidFill>
                  <a:schemeClr val="dk1"/>
                </a:solidFill>
                <a:highlight>
                  <a:srgbClr val="00FF00"/>
                </a:highlight>
              </a:rPr>
              <a:t>120K</a:t>
            </a:r>
            <a:r>
              <a:rPr lang="en" sz="1900">
                <a:solidFill>
                  <a:schemeClr val="dk1"/>
                </a:solidFill>
                <a:highlight>
                  <a:srgbClr val="00FF00"/>
                </a:highlight>
              </a:rPr>
              <a:t>.</a:t>
            </a:r>
            <a:endParaRPr sz="19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Branch A follows closely with </a:t>
            </a:r>
            <a:r>
              <a:rPr b="1" lang="en" sz="1900">
                <a:solidFill>
                  <a:schemeClr val="dk1"/>
                </a:solidFill>
                <a:highlight>
                  <a:srgbClr val="00FF00"/>
                </a:highlight>
              </a:rPr>
              <a:t>100K</a:t>
            </a:r>
            <a:r>
              <a:rPr lang="en" sz="1900">
                <a:solidFill>
                  <a:schemeClr val="dk1"/>
                </a:solidFill>
                <a:highlight>
                  <a:srgbClr val="00FF00"/>
                </a:highlight>
              </a:rPr>
              <a:t> </a:t>
            </a:r>
            <a:r>
              <a:rPr lang="en" sz="1900">
                <a:solidFill>
                  <a:schemeClr val="dk1"/>
                </a:solidFill>
              </a:rPr>
              <a:t>in total sales.</a:t>
            </a:r>
            <a:endParaRPr sz="1900">
              <a:solidFill>
                <a:schemeClr val="dk1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Branch B had the lowest performance, with </a:t>
            </a:r>
            <a:r>
              <a:rPr b="1" lang="en" sz="1900">
                <a:solidFill>
                  <a:schemeClr val="dk1"/>
                </a:solidFill>
                <a:highlight>
                  <a:srgbClr val="00FF00"/>
                </a:highlight>
              </a:rPr>
              <a:t>80K</a:t>
            </a:r>
            <a:r>
              <a:rPr lang="en" sz="1900">
                <a:solidFill>
                  <a:schemeClr val="dk1"/>
                </a:solidFill>
                <a:highlight>
                  <a:srgbClr val="00FF00"/>
                </a:highlight>
              </a:rPr>
              <a:t> </a:t>
            </a:r>
            <a:r>
              <a:rPr lang="en" sz="1900">
                <a:solidFill>
                  <a:schemeClr val="dk1"/>
                </a:solidFill>
              </a:rPr>
              <a:t>in total sales.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00" y="2571750"/>
            <a:ext cx="667652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Top-Selling Product Lines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6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Product Line Breakdown: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Electronic Accessories: 17.09% of total sales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</a:rPr>
              <a:t>(56.14K).</a:t>
            </a:r>
            <a:endParaRPr b="1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Food and Beverages: 16.78% of total sales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</a:rPr>
              <a:t>(55.12K).</a:t>
            </a:r>
            <a:endParaRPr b="1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Health and Beauty: 16.4% of total sales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</a:rPr>
              <a:t>(53.86K).</a:t>
            </a:r>
            <a:endParaRPr b="1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Fashion Accessories: 14.98% of total sales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</a:rPr>
              <a:t>(49.19K).</a:t>
            </a:r>
            <a:endParaRPr b="1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41">
                <a:solidFill>
                  <a:schemeClr val="dk1"/>
                </a:solidFill>
              </a:rPr>
              <a:t>Action Points:</a:t>
            </a:r>
            <a:endParaRPr b="1" sz="1841">
              <a:solidFill>
                <a:schemeClr val="dk1"/>
              </a:solidFill>
            </a:endParaRPr>
          </a:p>
          <a:p>
            <a:pPr indent="-3280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41">
                <a:solidFill>
                  <a:schemeClr val="dk1"/>
                </a:solidFill>
              </a:rPr>
              <a:t>Continue focusing on</a:t>
            </a:r>
            <a:r>
              <a:rPr lang="en" sz="184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b="1" lang="en" sz="1841">
                <a:solidFill>
                  <a:schemeClr val="dk1"/>
                </a:solidFill>
                <a:highlight>
                  <a:srgbClr val="FFFF00"/>
                </a:highlight>
              </a:rPr>
              <a:t>Electronic Accessories</a:t>
            </a:r>
            <a:r>
              <a:rPr lang="en" sz="184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841">
                <a:solidFill>
                  <a:schemeClr val="dk1"/>
                </a:solidFill>
              </a:rPr>
              <a:t>and </a:t>
            </a:r>
            <a:r>
              <a:rPr b="1" lang="en" sz="1841">
                <a:solidFill>
                  <a:schemeClr val="dk1"/>
                </a:solidFill>
                <a:highlight>
                  <a:srgbClr val="FFFF00"/>
                </a:highlight>
              </a:rPr>
              <a:t>Food and Beverages</a:t>
            </a:r>
            <a:r>
              <a:rPr lang="en" sz="1841">
                <a:solidFill>
                  <a:schemeClr val="dk1"/>
                </a:solidFill>
              </a:rPr>
              <a:t> as they generate the most sales.</a:t>
            </a:r>
            <a:endParaRPr sz="1841">
              <a:solidFill>
                <a:schemeClr val="dk1"/>
              </a:solidFill>
            </a:endParaRPr>
          </a:p>
          <a:p>
            <a:pPr indent="-3280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41">
                <a:solidFill>
                  <a:schemeClr val="dk1"/>
                </a:solidFill>
              </a:rPr>
              <a:t>Explore opportunities to further promote </a:t>
            </a:r>
            <a:r>
              <a:rPr b="1" lang="en" sz="1841">
                <a:solidFill>
                  <a:schemeClr val="dk1"/>
                </a:solidFill>
                <a:highlight>
                  <a:srgbClr val="FFFF00"/>
                </a:highlight>
              </a:rPr>
              <a:t>Fashion Accessories</a:t>
            </a:r>
            <a:r>
              <a:rPr lang="en" sz="1841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841">
                <a:solidFill>
                  <a:schemeClr val="dk1"/>
                </a:solidFill>
              </a:rPr>
              <a:t>and </a:t>
            </a:r>
            <a:r>
              <a:rPr b="1" lang="en" sz="1841">
                <a:solidFill>
                  <a:schemeClr val="dk1"/>
                </a:solidFill>
                <a:highlight>
                  <a:srgbClr val="FFFF00"/>
                </a:highlight>
              </a:rPr>
              <a:t>Sports and Travel</a:t>
            </a:r>
            <a:r>
              <a:rPr lang="en" sz="1841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sz="184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Demographics and Behavior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43800" y="1017725"/>
            <a:ext cx="7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City by Gender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Gender breakdown: </a:t>
            </a:r>
            <a:r>
              <a:rPr b="1" lang="en" sz="1500">
                <a:solidFill>
                  <a:schemeClr val="dk1"/>
                </a:solidFill>
              </a:rPr>
              <a:t>Males and females are equally distributed</a:t>
            </a:r>
            <a:r>
              <a:rPr lang="en" sz="1500">
                <a:solidFill>
                  <a:schemeClr val="dk1"/>
                </a:solidFill>
              </a:rPr>
              <a:t>, with minor differences across cities.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 customer preferences by gender to tailor marketing and promotions.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Payment Methods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Cash</a:t>
            </a:r>
            <a:r>
              <a:rPr lang="en" sz="1500">
                <a:solidFill>
                  <a:schemeClr val="dk1"/>
                </a:solidFill>
              </a:rPr>
              <a:t> is the most commonly used payment method (</a:t>
            </a:r>
            <a:r>
              <a:rPr b="1" lang="en" sz="1500">
                <a:solidFill>
                  <a:schemeClr val="dk1"/>
                </a:solidFill>
              </a:rPr>
              <a:t>34.74%</a:t>
            </a:r>
            <a:r>
              <a:rPr lang="en" sz="1500">
                <a:solidFill>
                  <a:schemeClr val="dk1"/>
                </a:solidFill>
              </a:rPr>
              <a:t> of sales).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Ewallet</a:t>
            </a:r>
            <a:r>
              <a:rPr lang="en" sz="1500">
                <a:solidFill>
                  <a:schemeClr val="dk1"/>
                </a:solidFill>
              </a:rPr>
              <a:t> follows closely with </a:t>
            </a:r>
            <a:r>
              <a:rPr b="1" lang="en" sz="1500">
                <a:solidFill>
                  <a:schemeClr val="dk1"/>
                </a:solidFill>
              </a:rPr>
              <a:t>34.06%</a:t>
            </a:r>
            <a:r>
              <a:rPr lang="en" sz="1500">
                <a:solidFill>
                  <a:schemeClr val="dk1"/>
                </a:solidFill>
              </a:rPr>
              <a:t>, indicating a shift toward digital payments.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Credit Card</a:t>
            </a:r>
            <a:r>
              <a:rPr lang="en" sz="1500">
                <a:solidFill>
                  <a:schemeClr val="dk1"/>
                </a:solidFill>
              </a:rPr>
              <a:t> usage is slightly lower at </a:t>
            </a:r>
            <a:r>
              <a:rPr b="1" lang="en" sz="1500">
                <a:solidFill>
                  <a:schemeClr val="dk1"/>
                </a:solidFill>
              </a:rPr>
              <a:t>31.2%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Recommendation: Encourage more digital payment adoption by offering incentives.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5" y="1061725"/>
            <a:ext cx="1091126" cy="10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492" y="2307017"/>
            <a:ext cx="837800" cy="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363" y="3299000"/>
            <a:ext cx="1004075" cy="10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Trend Over Time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Sales Trend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There’s a noticeable sales spike in </a:t>
            </a:r>
            <a:r>
              <a:rPr b="1" lang="en" sz="1400">
                <a:solidFill>
                  <a:schemeClr val="dk1"/>
                </a:solidFill>
              </a:rPr>
              <a:t>March 2019</a:t>
            </a:r>
            <a:r>
              <a:rPr lang="en" sz="1400">
                <a:solidFill>
                  <a:schemeClr val="dk1"/>
                </a:solidFill>
              </a:rPr>
              <a:t>, indicating a seasonal peak or promotional effect.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Sales in </a:t>
            </a:r>
            <a:r>
              <a:rPr b="1" lang="en" sz="1400">
                <a:solidFill>
                  <a:schemeClr val="dk1"/>
                </a:solidFill>
              </a:rPr>
              <a:t>January and February</a:t>
            </a:r>
            <a:r>
              <a:rPr lang="en" sz="1400">
                <a:solidFill>
                  <a:schemeClr val="dk1"/>
                </a:solidFill>
              </a:rPr>
              <a:t> are comparatively lower.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Next Steps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Analyze what drove the </a:t>
            </a:r>
            <a:r>
              <a:rPr b="1" lang="en" sz="1400">
                <a:solidFill>
                  <a:schemeClr val="dk1"/>
                </a:solidFill>
              </a:rPr>
              <a:t>sales increase in March and leverage that in future campaigns.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Develop strategies to boost sales during slower months </a:t>
            </a:r>
            <a:r>
              <a:rPr b="1" lang="en" sz="1400">
                <a:solidFill>
                  <a:schemeClr val="dk1"/>
                </a:solidFill>
              </a:rPr>
              <a:t>(January and February).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5" y="2955650"/>
            <a:ext cx="7608449" cy="18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for Business Growth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Branch Strategy</a:t>
            </a:r>
            <a:r>
              <a:rPr lang="en" sz="1600">
                <a:solidFill>
                  <a:schemeClr val="dk1"/>
                </a:solidFill>
              </a:rPr>
              <a:t>: Replicate the success of </a:t>
            </a:r>
            <a:r>
              <a:rPr b="1" lang="en" sz="1600">
                <a:solidFill>
                  <a:schemeClr val="dk1"/>
                </a:solidFill>
              </a:rPr>
              <a:t>Branch C</a:t>
            </a:r>
            <a:r>
              <a:rPr lang="en" sz="1600">
                <a:solidFill>
                  <a:schemeClr val="dk1"/>
                </a:solidFill>
              </a:rPr>
              <a:t> and analyze Branch B’s weaknesses.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Product Line Optimization</a:t>
            </a:r>
            <a:r>
              <a:rPr lang="en" sz="1600">
                <a:solidFill>
                  <a:schemeClr val="dk1"/>
                </a:solidFill>
              </a:rPr>
              <a:t>: Continue investing in top product lines, while boosting promotions for lower-performing categories.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Customer Segmentation</a:t>
            </a:r>
            <a:r>
              <a:rPr lang="en" sz="1600">
                <a:solidFill>
                  <a:schemeClr val="dk1"/>
                </a:solidFill>
              </a:rPr>
              <a:t>: Utilize customer demographics data to better target promotional offers.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Payment Method Incentives</a:t>
            </a:r>
            <a:r>
              <a:rPr lang="en" sz="1600">
                <a:solidFill>
                  <a:schemeClr val="dk1"/>
                </a:solidFill>
              </a:rPr>
              <a:t>: Encourage digital payments by offering exclusive discounts for </a:t>
            </a:r>
            <a:r>
              <a:rPr b="1" lang="en" sz="1600">
                <a:solidFill>
                  <a:schemeClr val="dk1"/>
                </a:solidFill>
              </a:rPr>
              <a:t>Ewallet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</a:rPr>
              <a:t>Credit Card</a:t>
            </a:r>
            <a:r>
              <a:rPr lang="en" sz="1600">
                <a:solidFill>
                  <a:schemeClr val="dk1"/>
                </a:solidFill>
              </a:rPr>
              <a:t> users.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Seasonal Promotions</a:t>
            </a:r>
            <a:r>
              <a:rPr lang="en" sz="1600">
                <a:solidFill>
                  <a:schemeClr val="dk1"/>
                </a:solidFill>
              </a:rPr>
              <a:t>: Create marketing campaigns to increase sales during traditionally low-sales months.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