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6" r:id="rId10"/>
    <p:sldId id="267" r:id="rId11"/>
    <p:sldId id="262"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3C4A6-F9A4-407B-9149-5FC335A112E7}" type="datetimeFigureOut">
              <a:rPr lang="en-US" smtClean="0"/>
              <a:t>6/6/2019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419AE1-0A39-4155-A75D-E2895A641C2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728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3C4A6-F9A4-407B-9149-5FC335A112E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19AE1-0A39-4155-A75D-E2895A641C2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2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3C4A6-F9A4-407B-9149-5FC335A112E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19AE1-0A39-4155-A75D-E2895A641C2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72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3C4A6-F9A4-407B-9149-5FC335A112E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19AE1-0A39-4155-A75D-E2895A641C2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3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3C4A6-F9A4-407B-9149-5FC335A112E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19AE1-0A39-4155-A75D-E2895A641C2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13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3C4A6-F9A4-407B-9149-5FC335A112E7}"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19AE1-0A39-4155-A75D-E2895A641C2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770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3C4A6-F9A4-407B-9149-5FC335A112E7}"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19AE1-0A39-4155-A75D-E2895A641C2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13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3C4A6-F9A4-407B-9149-5FC335A112E7}"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19AE1-0A39-4155-A75D-E2895A641C2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676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3C4A6-F9A4-407B-9149-5FC335A112E7}"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19AE1-0A39-4155-A75D-E2895A641C2F}" type="slidenum">
              <a:rPr lang="en-US" smtClean="0"/>
              <a:t>‹#›</a:t>
            </a:fld>
            <a:endParaRPr lang="en-US"/>
          </a:p>
        </p:txBody>
      </p:sp>
    </p:spTree>
    <p:extLst>
      <p:ext uri="{BB962C8B-B14F-4D97-AF65-F5344CB8AC3E}">
        <p14:creationId xmlns:p14="http://schemas.microsoft.com/office/powerpoint/2010/main" val="48061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3C4A6-F9A4-407B-9149-5FC335A112E7}"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19AE1-0A39-4155-A75D-E2895A641C2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21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13C4A6-F9A4-407B-9149-5FC335A112E7}" type="datetimeFigureOut">
              <a:rPr lang="en-US" smtClean="0"/>
              <a:t>6/6/2019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419AE1-0A39-4155-A75D-E2895A641C2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7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13C4A6-F9A4-407B-9149-5FC335A112E7}" type="datetimeFigureOut">
              <a:rPr lang="en-US" smtClean="0"/>
              <a:t>6/6/2019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419AE1-0A39-4155-A75D-E2895A641C2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700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5585-832F-4466-8739-E5D92468B462}"/>
              </a:ext>
            </a:extLst>
          </p:cNvPr>
          <p:cNvSpPr>
            <a:spLocks noGrp="1"/>
          </p:cNvSpPr>
          <p:nvPr>
            <p:ph type="ctrTitle"/>
          </p:nvPr>
        </p:nvSpPr>
        <p:spPr/>
        <p:txBody>
          <a:bodyPr>
            <a:normAutofit fontScale="90000"/>
          </a:bodyPr>
          <a:lstStyle/>
          <a:p>
            <a:r>
              <a:rPr lang="en-US" u="sng" dirty="0"/>
              <a:t>Movie recommendation system:</a:t>
            </a:r>
          </a:p>
        </p:txBody>
      </p:sp>
    </p:spTree>
    <p:extLst>
      <p:ext uri="{BB962C8B-B14F-4D97-AF65-F5344CB8AC3E}">
        <p14:creationId xmlns:p14="http://schemas.microsoft.com/office/powerpoint/2010/main" val="393987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4220-A55D-419D-9EB6-23CD515ECC0F}"/>
              </a:ext>
            </a:extLst>
          </p:cNvPr>
          <p:cNvSpPr>
            <a:spLocks noGrp="1"/>
          </p:cNvSpPr>
          <p:nvPr>
            <p:ph type="title"/>
          </p:nvPr>
        </p:nvSpPr>
        <p:spPr/>
        <p:txBody>
          <a:bodyPr/>
          <a:lstStyle/>
          <a:p>
            <a:pPr marL="457200" indent="-457200">
              <a:buFont typeface="Wingdings" panose="05000000000000000000" pitchFamily="2" charset="2"/>
              <a:buChar char="Ø"/>
            </a:pPr>
            <a:r>
              <a:rPr lang="en-US" u="sng" dirty="0"/>
              <a:t>MACHINE LEARNING:</a:t>
            </a:r>
          </a:p>
        </p:txBody>
      </p:sp>
      <p:sp>
        <p:nvSpPr>
          <p:cNvPr id="3" name="Content Placeholder 2">
            <a:extLst>
              <a:ext uri="{FF2B5EF4-FFF2-40B4-BE49-F238E27FC236}">
                <a16:creationId xmlns:a16="http://schemas.microsoft.com/office/drawing/2014/main" id="{090D622C-D4A5-4FF4-B05C-633ABD9A3CD1}"/>
              </a:ext>
            </a:extLst>
          </p:cNvPr>
          <p:cNvSpPr>
            <a:spLocks noGrp="1"/>
          </p:cNvSpPr>
          <p:nvPr>
            <p:ph idx="1"/>
          </p:nvPr>
        </p:nvSpPr>
        <p:spPr/>
        <p:txBody>
          <a:bodyPr/>
          <a:lstStyle/>
          <a:p>
            <a:r>
              <a:rPr lang="en-US" dirty="0"/>
              <a:t>The movies are identified based on their tags . Here we took ratings along with movie tags for train of data.</a:t>
            </a:r>
          </a:p>
          <a:p>
            <a:r>
              <a:rPr lang="en-US" dirty="0"/>
              <a:t>The movie with user rating above 3 is classified as a liked preference .</a:t>
            </a:r>
          </a:p>
          <a:p>
            <a:r>
              <a:rPr lang="en-US" dirty="0"/>
              <a:t>Also rating below 3 is taken as not much likely preferred by the user.</a:t>
            </a:r>
          </a:p>
          <a:p>
            <a:r>
              <a:rPr lang="en-US" dirty="0"/>
              <a:t>We then used this concept to train the model .</a:t>
            </a:r>
          </a:p>
          <a:p>
            <a:r>
              <a:rPr lang="en-US" dirty="0"/>
              <a:t>The model so built is capable of predicting whether a movie is likely to be preferred by the user based on the movie tags.</a:t>
            </a:r>
          </a:p>
          <a:p>
            <a:endParaRPr lang="en-US" dirty="0"/>
          </a:p>
        </p:txBody>
      </p:sp>
    </p:spTree>
    <p:extLst>
      <p:ext uri="{BB962C8B-B14F-4D97-AF65-F5344CB8AC3E}">
        <p14:creationId xmlns:p14="http://schemas.microsoft.com/office/powerpoint/2010/main" val="351123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BCFC-9EB9-455F-8CB2-078FAF0D26F7}"/>
              </a:ext>
            </a:extLst>
          </p:cNvPr>
          <p:cNvSpPr>
            <a:spLocks noGrp="1"/>
          </p:cNvSpPr>
          <p:nvPr>
            <p:ph type="title"/>
          </p:nvPr>
        </p:nvSpPr>
        <p:spPr/>
        <p:txBody>
          <a:bodyPr/>
          <a:lstStyle/>
          <a:p>
            <a:pPr marL="457200" indent="-457200">
              <a:buFont typeface="Wingdings" panose="05000000000000000000" pitchFamily="2" charset="2"/>
              <a:buChar char="Ø"/>
            </a:pPr>
            <a:r>
              <a:rPr lang="en-US" u="sng" dirty="0"/>
              <a:t>ALGORITHM USED:</a:t>
            </a:r>
          </a:p>
        </p:txBody>
      </p:sp>
      <p:sp>
        <p:nvSpPr>
          <p:cNvPr id="3" name="Content Placeholder 2">
            <a:extLst>
              <a:ext uri="{FF2B5EF4-FFF2-40B4-BE49-F238E27FC236}">
                <a16:creationId xmlns:a16="http://schemas.microsoft.com/office/drawing/2014/main" id="{1FE48659-1ABE-45A0-9260-6591EEE2E240}"/>
              </a:ext>
            </a:extLst>
          </p:cNvPr>
          <p:cNvSpPr>
            <a:spLocks noGrp="1"/>
          </p:cNvSpPr>
          <p:nvPr>
            <p:ph idx="1"/>
          </p:nvPr>
        </p:nvSpPr>
        <p:spPr>
          <a:xfrm>
            <a:off x="1451579" y="2015732"/>
            <a:ext cx="9603275" cy="3450613"/>
          </a:xfrm>
        </p:spPr>
        <p:txBody>
          <a:bodyPr>
            <a:normAutofit/>
          </a:bodyPr>
          <a:lstStyle/>
          <a:p>
            <a:r>
              <a:rPr lang="en-US" sz="2400" u="sng" dirty="0"/>
              <a:t>Naive Bayes classifier:</a:t>
            </a:r>
          </a:p>
          <a:p>
            <a:pPr marL="0" indent="0" algn="just">
              <a:buNone/>
            </a:pPr>
            <a:r>
              <a:rPr lang="en-US" sz="2400" dirty="0"/>
              <a:t>Naive Bayes classifiers are highly scalable, requiring a number of parameters linear in the number of variables (features/predictors) in a learning problem.</a:t>
            </a:r>
          </a:p>
          <a:p>
            <a:pPr marL="0" indent="0" algn="just">
              <a:buNone/>
            </a:pPr>
            <a:r>
              <a:rPr lang="en-US" sz="2400" dirty="0"/>
              <a:t> Maximum-likelihood training can be done by evaluating a closed-form expression which takes linear time, rather than by expensive iterative approximation as used for many other types of classifiers.</a:t>
            </a:r>
          </a:p>
          <a:p>
            <a:endParaRPr lang="en-US" sz="2400" u="sng" dirty="0"/>
          </a:p>
          <a:p>
            <a:endParaRPr lang="en-US" sz="2400" u="sng" dirty="0"/>
          </a:p>
          <a:p>
            <a:endParaRPr lang="en-US" sz="2400" u="sng" dirty="0"/>
          </a:p>
          <a:p>
            <a:endParaRPr lang="en-US" sz="2400" u="sng" dirty="0"/>
          </a:p>
          <a:p>
            <a:endParaRPr lang="en-US" sz="2400" u="sng" dirty="0"/>
          </a:p>
        </p:txBody>
      </p:sp>
    </p:spTree>
    <p:extLst>
      <p:ext uri="{BB962C8B-B14F-4D97-AF65-F5344CB8AC3E}">
        <p14:creationId xmlns:p14="http://schemas.microsoft.com/office/powerpoint/2010/main" val="186592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3AE2-3C1C-4A11-BB4A-0E7E761E553D}"/>
              </a:ext>
            </a:extLst>
          </p:cNvPr>
          <p:cNvSpPr>
            <a:spLocks noGrp="1"/>
          </p:cNvSpPr>
          <p:nvPr>
            <p:ph type="title"/>
          </p:nvPr>
        </p:nvSpPr>
        <p:spPr/>
        <p:txBody>
          <a:bodyPr/>
          <a:lstStyle/>
          <a:p>
            <a:pPr marL="457200" indent="-457200">
              <a:buFont typeface="Wingdings" panose="05000000000000000000" pitchFamily="2" charset="2"/>
              <a:buChar char="Ø"/>
            </a:pPr>
            <a:r>
              <a:rPr lang="en-US" u="sng" dirty="0"/>
              <a:t>PLOT(USER VERSUS RATING ON SCALE 5):</a:t>
            </a:r>
          </a:p>
        </p:txBody>
      </p:sp>
      <p:pic>
        <p:nvPicPr>
          <p:cNvPr id="5" name="Content Placeholder 4">
            <a:extLst>
              <a:ext uri="{FF2B5EF4-FFF2-40B4-BE49-F238E27FC236}">
                <a16:creationId xmlns:a16="http://schemas.microsoft.com/office/drawing/2014/main" id="{AA85739B-5457-406E-B225-E3080A7EC1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6076" y="2201656"/>
            <a:ext cx="4724087" cy="3449638"/>
          </a:xfrm>
        </p:spPr>
      </p:pic>
    </p:spTree>
    <p:extLst>
      <p:ext uri="{BB962C8B-B14F-4D97-AF65-F5344CB8AC3E}">
        <p14:creationId xmlns:p14="http://schemas.microsoft.com/office/powerpoint/2010/main" val="327140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35E1-4BB4-4F8C-969E-AEBB5C68D0B7}"/>
              </a:ext>
            </a:extLst>
          </p:cNvPr>
          <p:cNvSpPr>
            <a:spLocks noGrp="1"/>
          </p:cNvSpPr>
          <p:nvPr>
            <p:ph type="title"/>
          </p:nvPr>
        </p:nvSpPr>
        <p:spPr/>
        <p:txBody>
          <a:bodyPr/>
          <a:lstStyle/>
          <a:p>
            <a:pPr marL="457200" indent="-457200">
              <a:buFont typeface="Wingdings" panose="05000000000000000000" pitchFamily="2" charset="2"/>
              <a:buChar char="Ø"/>
            </a:pPr>
            <a:r>
              <a:rPr lang="en-US" u="sng" dirty="0"/>
              <a:t>ML PLOT:</a:t>
            </a:r>
          </a:p>
        </p:txBody>
      </p:sp>
      <p:pic>
        <p:nvPicPr>
          <p:cNvPr id="5" name="Content Placeholder 4">
            <a:extLst>
              <a:ext uri="{FF2B5EF4-FFF2-40B4-BE49-F238E27FC236}">
                <a16:creationId xmlns:a16="http://schemas.microsoft.com/office/drawing/2014/main" id="{F040D1FA-871F-4E9F-B39A-727DDA01F2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87" y="1959771"/>
            <a:ext cx="4651513" cy="3606142"/>
          </a:xfrm>
        </p:spPr>
      </p:pic>
    </p:spTree>
    <p:extLst>
      <p:ext uri="{BB962C8B-B14F-4D97-AF65-F5344CB8AC3E}">
        <p14:creationId xmlns:p14="http://schemas.microsoft.com/office/powerpoint/2010/main" val="287699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53E69-45C7-4478-8C0E-8A095DCEF7F7}"/>
              </a:ext>
            </a:extLst>
          </p:cNvPr>
          <p:cNvSpPr>
            <a:spLocks noGrp="1"/>
          </p:cNvSpPr>
          <p:nvPr>
            <p:ph idx="1"/>
          </p:nvPr>
        </p:nvSpPr>
        <p:spPr/>
        <p:txBody>
          <a:bodyPr>
            <a:normAutofit/>
          </a:bodyPr>
          <a:lstStyle/>
          <a:p>
            <a:r>
              <a:rPr lang="en-US" sz="2400" dirty="0"/>
              <a:t>From the plot we learnt the rating a user given based on tags.</a:t>
            </a:r>
          </a:p>
          <a:p>
            <a:r>
              <a:rPr lang="en-US" sz="2400" dirty="0"/>
              <a:t>The learnt user is interested in fantasy movie as he has given rating  greater than 4 scale on that category tag.</a:t>
            </a:r>
          </a:p>
          <a:p>
            <a:r>
              <a:rPr lang="en-US" sz="2400" dirty="0"/>
              <a:t>As par from the learning , the recommendation system understood the user’s taste and improved likelihood by adding features to suggest movies with common actors, directors , plot etc.</a:t>
            </a:r>
          </a:p>
          <a:p>
            <a:pPr marL="0" indent="0">
              <a:buNone/>
            </a:pPr>
            <a:endParaRPr lang="en-US" sz="2400" dirty="0"/>
          </a:p>
        </p:txBody>
      </p:sp>
    </p:spTree>
    <p:extLst>
      <p:ext uri="{BB962C8B-B14F-4D97-AF65-F5344CB8AC3E}">
        <p14:creationId xmlns:p14="http://schemas.microsoft.com/office/powerpoint/2010/main" val="94316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3C61-2B4C-483B-8BD0-06F375003FC4}"/>
              </a:ext>
            </a:extLst>
          </p:cNvPr>
          <p:cNvSpPr>
            <a:spLocks noGrp="1"/>
          </p:cNvSpPr>
          <p:nvPr>
            <p:ph type="title"/>
          </p:nvPr>
        </p:nvSpPr>
        <p:spPr/>
        <p:txBody>
          <a:bodyPr/>
          <a:lstStyle/>
          <a:p>
            <a:pPr marL="457200" indent="-457200">
              <a:buFont typeface="Wingdings" panose="05000000000000000000" pitchFamily="2" charset="2"/>
              <a:buChar char="Ø"/>
            </a:pPr>
            <a:r>
              <a:rPr lang="en-US" u="sng" dirty="0"/>
              <a:t>CONCLUSION:</a:t>
            </a:r>
          </a:p>
        </p:txBody>
      </p:sp>
      <p:sp>
        <p:nvSpPr>
          <p:cNvPr id="3" name="Content Placeholder 2">
            <a:extLst>
              <a:ext uri="{FF2B5EF4-FFF2-40B4-BE49-F238E27FC236}">
                <a16:creationId xmlns:a16="http://schemas.microsoft.com/office/drawing/2014/main" id="{5BD0E9D2-AFB2-4B72-B18E-058B7D34C35E}"/>
              </a:ext>
            </a:extLst>
          </p:cNvPr>
          <p:cNvSpPr>
            <a:spLocks noGrp="1"/>
          </p:cNvSpPr>
          <p:nvPr>
            <p:ph idx="1"/>
          </p:nvPr>
        </p:nvSpPr>
        <p:spPr/>
        <p:txBody>
          <a:bodyPr>
            <a:normAutofit fontScale="92500" lnSpcReduction="10000"/>
          </a:bodyPr>
          <a:lstStyle/>
          <a:p>
            <a:pPr marL="0" indent="0">
              <a:buNone/>
            </a:pPr>
            <a:endParaRPr lang="en-US" dirty="0"/>
          </a:p>
          <a:p>
            <a:pPr algn="just"/>
            <a:r>
              <a:rPr lang="en-US" dirty="0"/>
              <a:t> </a:t>
            </a:r>
            <a:r>
              <a:rPr lang="en-US" sz="2400" dirty="0"/>
              <a:t>Movies released within the same time period could also receive a boost in likelihood for recommendation. </a:t>
            </a:r>
          </a:p>
          <a:p>
            <a:pPr algn="just"/>
            <a:r>
              <a:rPr lang="en-US" sz="2400" dirty="0"/>
              <a:t>Similarly, the movies total gross could be used to identify a users taste in terms of whether he/she prefers large release blockbusters, or smaller indie films. </a:t>
            </a:r>
          </a:p>
          <a:p>
            <a:pPr algn="just"/>
            <a:r>
              <a:rPr lang="en-US" sz="2400" dirty="0"/>
              <a:t>However, the above ideas may lead to overfitting, given that a users taste can be highly varied and we only have a guarantee that 20 movies (less than 0.2%) have been reviewed by the user</a:t>
            </a:r>
          </a:p>
        </p:txBody>
      </p:sp>
    </p:spTree>
    <p:extLst>
      <p:ext uri="{BB962C8B-B14F-4D97-AF65-F5344CB8AC3E}">
        <p14:creationId xmlns:p14="http://schemas.microsoft.com/office/powerpoint/2010/main" val="119584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8BAD-0BFA-44A6-9443-EF2B0F3F1476}"/>
              </a:ext>
            </a:extLst>
          </p:cNvPr>
          <p:cNvSpPr>
            <a:spLocks noGrp="1"/>
          </p:cNvSpPr>
          <p:nvPr>
            <p:ph type="title"/>
          </p:nvPr>
        </p:nvSpPr>
        <p:spPr>
          <a:ln>
            <a:noFill/>
          </a:ln>
        </p:spPr>
        <p:txBody>
          <a:bodyPr/>
          <a:lstStyle/>
          <a:p>
            <a:pPr marL="457200" indent="-457200">
              <a:buFont typeface="Wingdings" panose="05000000000000000000" pitchFamily="2" charset="2"/>
              <a:buChar char="Ø"/>
            </a:pPr>
            <a:r>
              <a:rPr lang="en-US" u="sng" dirty="0"/>
              <a:t>Team members:</a:t>
            </a:r>
          </a:p>
        </p:txBody>
      </p:sp>
      <p:sp>
        <p:nvSpPr>
          <p:cNvPr id="3" name="Content Placeholder 2">
            <a:extLst>
              <a:ext uri="{FF2B5EF4-FFF2-40B4-BE49-F238E27FC236}">
                <a16:creationId xmlns:a16="http://schemas.microsoft.com/office/drawing/2014/main" id="{B79D055F-B458-4AE3-8098-633D85152491}"/>
              </a:ext>
            </a:extLst>
          </p:cNvPr>
          <p:cNvSpPr>
            <a:spLocks noGrp="1"/>
          </p:cNvSpPr>
          <p:nvPr>
            <p:ph idx="1"/>
          </p:nvPr>
        </p:nvSpPr>
        <p:spPr/>
        <p:txBody>
          <a:bodyPr>
            <a:normAutofit/>
          </a:bodyPr>
          <a:lstStyle/>
          <a:p>
            <a:r>
              <a:rPr lang="en-US" sz="2400" dirty="0"/>
              <a:t>AKHIL JANARDHANAN</a:t>
            </a:r>
          </a:p>
          <a:p>
            <a:r>
              <a:rPr lang="en-US" sz="2400" dirty="0"/>
              <a:t>JIS MATHEW</a:t>
            </a:r>
          </a:p>
          <a:p>
            <a:r>
              <a:rPr lang="en-US" sz="2400" dirty="0"/>
              <a:t>JISHNU GOPI</a:t>
            </a:r>
          </a:p>
          <a:p>
            <a:r>
              <a:rPr lang="en-US" sz="2400" dirty="0"/>
              <a:t>NITHIN JOY</a:t>
            </a:r>
          </a:p>
          <a:p>
            <a:r>
              <a:rPr lang="en-US" sz="2400" dirty="0"/>
              <a:t>RAMESH KRISHNAN</a:t>
            </a:r>
          </a:p>
        </p:txBody>
      </p:sp>
    </p:spTree>
    <p:extLst>
      <p:ext uri="{BB962C8B-B14F-4D97-AF65-F5344CB8AC3E}">
        <p14:creationId xmlns:p14="http://schemas.microsoft.com/office/powerpoint/2010/main" val="350478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5FCB-1498-4B9D-A67F-93855D5D4305}"/>
              </a:ext>
            </a:extLst>
          </p:cNvPr>
          <p:cNvSpPr>
            <a:spLocks noGrp="1"/>
          </p:cNvSpPr>
          <p:nvPr>
            <p:ph type="title"/>
          </p:nvPr>
        </p:nvSpPr>
        <p:spPr/>
        <p:txBody>
          <a:bodyPr/>
          <a:lstStyle/>
          <a:p>
            <a:pPr marL="457200" indent="-457200">
              <a:buFont typeface="Wingdings" panose="05000000000000000000" pitchFamily="2" charset="2"/>
              <a:buChar char="Ø"/>
            </a:pPr>
            <a:r>
              <a:rPr lang="en-US" u="sng" dirty="0"/>
              <a:t>What is recommendation system:</a:t>
            </a:r>
          </a:p>
        </p:txBody>
      </p:sp>
      <p:sp>
        <p:nvSpPr>
          <p:cNvPr id="3" name="Content Placeholder 2">
            <a:extLst>
              <a:ext uri="{FF2B5EF4-FFF2-40B4-BE49-F238E27FC236}">
                <a16:creationId xmlns:a16="http://schemas.microsoft.com/office/drawing/2014/main" id="{F22161FD-0DFB-4063-9CE0-9A217D391BE9}"/>
              </a:ext>
            </a:extLst>
          </p:cNvPr>
          <p:cNvSpPr>
            <a:spLocks noGrp="1"/>
          </p:cNvSpPr>
          <p:nvPr>
            <p:ph idx="1"/>
          </p:nvPr>
        </p:nvSpPr>
        <p:spPr>
          <a:xfrm>
            <a:off x="1451579" y="2015732"/>
            <a:ext cx="9603275" cy="4037749"/>
          </a:xfrm>
        </p:spPr>
        <p:txBody>
          <a:bodyPr>
            <a:normAutofit/>
          </a:bodyPr>
          <a:lstStyle/>
          <a:p>
            <a:r>
              <a:rPr lang="en-US" dirty="0"/>
              <a:t> </a:t>
            </a:r>
            <a:r>
              <a:rPr lang="en-US" sz="2400" dirty="0"/>
              <a:t>A recommendation system is a subclass of information filtering system that seeks to predict the "rating" or "preference" a user would give to an item. They are primarily used in commercial applications.</a:t>
            </a:r>
          </a:p>
          <a:p>
            <a:r>
              <a:rPr lang="en-US" sz="2400" dirty="0"/>
              <a:t>Recommender systems are utilized in a variety of areas, and are most commonly recognized as playlist generators for video and music services like Netflix, YouTube and Spotify, product recommenders for services such as Amazon, or content recommenders for social media platforms such as Facebook and Twitter</a:t>
            </a:r>
          </a:p>
        </p:txBody>
      </p:sp>
    </p:spTree>
    <p:extLst>
      <p:ext uri="{BB962C8B-B14F-4D97-AF65-F5344CB8AC3E}">
        <p14:creationId xmlns:p14="http://schemas.microsoft.com/office/powerpoint/2010/main" val="24359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5B49-5ED9-4DD4-822B-802637ADEB32}"/>
              </a:ext>
            </a:extLst>
          </p:cNvPr>
          <p:cNvSpPr>
            <a:spLocks noGrp="1"/>
          </p:cNvSpPr>
          <p:nvPr>
            <p:ph type="title"/>
          </p:nvPr>
        </p:nvSpPr>
        <p:spPr/>
        <p:txBody>
          <a:bodyPr/>
          <a:lstStyle/>
          <a:p>
            <a:pPr marL="457200" indent="-457200">
              <a:buFont typeface="Wingdings" panose="05000000000000000000" pitchFamily="2" charset="2"/>
              <a:buChar char="Ø"/>
            </a:pPr>
            <a:r>
              <a:rPr lang="en-US" u="sng" dirty="0"/>
              <a:t>Movie recommendation system:</a:t>
            </a:r>
          </a:p>
        </p:txBody>
      </p:sp>
      <p:sp>
        <p:nvSpPr>
          <p:cNvPr id="3" name="Content Placeholder 2">
            <a:extLst>
              <a:ext uri="{FF2B5EF4-FFF2-40B4-BE49-F238E27FC236}">
                <a16:creationId xmlns:a16="http://schemas.microsoft.com/office/drawing/2014/main" id="{9BA5BFB7-A83B-4EDC-8173-4A4C0E09E973}"/>
              </a:ext>
            </a:extLst>
          </p:cNvPr>
          <p:cNvSpPr>
            <a:spLocks noGrp="1"/>
          </p:cNvSpPr>
          <p:nvPr>
            <p:ph idx="1"/>
          </p:nvPr>
        </p:nvSpPr>
        <p:spPr/>
        <p:txBody>
          <a:bodyPr>
            <a:normAutofit/>
          </a:bodyPr>
          <a:lstStyle/>
          <a:p>
            <a:pPr>
              <a:buFont typeface="Wingdings" panose="05000000000000000000" pitchFamily="2" charset="2"/>
              <a:buChar char="v"/>
            </a:pPr>
            <a:r>
              <a:rPr lang="en-US" sz="2400" dirty="0"/>
              <a:t> </a:t>
            </a:r>
            <a:r>
              <a:rPr lang="en-US" sz="2400" u="sng" dirty="0"/>
              <a:t>GOAL :</a:t>
            </a:r>
          </a:p>
          <a:p>
            <a:r>
              <a:rPr lang="en-US" sz="2400" dirty="0"/>
              <a:t>Search for movie, find movie what to watch based on genre comments and user ratings and  when you have watched a movie to find other movies similar to it.</a:t>
            </a:r>
          </a:p>
          <a:p>
            <a:r>
              <a:rPr lang="en-US" sz="2400" dirty="0"/>
              <a:t>System takes into consideration genres the watched movie belongs to and therefore it recommends you the top movie based on user's watch counter from each genre the movie was in.</a:t>
            </a:r>
          </a:p>
          <a:p>
            <a:pPr marL="0" indent="0">
              <a:buNone/>
            </a:pPr>
            <a:endParaRPr lang="en-US" sz="2400" dirty="0"/>
          </a:p>
        </p:txBody>
      </p:sp>
    </p:spTree>
    <p:extLst>
      <p:ext uri="{BB962C8B-B14F-4D97-AF65-F5344CB8AC3E}">
        <p14:creationId xmlns:p14="http://schemas.microsoft.com/office/powerpoint/2010/main" val="5751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2F7E-1170-439A-B423-CA246597C773}"/>
              </a:ext>
            </a:extLst>
          </p:cNvPr>
          <p:cNvSpPr>
            <a:spLocks noGrp="1"/>
          </p:cNvSpPr>
          <p:nvPr>
            <p:ph type="title"/>
          </p:nvPr>
        </p:nvSpPr>
        <p:spPr/>
        <p:txBody>
          <a:bodyPr/>
          <a:lstStyle/>
          <a:p>
            <a:pPr marL="457200" indent="-457200">
              <a:buFont typeface="Wingdings" panose="05000000000000000000" pitchFamily="2" charset="2"/>
              <a:buChar char="Ø"/>
            </a:pPr>
            <a:r>
              <a:rPr lang="en-US" u="sng" dirty="0"/>
              <a:t>Source of our movie dataset: </a:t>
            </a:r>
          </a:p>
        </p:txBody>
      </p:sp>
      <p:sp>
        <p:nvSpPr>
          <p:cNvPr id="3" name="Content Placeholder 2">
            <a:extLst>
              <a:ext uri="{FF2B5EF4-FFF2-40B4-BE49-F238E27FC236}">
                <a16:creationId xmlns:a16="http://schemas.microsoft.com/office/drawing/2014/main" id="{2FEAAE5A-59D2-48B5-89AF-9283B4323D85}"/>
              </a:ext>
            </a:extLst>
          </p:cNvPr>
          <p:cNvSpPr>
            <a:spLocks noGrp="1"/>
          </p:cNvSpPr>
          <p:nvPr>
            <p:ph idx="1"/>
          </p:nvPr>
        </p:nvSpPr>
        <p:spPr/>
        <p:txBody>
          <a:bodyPr>
            <a:normAutofit/>
          </a:bodyPr>
          <a:lstStyle/>
          <a:p>
            <a:pPr>
              <a:lnSpc>
                <a:spcPct val="200000"/>
              </a:lnSpc>
            </a:pPr>
            <a:r>
              <a:rPr lang="en-US" sz="2400" dirty="0"/>
              <a:t>               The dataset used for this project is from Kaggle .</a:t>
            </a:r>
          </a:p>
          <a:p>
            <a:pPr marL="0" indent="0">
              <a:lnSpc>
                <a:spcPct val="200000"/>
              </a:lnSpc>
              <a:buNone/>
            </a:pPr>
            <a:r>
              <a:rPr lang="en-US" sz="2400" dirty="0"/>
              <a:t>                                    DOWNLOAD IT FROM </a:t>
            </a:r>
          </a:p>
          <a:p>
            <a:pPr marL="0" indent="0" algn="ctr">
              <a:lnSpc>
                <a:spcPct val="200000"/>
              </a:lnSpc>
              <a:buNone/>
            </a:pPr>
            <a:r>
              <a:rPr lang="en-US" sz="2400" dirty="0"/>
              <a:t>https://www.kaggle.com/rounakbanik/the-movies-dataset</a:t>
            </a:r>
          </a:p>
        </p:txBody>
      </p:sp>
    </p:spTree>
    <p:extLst>
      <p:ext uri="{BB962C8B-B14F-4D97-AF65-F5344CB8AC3E}">
        <p14:creationId xmlns:p14="http://schemas.microsoft.com/office/powerpoint/2010/main" val="347282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B002-8918-4391-8C4C-28E7C83A18F0}"/>
              </a:ext>
            </a:extLst>
          </p:cNvPr>
          <p:cNvSpPr>
            <a:spLocks noGrp="1"/>
          </p:cNvSpPr>
          <p:nvPr>
            <p:ph type="title"/>
          </p:nvPr>
        </p:nvSpPr>
        <p:spPr/>
        <p:txBody>
          <a:bodyPr/>
          <a:lstStyle/>
          <a:p>
            <a:pPr marL="457200" indent="-457200">
              <a:buFont typeface="Wingdings" panose="05000000000000000000" pitchFamily="2" charset="2"/>
              <a:buChar char="Ø"/>
            </a:pPr>
            <a:r>
              <a:rPr lang="en-US" u="sng" dirty="0"/>
              <a:t>Dataset:</a:t>
            </a:r>
          </a:p>
        </p:txBody>
      </p:sp>
      <p:sp>
        <p:nvSpPr>
          <p:cNvPr id="3" name="Content Placeholder 2">
            <a:extLst>
              <a:ext uri="{FF2B5EF4-FFF2-40B4-BE49-F238E27FC236}">
                <a16:creationId xmlns:a16="http://schemas.microsoft.com/office/drawing/2014/main" id="{3125AD5A-2254-44D5-8832-2D3B7389B736}"/>
              </a:ext>
            </a:extLst>
          </p:cNvPr>
          <p:cNvSpPr>
            <a:spLocks noGrp="1"/>
          </p:cNvSpPr>
          <p:nvPr>
            <p:ph idx="1"/>
          </p:nvPr>
        </p:nvSpPr>
        <p:spPr>
          <a:xfrm>
            <a:off x="1425075" y="1883212"/>
            <a:ext cx="9603275" cy="4037749"/>
          </a:xfrm>
        </p:spPr>
        <p:txBody>
          <a:bodyPr>
            <a:normAutofit/>
          </a:bodyPr>
          <a:lstStyle/>
          <a:p>
            <a:r>
              <a:rPr lang="en-US" sz="2400" dirty="0"/>
              <a:t>The experiment is conducted by structuring the ratings column of the dataset.</a:t>
            </a:r>
          </a:p>
          <a:p>
            <a:r>
              <a:rPr lang="en-US" sz="2400" dirty="0"/>
              <a:t>It consists of 100004 ratings by 671 users across 9125movies. The ratings allowed at intervals of 0.5 on a 5-point scale.</a:t>
            </a:r>
          </a:p>
          <a:p>
            <a:r>
              <a:rPr lang="en-US" sz="2400" dirty="0"/>
              <a:t> All  users had rated at least 20 movies. Each user is represented by an id, and no other information is provided. The dataset has additional information about the movies in the form of genre and  tags.</a:t>
            </a:r>
          </a:p>
          <a:p>
            <a:pPr marL="0" indent="0">
              <a:buNone/>
            </a:pPr>
            <a:endParaRPr lang="en-US" sz="2400" dirty="0"/>
          </a:p>
        </p:txBody>
      </p:sp>
    </p:spTree>
    <p:extLst>
      <p:ext uri="{BB962C8B-B14F-4D97-AF65-F5344CB8AC3E}">
        <p14:creationId xmlns:p14="http://schemas.microsoft.com/office/powerpoint/2010/main" val="158703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C928-A074-4654-BF50-8811B06EC641}"/>
              </a:ext>
            </a:extLst>
          </p:cNvPr>
          <p:cNvSpPr>
            <a:spLocks noGrp="1"/>
          </p:cNvSpPr>
          <p:nvPr>
            <p:ph type="title"/>
          </p:nvPr>
        </p:nvSpPr>
        <p:spPr/>
        <p:txBody>
          <a:bodyPr/>
          <a:lstStyle/>
          <a:p>
            <a:pPr marL="457200" indent="-457200">
              <a:buFont typeface="Wingdings" panose="05000000000000000000" pitchFamily="2" charset="2"/>
              <a:buChar char="Ø"/>
            </a:pPr>
            <a:r>
              <a:rPr lang="en-US" u="sng" dirty="0"/>
              <a:t>STRUCTERED DATA ANALYSIS:</a:t>
            </a:r>
          </a:p>
        </p:txBody>
      </p:sp>
      <p:sp>
        <p:nvSpPr>
          <p:cNvPr id="3" name="Content Placeholder 2">
            <a:extLst>
              <a:ext uri="{FF2B5EF4-FFF2-40B4-BE49-F238E27FC236}">
                <a16:creationId xmlns:a16="http://schemas.microsoft.com/office/drawing/2014/main" id="{9F4F7ACB-7915-4CF7-BE60-DDDF280339F1}"/>
              </a:ext>
            </a:extLst>
          </p:cNvPr>
          <p:cNvSpPr>
            <a:spLocks noGrp="1"/>
          </p:cNvSpPr>
          <p:nvPr>
            <p:ph idx="1"/>
          </p:nvPr>
        </p:nvSpPr>
        <p:spPr/>
        <p:txBody>
          <a:bodyPr>
            <a:normAutofit/>
          </a:bodyPr>
          <a:lstStyle/>
          <a:p>
            <a:pPr marL="0" indent="0">
              <a:buNone/>
            </a:pPr>
            <a:endParaRPr lang="en-US" sz="2400" u="sng" dirty="0"/>
          </a:p>
          <a:p>
            <a:pPr marL="0" indent="0">
              <a:buNone/>
            </a:pPr>
            <a:endParaRPr lang="en-US" sz="2400" dirty="0"/>
          </a:p>
        </p:txBody>
      </p:sp>
      <p:pic>
        <p:nvPicPr>
          <p:cNvPr id="4" name="Picture 3">
            <a:extLst>
              <a:ext uri="{FF2B5EF4-FFF2-40B4-BE49-F238E27FC236}">
                <a16:creationId xmlns:a16="http://schemas.microsoft.com/office/drawing/2014/main" id="{B30125F1-CB2B-4445-9109-164DC79A5032}"/>
              </a:ext>
            </a:extLst>
          </p:cNvPr>
          <p:cNvPicPr>
            <a:picLocks noChangeAspect="1"/>
          </p:cNvPicPr>
          <p:nvPr/>
        </p:nvPicPr>
        <p:blipFill>
          <a:blip r:embed="rId2"/>
          <a:stretch>
            <a:fillRect/>
          </a:stretch>
        </p:blipFill>
        <p:spPr>
          <a:xfrm>
            <a:off x="1451579" y="1853754"/>
            <a:ext cx="9603275" cy="4037749"/>
          </a:xfrm>
          <a:prstGeom prst="rect">
            <a:avLst/>
          </a:prstGeom>
        </p:spPr>
      </p:pic>
    </p:spTree>
    <p:extLst>
      <p:ext uri="{BB962C8B-B14F-4D97-AF65-F5344CB8AC3E}">
        <p14:creationId xmlns:p14="http://schemas.microsoft.com/office/powerpoint/2010/main" val="15672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786B-6B49-4A49-9658-AE13D629D803}"/>
              </a:ext>
            </a:extLst>
          </p:cNvPr>
          <p:cNvSpPr>
            <a:spLocks noGrp="1"/>
          </p:cNvSpPr>
          <p:nvPr>
            <p:ph type="title"/>
          </p:nvPr>
        </p:nvSpPr>
        <p:spPr/>
        <p:txBody>
          <a:bodyPr/>
          <a:lstStyle/>
          <a:p>
            <a:pPr marL="457200" indent="-457200">
              <a:buFont typeface="Wingdings" panose="05000000000000000000" pitchFamily="2" charset="2"/>
              <a:buChar char="Ø"/>
            </a:pPr>
            <a:r>
              <a:rPr lang="en-US" u="sng" dirty="0"/>
              <a:t>MOVIE TAGS:</a:t>
            </a:r>
          </a:p>
        </p:txBody>
      </p:sp>
      <p:pic>
        <p:nvPicPr>
          <p:cNvPr id="4" name="Content Placeholder 3">
            <a:extLst>
              <a:ext uri="{FF2B5EF4-FFF2-40B4-BE49-F238E27FC236}">
                <a16:creationId xmlns:a16="http://schemas.microsoft.com/office/drawing/2014/main" id="{BAFC12ED-B797-450E-BD0A-FA10D579CE84}"/>
              </a:ext>
            </a:extLst>
          </p:cNvPr>
          <p:cNvPicPr>
            <a:picLocks noGrp="1" noChangeAspect="1"/>
          </p:cNvPicPr>
          <p:nvPr>
            <p:ph idx="1"/>
          </p:nvPr>
        </p:nvPicPr>
        <p:blipFill>
          <a:blip r:embed="rId2"/>
          <a:stretch>
            <a:fillRect/>
          </a:stretch>
        </p:blipFill>
        <p:spPr>
          <a:xfrm>
            <a:off x="1656522" y="2014330"/>
            <a:ext cx="9130747" cy="3790122"/>
          </a:xfrm>
          <a:prstGeom prst="rect">
            <a:avLst/>
          </a:prstGeom>
        </p:spPr>
      </p:pic>
    </p:spTree>
    <p:extLst>
      <p:ext uri="{BB962C8B-B14F-4D97-AF65-F5344CB8AC3E}">
        <p14:creationId xmlns:p14="http://schemas.microsoft.com/office/powerpoint/2010/main" val="32830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63F1-4475-44C8-B1C6-D4AC56598025}"/>
              </a:ext>
            </a:extLst>
          </p:cNvPr>
          <p:cNvSpPr>
            <a:spLocks noGrp="1"/>
          </p:cNvSpPr>
          <p:nvPr>
            <p:ph type="title"/>
          </p:nvPr>
        </p:nvSpPr>
        <p:spPr/>
        <p:txBody>
          <a:bodyPr/>
          <a:lstStyle/>
          <a:p>
            <a:pPr marL="457200" indent="-457200">
              <a:buFont typeface="Wingdings" panose="05000000000000000000" pitchFamily="2" charset="2"/>
              <a:buChar char="Ø"/>
            </a:pPr>
            <a:r>
              <a:rPr lang="en-US" u="sng" dirty="0"/>
              <a:t>TRAIN DATA (</a:t>
            </a:r>
            <a:r>
              <a:rPr lang="en-US" u="sng" dirty="0" err="1"/>
              <a:t>TAGS,Rating</a:t>
            </a:r>
            <a:r>
              <a:rPr lang="en-US" u="sng" dirty="0"/>
              <a:t>):</a:t>
            </a:r>
          </a:p>
        </p:txBody>
      </p:sp>
      <p:pic>
        <p:nvPicPr>
          <p:cNvPr id="4" name="Content Placeholder 3">
            <a:extLst>
              <a:ext uri="{FF2B5EF4-FFF2-40B4-BE49-F238E27FC236}">
                <a16:creationId xmlns:a16="http://schemas.microsoft.com/office/drawing/2014/main" id="{04E054DF-0837-4937-B13B-5EF3CAA6C650}"/>
              </a:ext>
            </a:extLst>
          </p:cNvPr>
          <p:cNvPicPr>
            <a:picLocks noGrp="1" noChangeAspect="1"/>
          </p:cNvPicPr>
          <p:nvPr>
            <p:ph idx="1"/>
          </p:nvPr>
        </p:nvPicPr>
        <p:blipFill>
          <a:blip r:embed="rId2"/>
          <a:stretch>
            <a:fillRect/>
          </a:stretch>
        </p:blipFill>
        <p:spPr>
          <a:xfrm>
            <a:off x="1749287" y="1853754"/>
            <a:ext cx="9077739" cy="4199727"/>
          </a:xfrm>
          <a:prstGeom prst="rect">
            <a:avLst/>
          </a:prstGeom>
        </p:spPr>
      </p:pic>
    </p:spTree>
    <p:extLst>
      <p:ext uri="{BB962C8B-B14F-4D97-AF65-F5344CB8AC3E}">
        <p14:creationId xmlns:p14="http://schemas.microsoft.com/office/powerpoint/2010/main" val="41728619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166</TotalTime>
  <Words>629</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Wingdings</vt:lpstr>
      <vt:lpstr>Gallery</vt:lpstr>
      <vt:lpstr>Movie recommendation system:</vt:lpstr>
      <vt:lpstr>Team members:</vt:lpstr>
      <vt:lpstr>What is recommendation system:</vt:lpstr>
      <vt:lpstr>Movie recommendation system:</vt:lpstr>
      <vt:lpstr>Source of our movie dataset: </vt:lpstr>
      <vt:lpstr>Dataset:</vt:lpstr>
      <vt:lpstr>STRUCTERED DATA ANALYSIS:</vt:lpstr>
      <vt:lpstr>MOVIE TAGS:</vt:lpstr>
      <vt:lpstr>TRAIN DATA (TAGS,Rating):</vt:lpstr>
      <vt:lpstr>MACHINE LEARNING:</vt:lpstr>
      <vt:lpstr>ALGORITHM USED:</vt:lpstr>
      <vt:lpstr>PLOT(USER VERSUS RATING ON SCALE 5):</vt:lpstr>
      <vt:lpstr>ML PLOT: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Ramesh Krishnan B</dc:creator>
  <cp:lastModifiedBy>Ramesh Krishnan B</cp:lastModifiedBy>
  <cp:revision>28</cp:revision>
  <dcterms:created xsi:type="dcterms:W3CDTF">2019-06-06T14:09:06Z</dcterms:created>
  <dcterms:modified xsi:type="dcterms:W3CDTF">2019-06-06T16:55:29Z</dcterms:modified>
</cp:coreProperties>
</file>