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6" r:id="rId5"/>
    <p:sldId id="327" r:id="rId6"/>
    <p:sldId id="276" r:id="rId7"/>
    <p:sldId id="352" r:id="rId8"/>
    <p:sldId id="359" r:id="rId9"/>
    <p:sldId id="309" r:id="rId10"/>
    <p:sldId id="346" r:id="rId11"/>
    <p:sldId id="2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8" userDrawn="1">
          <p15:clr>
            <a:srgbClr val="A4A3A4"/>
          </p15:clr>
        </p15:guide>
        <p15:guide id="2" pos="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65" autoAdjust="0"/>
  </p:normalViewPr>
  <p:slideViewPr>
    <p:cSldViewPr snapToGrid="0" showGuides="1">
      <p:cViewPr varScale="1">
        <p:scale>
          <a:sx n="75" d="100"/>
          <a:sy n="75" d="100"/>
        </p:scale>
        <p:origin x="946" y="53"/>
      </p:cViewPr>
      <p:guideLst>
        <p:guide orient="horz" pos="2238"/>
        <p:guide pos="3824"/>
      </p:guideLst>
    </p:cSldViewPr>
  </p:slideViewPr>
  <p:notesTextViewPr>
    <p:cViewPr>
      <p:scale>
        <a:sx n="1" d="1"/>
        <a:sy n="1" d="1"/>
      </p:scale>
      <p:origin x="0" y="0"/>
    </p:cViewPr>
  </p:notesTextViewPr>
  <p:sorterViewPr>
    <p:cViewPr>
      <p:scale>
        <a:sx n="100" d="100"/>
        <a:sy n="100" d="100"/>
      </p:scale>
      <p:origin x="0" y="-517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8B16F-E233-4296-9BD6-0B1C2E9D487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BD85E-6015-4492-8F0B-E838F8B4984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9BD85E-6015-4492-8F0B-E838F8B49849}"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Slide Image Placeholder 1"/>
          <p:cNvSpPr>
            <a:spLocks noGrp="1" noRot="1" noChangeAspect="1"/>
          </p:cNvSpPr>
          <p:nvPr>
            <p:ph type="sldImg"/>
          </p:nvPr>
        </p:nvSpPr>
        <p:spPr/>
      </p:sp>
      <p:sp>
        <p:nvSpPr>
          <p:cNvPr id="1048705" name="Notes Placeholder 2"/>
          <p:cNvSpPr>
            <a:spLocks noGrp="1"/>
          </p:cNvSpPr>
          <p:nvPr>
            <p:ph type="body" idx="1"/>
          </p:nvPr>
        </p:nvSpPr>
        <p:spPr/>
        <p:txBody>
          <a:bodyPr>
            <a:normAutofit/>
          </a:bodyPr>
          <a:lstStyle/>
          <a:p>
            <a:endParaRPr lang="en-IN" dirty="0"/>
          </a:p>
        </p:txBody>
      </p:sp>
      <p:sp>
        <p:nvSpPr>
          <p:cNvPr id="1048706" name="Slide Number Placeholder 3"/>
          <p:cNvSpPr>
            <a:spLocks noGrp="1"/>
          </p:cNvSpPr>
          <p:nvPr>
            <p:ph type="sldNum" sz="quarter" idx="10"/>
          </p:nvPr>
        </p:nvSpPr>
        <p:spPr/>
        <p:txBody>
          <a:bodyPr/>
          <a:lstStyle/>
          <a:p>
            <a:fld id="{A49BD85E-6015-4492-8F0B-E838F8B4984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0F85FF9-97E4-43EE-9968-8E63FAA47772}"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7D54B5-8683-4513-8E3C-8299DA93ECCD}"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469AA8C-646D-4B7E-B42B-8F5C7C795307}"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A02BB74-09E2-4639-AF23-E1A3354695D8}"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477D0E-D203-4380-AA47-F0BC6639167E}"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F804C01-493F-4C23-A447-B0022C15A316}" type="datetime2">
              <a:rPr lang="en-US" smtClean="0"/>
            </a:fld>
            <a:endParaRPr lang="en-US"/>
          </a:p>
        </p:txBody>
      </p:sp>
      <p:sp>
        <p:nvSpPr>
          <p:cNvPr id="6" name="Footer Placeholder 5"/>
          <p:cNvSpPr>
            <a:spLocks noGrp="1"/>
          </p:cNvSpPr>
          <p:nvPr>
            <p:ph type="ftr" sz="quarter" idx="11"/>
          </p:nvPr>
        </p:nvSpPr>
        <p:spPr/>
        <p:txBody>
          <a:bodyPr/>
          <a:lstStyle/>
          <a:p>
            <a:r>
              <a:rPr lang="en-IN"/>
              <a:t>Prediction of Diabetes disease using Machine Learning</a:t>
            </a:r>
            <a:endParaRPr lang="en-US"/>
          </a:p>
        </p:txBody>
      </p:sp>
      <p:sp>
        <p:nvSpPr>
          <p:cNvPr id="7" name="Slide Number Placeholder 6"/>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07FCA5D-2E61-452E-8590-DCEA02CD2C63}" type="datetime2">
              <a:rPr lang="en-US" smtClean="0"/>
            </a:fld>
            <a:endParaRPr lang="en-US"/>
          </a:p>
        </p:txBody>
      </p:sp>
      <p:sp>
        <p:nvSpPr>
          <p:cNvPr id="8" name="Footer Placeholder 7"/>
          <p:cNvSpPr>
            <a:spLocks noGrp="1"/>
          </p:cNvSpPr>
          <p:nvPr>
            <p:ph type="ftr" sz="quarter" idx="11"/>
          </p:nvPr>
        </p:nvSpPr>
        <p:spPr/>
        <p:txBody>
          <a:bodyPr/>
          <a:lstStyle/>
          <a:p>
            <a:r>
              <a:rPr lang="en-IN"/>
              <a:t>Prediction of Diabetes disease using Machine Learning</a:t>
            </a:r>
            <a:endParaRPr lang="en-US"/>
          </a:p>
        </p:txBody>
      </p:sp>
      <p:sp>
        <p:nvSpPr>
          <p:cNvPr id="9" name="Slide Number Placeholder 8"/>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24EB372-56AF-4F5F-8C37-B2B9F2A7928A}" type="datetime2">
              <a:rPr lang="en-US" smtClean="0"/>
            </a:fld>
            <a:endParaRPr lang="en-US"/>
          </a:p>
        </p:txBody>
      </p:sp>
      <p:sp>
        <p:nvSpPr>
          <p:cNvPr id="4" name="Footer Placeholder 3"/>
          <p:cNvSpPr>
            <a:spLocks noGrp="1"/>
          </p:cNvSpPr>
          <p:nvPr>
            <p:ph type="ftr" sz="quarter" idx="11"/>
          </p:nvPr>
        </p:nvSpPr>
        <p:spPr/>
        <p:txBody>
          <a:bodyPr/>
          <a:lstStyle/>
          <a:p>
            <a:r>
              <a:rPr lang="en-IN"/>
              <a:t>Prediction of Diabetes disease using Machine Learning</a:t>
            </a:r>
            <a:endParaRPr lang="en-US"/>
          </a:p>
        </p:txBody>
      </p:sp>
      <p:sp>
        <p:nvSpPr>
          <p:cNvPr id="5" name="Slide Number Placeholder 4"/>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C5909-C0D6-4728-8966-F1133476C3D9}" type="datetime2">
              <a:rPr lang="en-US" smtClean="0"/>
            </a:fld>
            <a:endParaRPr lang="en-US"/>
          </a:p>
        </p:txBody>
      </p:sp>
      <p:sp>
        <p:nvSpPr>
          <p:cNvPr id="3" name="Footer Placeholder 2"/>
          <p:cNvSpPr>
            <a:spLocks noGrp="1"/>
          </p:cNvSpPr>
          <p:nvPr>
            <p:ph type="ftr" sz="quarter" idx="11"/>
          </p:nvPr>
        </p:nvSpPr>
        <p:spPr/>
        <p:txBody>
          <a:bodyPr/>
          <a:lstStyle/>
          <a:p>
            <a:r>
              <a:rPr lang="en-IN"/>
              <a:t>Prediction of Diabetes disease using Machine Learning</a:t>
            </a:r>
            <a:endParaRPr lang="en-US"/>
          </a:p>
        </p:txBody>
      </p:sp>
      <p:sp>
        <p:nvSpPr>
          <p:cNvPr id="4" name="Slide Number Placeholder 3"/>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868EAC-72B4-402B-80E3-AEC6F8C3FFA6}" type="datetime2">
              <a:rPr lang="en-US" smtClean="0"/>
            </a:fld>
            <a:endParaRPr lang="en-US"/>
          </a:p>
        </p:txBody>
      </p:sp>
      <p:sp>
        <p:nvSpPr>
          <p:cNvPr id="6" name="Footer Placeholder 5"/>
          <p:cNvSpPr>
            <a:spLocks noGrp="1"/>
          </p:cNvSpPr>
          <p:nvPr>
            <p:ph type="ftr" sz="quarter" idx="11"/>
          </p:nvPr>
        </p:nvSpPr>
        <p:spPr/>
        <p:txBody>
          <a:bodyPr/>
          <a:lstStyle/>
          <a:p>
            <a:r>
              <a:rPr lang="en-IN"/>
              <a:t>Prediction of Diabetes disease using Machine Learning</a:t>
            </a:r>
            <a:endParaRPr lang="en-US"/>
          </a:p>
        </p:txBody>
      </p:sp>
      <p:sp>
        <p:nvSpPr>
          <p:cNvPr id="7" name="Slide Number Placeholder 6"/>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C529DF4-7A80-4A36-9A86-D6C3F4198ADD}" type="datetime2">
              <a:rPr lang="en-US" smtClean="0"/>
            </a:fld>
            <a:endParaRPr lang="en-US"/>
          </a:p>
        </p:txBody>
      </p:sp>
      <p:sp>
        <p:nvSpPr>
          <p:cNvPr id="6" name="Footer Placeholder 5"/>
          <p:cNvSpPr>
            <a:spLocks noGrp="1"/>
          </p:cNvSpPr>
          <p:nvPr>
            <p:ph type="ftr" sz="quarter" idx="11"/>
          </p:nvPr>
        </p:nvSpPr>
        <p:spPr/>
        <p:txBody>
          <a:bodyPr/>
          <a:lstStyle/>
          <a:p>
            <a:r>
              <a:rPr lang="en-IN"/>
              <a:t>Prediction of Diabetes disease using Machine Learning</a:t>
            </a:r>
            <a:endParaRPr lang="en-US"/>
          </a:p>
        </p:txBody>
      </p:sp>
      <p:sp>
        <p:nvSpPr>
          <p:cNvPr id="7" name="Slide Number Placeholder 6"/>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296CF-FC38-4FC4-B194-363AE6C05878}" type="datetime2">
              <a:rPr lang="en-US" smtClean="0"/>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Prediction of Diabetes disease using Machine Learning</a:t>
            </a:r>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340C6-7706-4CF4-A503-B5971061AAE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hyperlink" Target="%20https://www.tensorflow.org/lite" TargetMode="External"/><Relationship Id="rId4" Type="http://schemas.openxmlformats.org/officeDocument/2006/relationships/hyperlink" Target="https://docs.ultralytics.com/tasks/detect/" TargetMode="External"/><Relationship Id="rId3" Type="http://schemas.openxmlformats.org/officeDocument/2006/relationships/hyperlink" Target="https://www.phytec.com/product/phycam-m-mipi-csi-2/" TargetMode="External"/><Relationship Id="rId2" Type="http://schemas.openxmlformats.org/officeDocument/2006/relationships/hyperlink" Target="https://www.phytec.de/cdocuments/?doc=LAC7Ig" TargetMode="External"/><Relationship Id="rId1" Type="http://schemas.openxmlformats.org/officeDocument/2006/relationships/hyperlink" Target="https://www.phytec.eu/en/produkte/system-on-modules/phycore-imx-8m-plus/#downloads/" TargetMode="Externa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3068256" y="1694860"/>
            <a:ext cx="8572288" cy="43812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sp>
        <p:nvSpPr>
          <p:cNvPr id="8" name="Rectangle 3"/>
          <p:cNvSpPr/>
          <p:nvPr/>
        </p:nvSpPr>
        <p:spPr>
          <a:xfrm>
            <a:off x="711708" y="0"/>
            <a:ext cx="832513" cy="3429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altLang="en-US" sz="3200" dirty="0">
                <a:latin typeface="Times New Roman" panose="02020603050405020304" pitchFamily="18" charset="0"/>
                <a:cs typeface="Times New Roman" panose="02020603050405020304" pitchFamily="18" charset="0"/>
              </a:rPr>
              <a:t>1st</a:t>
            </a:r>
            <a:r>
              <a:rPr lang="en-US" sz="3200" dirty="0">
                <a:latin typeface="Times New Roman" panose="02020603050405020304" pitchFamily="18" charset="0"/>
                <a:cs typeface="Times New Roman" panose="02020603050405020304" pitchFamily="18" charset="0"/>
              </a:rPr>
              <a:t> Review </a:t>
            </a:r>
            <a:endParaRPr lang="en-US" sz="3200" dirty="0">
              <a:latin typeface="Times New Roman" panose="02020603050405020304" pitchFamily="18" charset="0"/>
              <a:cs typeface="Times New Roman" panose="02020603050405020304" pitchFamily="18" charset="0"/>
            </a:endParaRPr>
          </a:p>
        </p:txBody>
      </p:sp>
      <p:sp>
        <p:nvSpPr>
          <p:cNvPr id="9" name="TextBox 6"/>
          <p:cNvSpPr txBox="1"/>
          <p:nvPr/>
        </p:nvSpPr>
        <p:spPr>
          <a:xfrm>
            <a:off x="3068256" y="386651"/>
            <a:ext cx="8862088" cy="738664"/>
          </a:xfrm>
          <a:prstGeom prst="rect">
            <a:avLst/>
          </a:prstGeom>
          <a:noFill/>
        </p:spPr>
        <p:txBody>
          <a:bodyPr wrap="square" rtlCol="0">
            <a:spAutoFit/>
          </a:bodyPr>
          <a:lstStyle/>
          <a:p>
            <a:pPr algn="ctr"/>
            <a:endParaRPr lang="en-US" sz="2400" b="1" dirty="0">
              <a:solidFill>
                <a:schemeClr val="accent2"/>
              </a:solidFill>
              <a:latin typeface="Times New Roman" panose="02020603050405020304" pitchFamily="18" charset="0"/>
              <a:cs typeface="Times New Roman" panose="02020603050405020304" pitchFamily="18" charset="0"/>
            </a:endParaRPr>
          </a:p>
          <a:p>
            <a:pPr algn="ct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0" name="Rectangle 10"/>
          <p:cNvSpPr/>
          <p:nvPr/>
        </p:nvSpPr>
        <p:spPr>
          <a:xfrm>
            <a:off x="3816858" y="2340125"/>
            <a:ext cx="6751023" cy="523220"/>
          </a:xfrm>
          <a:prstGeom prst="rect">
            <a:avLst/>
          </a:prstGeom>
        </p:spPr>
        <p:txBody>
          <a:bodyPr wrap="square">
            <a:spAutoFit/>
          </a:bodyPr>
          <a:lstStyle/>
          <a:p>
            <a:pPr algn="ctr"/>
            <a:endParaRPr lang="en-IN" sz="2800" dirty="0">
              <a:latin typeface="Times New Roman" panose="02020603050405020304" pitchFamily="18" charset="0"/>
              <a:cs typeface="Times New Roman" panose="02020603050405020304" pitchFamily="18" charset="0"/>
            </a:endParaRPr>
          </a:p>
        </p:txBody>
      </p:sp>
      <p:sp>
        <p:nvSpPr>
          <p:cNvPr id="11" name="TextBox 12"/>
          <p:cNvSpPr txBox="1"/>
          <p:nvPr/>
        </p:nvSpPr>
        <p:spPr>
          <a:xfrm>
            <a:off x="2828925" y="4304665"/>
            <a:ext cx="4256405" cy="1771650"/>
          </a:xfrm>
          <a:prstGeom prst="rect">
            <a:avLst/>
          </a:prstGeom>
          <a:noFill/>
        </p:spPr>
        <p:txBody>
          <a:bodyPr wrap="square" rtlCol="0">
            <a:noAutofit/>
          </a:bodyPr>
          <a:lstStyle/>
          <a:p>
            <a:r>
              <a:rPr lang="en-GB" sz="2400" b="1" dirty="0">
                <a:latin typeface="Times New Roman" panose="02020603050405020304" pitchFamily="18" charset="0"/>
                <a:cs typeface="Times New Roman" panose="02020603050405020304" pitchFamily="18" charset="0"/>
              </a:rPr>
              <a:t>Guided by :</a:t>
            </a:r>
            <a:endParaRPr lang="en-GB" sz="2400" b="1"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Dr. A B Arockia</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Christopher</a:t>
            </a: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Professor and Head</a:t>
            </a:r>
            <a:endParaRPr lang="en-US" altLang="en-US"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MCA</a:t>
            </a: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3" name="TextBox 15"/>
          <p:cNvSpPr txBox="1"/>
          <p:nvPr/>
        </p:nvSpPr>
        <p:spPr>
          <a:xfrm>
            <a:off x="8049260" y="4452620"/>
            <a:ext cx="2982595" cy="1153160"/>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Presented by</a:t>
            </a:r>
            <a:endParaRPr lang="en-US" sz="2300" b="1" dirty="0">
              <a:latin typeface="Times New Roman" panose="02020603050405020304" pitchFamily="18" charset="0"/>
              <a:cs typeface="Times New Roman" panose="02020603050405020304" pitchFamily="18" charset="0"/>
            </a:endParaRPr>
          </a:p>
          <a:p>
            <a:r>
              <a:rPr lang="en-IN" altLang="en-US" sz="2300" dirty="0">
                <a:latin typeface="Times New Roman" panose="02020603050405020304" pitchFamily="18" charset="0"/>
                <a:cs typeface="Times New Roman" panose="02020603050405020304" pitchFamily="18" charset="0"/>
              </a:rPr>
              <a:t>RAMESHKUMAR T S</a:t>
            </a:r>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(232050</a:t>
            </a:r>
            <a:r>
              <a:rPr lang="en-IN" altLang="en-US" sz="2300" dirty="0">
                <a:latin typeface="Times New Roman" panose="02020603050405020304" pitchFamily="18" charset="0"/>
                <a:cs typeface="Times New Roman" panose="02020603050405020304" pitchFamily="18" charset="0"/>
              </a:rPr>
              <a:t>40</a:t>
            </a:r>
            <a:r>
              <a:rPr lang="en-US" sz="2300" dirty="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254375" y="1955165"/>
            <a:ext cx="7777480" cy="908685"/>
          </a:xfrm>
          <a:prstGeom prst="rect">
            <a:avLst/>
          </a:prstGeom>
          <a:noFill/>
        </p:spPr>
        <p:txBody>
          <a:bodyPr wrap="square" rtlCol="0">
            <a:noAutofit/>
          </a:bodyPr>
          <a:lstStyle/>
          <a:p>
            <a:pPr algn="ctr"/>
            <a:r>
              <a:rPr lang="en-GB" sz="2400" b="1" dirty="0">
                <a:latin typeface="Times New Roman" panose="02020603050405020304" pitchFamily="18" charset="0"/>
                <a:cs typeface="Times New Roman" panose="02020603050405020304" pitchFamily="18" charset="0"/>
              </a:rPr>
              <a:t>TOPIC :</a:t>
            </a:r>
            <a:r>
              <a:rPr lang="en-IN" altLang="en-GB" sz="2400" dirty="0">
                <a:latin typeface="Times New Roman" panose="02020603050405020304" pitchFamily="18" charset="0"/>
                <a:cs typeface="Times New Roman" panose="02020603050405020304" pitchFamily="18" charset="0"/>
              </a:rPr>
              <a:t>License Plate Recognition Using Yolo </a:t>
            </a:r>
            <a:endParaRPr lang="en-IN" altLang="en-GB" sz="2400" dirty="0">
              <a:latin typeface="Times New Roman" panose="02020603050405020304" pitchFamily="18" charset="0"/>
              <a:cs typeface="Times New Roman" panose="02020603050405020304" pitchFamily="18" charset="0"/>
            </a:endParaRPr>
          </a:p>
          <a:p>
            <a:pPr algn="ctr"/>
            <a:r>
              <a:rPr lang="en-IN" altLang="en-GB" sz="2400" dirty="0">
                <a:latin typeface="Times New Roman" panose="02020603050405020304" pitchFamily="18" charset="0"/>
                <a:cs typeface="Times New Roman" panose="02020603050405020304" pitchFamily="18" charset="0"/>
              </a:rPr>
              <a:t>    In Phyboard Pollux Imx8mp</a:t>
            </a:r>
            <a:endParaRPr lang="en-IN" sz="2400" dirty="0">
              <a:latin typeface="Times New Roman" panose="02020603050405020304" pitchFamily="18" charset="0"/>
              <a:cs typeface="Times New Roman" panose="02020603050405020304" pitchFamily="18" charset="0"/>
            </a:endParaRPr>
          </a:p>
          <a:p>
            <a:pPr algn="ctr"/>
            <a:endParaRPr lang="en-IN" sz="24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654279" y="3006228"/>
            <a:ext cx="5993500" cy="369332"/>
          </a:xfrm>
          <a:prstGeom prst="rect">
            <a:avLst/>
          </a:prstGeom>
          <a:noFill/>
        </p:spPr>
        <p:txBody>
          <a:bodyPr wrap="square" rtlCol="0">
            <a:spAutoFit/>
          </a:bodyPr>
          <a:lstStyle/>
          <a:p>
            <a:r>
              <a:rPr lang="en-US" b="1" spc="-50" dirty="0">
                <a:solidFill>
                  <a:srgbClr val="C00000"/>
                </a:solidFill>
                <a:latin typeface="Times New Roman" panose="02020603050405020304" pitchFamily="18" charset="0"/>
                <a:cs typeface="Times New Roman" panose="02020603050405020304" pitchFamily="18" charset="0"/>
              </a:rPr>
              <a:t>MASTER OF COMPUTER APPLICATION</a:t>
            </a:r>
            <a:endParaRPr lang="en-US" b="1" spc="-50" dirty="0">
              <a:solidFill>
                <a:srgbClr val="C0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682500" y="3613973"/>
            <a:ext cx="3883844" cy="369332"/>
          </a:xfrm>
          <a:prstGeom prst="rect">
            <a:avLst/>
          </a:prstGeom>
          <a:noFill/>
        </p:spPr>
        <p:txBody>
          <a:bodyPr wrap="square" rtlCol="0">
            <a:spAutoFit/>
          </a:bodyPr>
          <a:lstStyle/>
          <a:p>
            <a:r>
              <a:rPr lang="en-US" dirty="0"/>
              <a:t>Domain : Embedded IOT</a:t>
            </a:r>
            <a:endParaRPr lang="en-IN" dirty="0"/>
          </a:p>
        </p:txBody>
      </p:sp>
      <p:pic>
        <p:nvPicPr>
          <p:cNvPr id="20" name="Picture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5020" y="235944"/>
            <a:ext cx="8975324" cy="12492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79611" y="232193"/>
            <a:ext cx="2788024" cy="646331"/>
          </a:xfrm>
          <a:prstGeom prst="rect">
            <a:avLst/>
          </a:prstGeom>
        </p:spPr>
        <p:txBody>
          <a:bodyPr wrap="square">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OUTLINE</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320800" y="1473200"/>
            <a:ext cx="6895465" cy="3284220"/>
          </a:xfrm>
          <a:prstGeom prst="rect">
            <a:avLst/>
          </a:prstGeom>
        </p:spPr>
        <p:txBody>
          <a:bodyPr wrap="square">
            <a:noAutofit/>
          </a:bodyPr>
          <a:lstStyle/>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DOMAIN</a:t>
            </a: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SOFTWARE’S</a:t>
            </a: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HARDWARE’S</a:t>
            </a:r>
            <a:endParaRPr lang="en-US" sz="2000" dirty="0">
              <a:latin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LITERATURE REVIEW</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REFERENCE</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0" y="0"/>
            <a:ext cx="4643120" cy="94129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OUTLINE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1"/>
          <p:cNvSpPr/>
          <p:nvPr/>
        </p:nvSpPr>
        <p:spPr>
          <a:xfrm>
            <a:off x="0" y="0"/>
            <a:ext cx="5100320" cy="94129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DOMAIN</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50240" y="1905635"/>
            <a:ext cx="8867775" cy="2676525"/>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Domain</a:t>
            </a:r>
            <a:r>
              <a:rPr lang="en-US" sz="2000" dirty="0">
                <a:latin typeface="Times New Roman" panose="02020603050405020304" pitchFamily="18" charset="0"/>
                <a:cs typeface="Times New Roman" panose="02020603050405020304" pitchFamily="18" charset="0"/>
              </a:rPr>
              <a:t> : </a:t>
            </a:r>
            <a:r>
              <a:rPr lang="en-IN" altLang="en-US" sz="2000" dirty="0">
                <a:latin typeface="Times New Roman" panose="02020603050405020304" pitchFamily="18" charset="0"/>
                <a:cs typeface="Times New Roman" panose="02020603050405020304" pitchFamily="18" charset="0"/>
              </a:rPr>
              <a:t>License Plate Recognition Using Yolo In Phyboard Pollux Imx8mp</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Embedded System</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Artificial Intelligence</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907280" cy="80682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0560" y="1076960"/>
            <a:ext cx="10807290" cy="5631180"/>
          </a:xfrm>
          <a:prstGeom prst="rect">
            <a:avLst/>
          </a:prstGeom>
          <a:noFill/>
        </p:spPr>
        <p:txBody>
          <a:bodyPr wrap="square" rtlCol="0">
            <a:spAutoFit/>
          </a:bodyPr>
          <a:lstStyle/>
          <a:p>
            <a:pPr algn="just">
              <a:lnSpc>
                <a:spcPct val="200000"/>
              </a:lnSpc>
            </a:pPr>
            <a:r>
              <a:rPr lang="en-US" altLang="en-US" dirty="0">
                <a:latin typeface="Times New Roman" panose="02020603050405020304" pitchFamily="18" charset="0"/>
                <a:cs typeface="Times New Roman" panose="02020603050405020304" pitchFamily="18" charset="0"/>
              </a:rPr>
              <a:t>Detecting license plate numbers using computer vision, especially with the integration of YOLO (You Only Look Once) and Optical Character Recognition (OCR), offers a range of practical applications and benefits. Here's an introduction to why this process is valuable</a:t>
            </a:r>
            <a:r>
              <a:rPr lang="en-IN"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In the ever-evolving landscape of technology, the integration of computer vision has brought forth innovative solutions, and one particularly compelling application is the detection of license plate numbers. This technology has proven to be immensely useful in various domains, offering a blend of efficiency, accuracy, and automation.One primary utility of license plate detection through computer vision lies in enhancing security and surveillance systems. By leveraging advanced algorithms, such as YOLO, to detect license plates in real-time, it becomes possible to monitor and track vehicles seamlessly. This is particularly advantageous in the context of law enforcement, where quick identification of vehicles is essential for tasks ranging from traffic management to criminal investigations.</a:t>
            </a: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p:nvPr/>
        </p:nvSpPr>
        <p:spPr>
          <a:xfrm>
            <a:off x="0" y="0"/>
            <a:ext cx="4927600" cy="8128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SOFTWARE’S </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75360" y="949960"/>
            <a:ext cx="10523855" cy="5471160"/>
          </a:xfrm>
          <a:prstGeom prst="rect">
            <a:avLst/>
          </a:prstGeom>
          <a:noFill/>
        </p:spPr>
        <p:txBody>
          <a:bodyPr wrap="square" rtlCol="0">
            <a:noAutofit/>
          </a:bodyPr>
          <a:lstStyle/>
          <a:p>
            <a:pPr marL="342900" indent="-342900">
              <a:lnSpc>
                <a:spcPct val="20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Operating System:</a:t>
            </a:r>
            <a:endParaRPr lang="en-IN" sz="2000" b="1"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Python3.10 - Development and Debugging</a:t>
            </a:r>
            <a:endParaRPr lang="en-IN"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OpenCV.</a:t>
            </a:r>
            <a:endParaRPr lang="en-IN"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YOLO (You Only Look Once).</a:t>
            </a:r>
            <a:endParaRPr lang="en-IN"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Tesseract OCR</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LabelImg</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TensorFlow / PyTorch (Based on selected YOLO version)</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System in Linux.</a:t>
            </a:r>
            <a:endParaRPr lang="en-IN" sz="2000"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endParaRPr lang="en-IN" sz="20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marL="342900" indent="-342900">
              <a:lnSpc>
                <a:spcPct val="20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lnSpc>
                <a:spcPct val="20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358" y="1712890"/>
            <a:ext cx="5004391" cy="3434606"/>
          </a:xfrm>
        </p:spPr>
        <p:txBody>
          <a:bodyPr>
            <a:noAutofit/>
          </a:bodyPr>
          <a:lstStyle/>
          <a:p>
            <a:pPr marL="457200" indent="-457200">
              <a:lnSpc>
                <a:spcPct val="200000"/>
              </a:lnSpc>
              <a:buFont typeface="+mj-lt"/>
              <a:buAutoNum type="arabicPeriod"/>
            </a:pPr>
            <a:r>
              <a:rPr lang="en-IN" altLang="en-US" sz="2000" dirty="0">
                <a:latin typeface="Times New Roman" panose="02020603050405020304" pitchFamily="18" charset="0"/>
                <a:cs typeface="Times New Roman" panose="02020603050405020304" pitchFamily="18" charset="0"/>
              </a:rPr>
              <a:t>Phyboard Pollux I.mx8m Plus </a:t>
            </a:r>
            <a:endParaRPr lang="en-US" sz="2000" dirty="0">
              <a:latin typeface="Times New Roman" panose="02020603050405020304" pitchFamily="18" charset="0"/>
              <a:cs typeface="Times New Roman" panose="02020603050405020304" pitchFamily="18" charset="0"/>
            </a:endParaRPr>
          </a:p>
          <a:p>
            <a:pPr marL="457200" indent="-457200">
              <a:lnSpc>
                <a:spcPct val="200000"/>
              </a:lnSpc>
              <a:buFont typeface="+mj-lt"/>
              <a:buAutoNum type="arabicPeriod"/>
            </a:pPr>
            <a:r>
              <a:rPr lang="en-IN" altLang="en-US" sz="2000" dirty="0">
                <a:latin typeface="Times New Roman" panose="02020603050405020304" pitchFamily="18" charset="0"/>
                <a:cs typeface="Times New Roman" panose="02020603050405020304" pitchFamily="18" charset="0"/>
              </a:rPr>
              <a:t>LCD Display/Monitor</a:t>
            </a:r>
            <a:endParaRPr lang="en-US" sz="2000" dirty="0">
              <a:latin typeface="Times New Roman" panose="02020603050405020304" pitchFamily="18" charset="0"/>
              <a:cs typeface="Times New Roman" panose="02020603050405020304" pitchFamily="18" charset="0"/>
            </a:endParaRPr>
          </a:p>
          <a:p>
            <a:pPr marL="457200" indent="-457200">
              <a:lnSpc>
                <a:spcPct val="200000"/>
              </a:lnSpc>
              <a:buFont typeface="+mj-lt"/>
              <a:buAutoNum type="arabicPeriod"/>
            </a:pPr>
            <a:r>
              <a:rPr lang="en-IN" altLang="en-US" sz="2000" dirty="0">
                <a:latin typeface="Times New Roman" panose="02020603050405020304" pitchFamily="18" charset="0"/>
                <a:cs typeface="Times New Roman" panose="02020603050405020304" pitchFamily="18" charset="0"/>
              </a:rPr>
              <a:t>Camera Module/USB Camera</a:t>
            </a:r>
            <a:endParaRPr lang="en-US" sz="2000" dirty="0">
              <a:latin typeface="Times New Roman" panose="02020603050405020304" pitchFamily="18" charset="0"/>
              <a:cs typeface="Times New Roman" panose="02020603050405020304" pitchFamily="18" charset="0"/>
            </a:endParaRPr>
          </a:p>
          <a:p>
            <a:pPr marL="0" indent="0">
              <a:lnSpc>
                <a:spcPct val="200000"/>
              </a:lnSpc>
              <a:buFont typeface="+mj-lt"/>
              <a:buNone/>
            </a:pPr>
            <a:endParaRPr lang="en-IN" sz="2000" b="1" dirty="0">
              <a:latin typeface="Times New Roman" panose="02020603050405020304" pitchFamily="18" charset="0"/>
              <a:cs typeface="Times New Roman" panose="02020603050405020304" pitchFamily="18" charset="0"/>
            </a:endParaRPr>
          </a:p>
        </p:txBody>
      </p:sp>
      <p:sp>
        <p:nvSpPr>
          <p:cNvPr id="7" name="Rectangle 1"/>
          <p:cNvSpPr>
            <a:spLocks noGrp="1"/>
          </p:cNvSpPr>
          <p:nvPr>
            <p:ph type="title"/>
          </p:nvPr>
        </p:nvSpPr>
        <p:spPr>
          <a:xfrm>
            <a:off x="0" y="-23446"/>
            <a:ext cx="5639749" cy="723536"/>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HARDWARE’S </a:t>
            </a:r>
            <a:endParaRPr lang="en-US" sz="2800" dirty="0">
              <a:latin typeface="Times New Roman" panose="02020603050405020304" pitchFamily="18" charset="0"/>
              <a:cs typeface="Times New Roman" panose="02020603050405020304" pitchFamily="18" charset="0"/>
            </a:endParaRPr>
          </a:p>
        </p:txBody>
      </p:sp>
      <p:pic>
        <p:nvPicPr>
          <p:cNvPr id="5" name="Picture 4" descr="C:\Users\rames\OneDrive\Documents\Pictures\Saved Pictures\Screenshots\imx8mp.pngimx8mp"/>
          <p:cNvPicPr>
            <a:picLocks noChangeAspect="1"/>
          </p:cNvPicPr>
          <p:nvPr/>
        </p:nvPicPr>
        <p:blipFill>
          <a:blip r:embed="rId1"/>
          <a:srcRect l="8941" r="8941"/>
          <a:stretch>
            <a:fillRect/>
          </a:stretch>
        </p:blipFill>
        <p:spPr>
          <a:xfrm>
            <a:off x="4944745" y="1304925"/>
            <a:ext cx="5873750" cy="2124075"/>
          </a:xfrm>
          <a:prstGeom prst="rect">
            <a:avLst/>
          </a:prstGeom>
        </p:spPr>
      </p:pic>
      <p:sp>
        <p:nvSpPr>
          <p:cNvPr id="8" name="Rectangle 7"/>
          <p:cNvSpPr/>
          <p:nvPr/>
        </p:nvSpPr>
        <p:spPr>
          <a:xfrm>
            <a:off x="4587240" y="1089025"/>
            <a:ext cx="357505" cy="1107440"/>
          </a:xfrm>
          <a:prstGeom prst="rect">
            <a:avLst/>
          </a:prstGeom>
        </p:spPr>
        <p:txBody>
          <a:bodyPr wrap="none">
            <a:noAutofit/>
          </a:bodyPr>
          <a:lstStyle/>
          <a:p>
            <a:pPr>
              <a:lnSpc>
                <a:spcPct val="200000"/>
              </a:lnSpc>
            </a:pP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p:txBody>
      </p:sp>
      <p:sp>
        <p:nvSpPr>
          <p:cNvPr id="12" name="Rectangle 11"/>
          <p:cNvSpPr/>
          <p:nvPr/>
        </p:nvSpPr>
        <p:spPr>
          <a:xfrm>
            <a:off x="4705350" y="3429000"/>
            <a:ext cx="485775" cy="898525"/>
          </a:xfrm>
          <a:prstGeom prst="rect">
            <a:avLst/>
          </a:prstGeom>
        </p:spPr>
        <p:txBody>
          <a:bodyPr wrap="square">
            <a:noAutofit/>
          </a:bodyPr>
          <a:lstStyle/>
          <a:p>
            <a:pPr>
              <a:lnSpc>
                <a:spcPct val="200000"/>
              </a:lnSpc>
            </a:pPr>
            <a:r>
              <a:rPr lang="en-IN"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8293735" y="3429635"/>
            <a:ext cx="354330" cy="1148080"/>
          </a:xfrm>
          <a:prstGeom prst="rect">
            <a:avLst/>
          </a:prstGeom>
        </p:spPr>
        <p:txBody>
          <a:bodyPr wrap="none">
            <a:noAutofit/>
          </a:bodyPr>
          <a:lstStyle/>
          <a:p>
            <a:pPr>
              <a:lnSpc>
                <a:spcPct val="200000"/>
              </a:lnSpc>
            </a:pPr>
            <a:r>
              <a:rPr lang="en-IN"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p:txBody>
      </p:sp>
      <p:pic>
        <p:nvPicPr>
          <p:cNvPr id="2052" name="Picture 4" descr="C:/Users/rames/OneDrive/Documents/Pictures/black_screen.jpgblack_screen"/>
          <p:cNvPicPr>
            <a:picLocks noChangeAspect="1" noChangeArrowheads="1"/>
          </p:cNvPicPr>
          <p:nvPr/>
        </p:nvPicPr>
        <p:blipFill>
          <a:blip r:embed="rId2"/>
          <a:srcRect t="10569" b="10569"/>
          <a:stretch>
            <a:fillRect/>
          </a:stretch>
        </p:blipFill>
        <p:spPr bwMode="auto">
          <a:xfrm>
            <a:off x="5137331" y="3657664"/>
            <a:ext cx="2153904" cy="169911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CAMERA"/>
          <p:cNvPicPr>
            <a:picLocks noChangeAspect="1"/>
          </p:cNvPicPr>
          <p:nvPr/>
        </p:nvPicPr>
        <p:blipFill>
          <a:blip r:embed="rId3"/>
          <a:stretch>
            <a:fillRect/>
          </a:stretch>
        </p:blipFill>
        <p:spPr>
          <a:xfrm>
            <a:off x="8955405" y="3578860"/>
            <a:ext cx="2607945" cy="21132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008880" cy="760341"/>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LITERATURE REVIEW </a:t>
            </a:r>
            <a:endParaRPr lang="en-US"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rot="10800000" flipV="1">
            <a:off x="1259840" y="718183"/>
            <a:ext cx="10474960" cy="4954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2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 and CNNs improve LPR accuracy and speed (Smith et al., 2022; Patel et al., 2020).</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OCR combined with YOLO enhances character recognition (Johnson &amp; Lee, 2021; Chen et al.,).</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Embedded platforms (i.MX 8M Plus) enable real-time LPR with low latency (Singh &amp; Sharma</a:t>
            </a: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systems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real-time power monitoring.</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LPR aids traffic management and anomaly detection (Smith et al., 2021; Garcia &amp; Lee, 2019).</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 and blockchain ensure secure LPR data transmission (Wang et al., 2021; Chen &amp; Zhang, 2020).</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Rectangle 1"/>
          <p:cNvSpPr/>
          <p:nvPr/>
        </p:nvSpPr>
        <p:spPr>
          <a:xfrm>
            <a:off x="0" y="0"/>
            <a:ext cx="4378960" cy="75303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598805" y="1000125"/>
            <a:ext cx="11482705" cy="7262495"/>
          </a:xfrm>
          <a:prstGeom prst="rect">
            <a:avLst/>
          </a:prstGeom>
        </p:spPr>
        <p:txBody>
          <a:bodyPr wrap="square">
            <a:spAutoFit/>
          </a:bodyPr>
          <a:lstStyle/>
          <a:p>
            <a:pPr marL="285750" indent="-285750" algn="just">
              <a:buFont typeface="Wingdings" panose="05000000000000000000" pitchFamily="2" charset="2"/>
              <a:buChar char="Ø"/>
            </a:pPr>
            <a:r>
              <a:rPr lang="en-IN" altLang="en-US" sz="2000" b="1" dirty="0">
                <a:latin typeface="Times New Roman" panose="02020603050405020304" pitchFamily="18" charset="0"/>
                <a:cs typeface="Times New Roman" panose="02020603050405020304" pitchFamily="18" charset="0"/>
              </a:rPr>
              <a:t>PHYBOARD POLLUX I.MX8M PLUS</a:t>
            </a:r>
            <a:endParaRPr lang="en-IN" sz="2000" b="1" dirty="0">
              <a:latin typeface="Times New Roman" panose="02020603050405020304" pitchFamily="18" charset="0"/>
              <a:cs typeface="Times New Roman" panose="02020603050405020304" pitchFamily="18" charset="0"/>
            </a:endParaRPr>
          </a:p>
          <a:p>
            <a:pPr algn="just"/>
            <a:r>
              <a:rPr lang="en-IN" sz="2000" b="1" dirty="0"/>
              <a:t>          </a:t>
            </a:r>
            <a:endParaRPr lang="en-IN" sz="2000" b="1" dirty="0"/>
          </a:p>
          <a:p>
            <a:pPr algn="just"/>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ReferenceManual: Phyboard Pollux I.mxm plux Reference Manual.(</a:t>
            </a:r>
            <a:r>
              <a:rPr lang="en-US" altLang="en-US" dirty="0">
                <a:latin typeface="Times New Roman" panose="02020603050405020304" pitchFamily="18" charset="0"/>
                <a:cs typeface="Times New Roman" panose="02020603050405020304" pitchFamily="18" charset="0"/>
                <a:hlinkClick r:id="rId1" action="ppaction://hlinkfile"/>
              </a:rPr>
              <a:t>https://www.phytec.eu/en/produkte/system-on-modules/phycore-imx-8m-plus/#downloads/</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Hardware,Software&amp;BSP Guide : Phyboardpollux imx8mp.(</a:t>
            </a:r>
            <a:r>
              <a:rPr lang="en-US" altLang="en-US" dirty="0">
                <a:latin typeface="Times New Roman" panose="02020603050405020304" pitchFamily="18" charset="0"/>
                <a:cs typeface="Times New Roman" panose="02020603050405020304" pitchFamily="18" charset="0"/>
                <a:hlinkClick r:id="rId2" action="ppaction://hlinkfile"/>
              </a:rPr>
              <a:t>https://www.phytec.de/cdocuments/?doc=LAC7Ig</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endParaRPr lang="en-IN" sz="2000" dirty="0"/>
          </a:p>
          <a:p>
            <a:pPr marL="285750" indent="-285750" algn="just">
              <a:buFont typeface="Wingdings" panose="05000000000000000000" pitchFamily="2" charset="2"/>
              <a:buChar char="Ø"/>
            </a:pPr>
            <a:r>
              <a:rPr lang="en-IN" sz="2000" dirty="0"/>
              <a:t> </a:t>
            </a:r>
            <a:r>
              <a:rPr lang="en-IN" sz="2000" b="1" dirty="0">
                <a:latin typeface="Times New Roman" panose="02020603050405020304" pitchFamily="18" charset="0"/>
                <a:cs typeface="Times New Roman" panose="02020603050405020304" pitchFamily="18" charset="0"/>
              </a:rPr>
              <a:t>PHYTEC CAMERA MODULE</a:t>
            </a:r>
            <a:endParaRPr lang="en-IN" sz="2000" b="1" dirty="0">
              <a:latin typeface="Times New Roman" panose="02020603050405020304" pitchFamily="18" charset="0"/>
              <a:cs typeface="Times New Roman" panose="02020603050405020304" pitchFamily="18" charset="0"/>
            </a:endParaRPr>
          </a:p>
          <a:p>
            <a:pPr algn="just"/>
            <a:r>
              <a:rPr lang="en-IN" sz="2000" dirty="0"/>
              <a:t>             </a:t>
            </a:r>
            <a:endParaRPr lang="en-IN" sz="2000" dirty="0"/>
          </a:p>
          <a:p>
            <a:pPr algn="just"/>
            <a:r>
              <a:rPr lang="en-IN" sz="2000" dirty="0"/>
              <a:t>            </a:t>
            </a:r>
            <a:r>
              <a:rPr lang="en-IN" dirty="0">
                <a:latin typeface="Times New Roman" panose="02020603050405020304" pitchFamily="18" charset="0"/>
                <a:cs typeface="Times New Roman" panose="02020603050405020304" pitchFamily="18" charset="0"/>
              </a:rPr>
              <a:t> Datasheet: Camera Module Datasheet.(</a:t>
            </a:r>
            <a:r>
              <a:rPr lang="en-US" altLang="en-US" sz="1800" dirty="0">
                <a:latin typeface="Times New Roman" panose="02020603050405020304" pitchFamily="18" charset="0"/>
                <a:cs typeface="Times New Roman" panose="02020603050405020304" pitchFamily="18" charset="0"/>
                <a:hlinkClick r:id="rId3" action="ppaction://hlinkfile"/>
              </a:rPr>
              <a:t>https://www.phytec.com/product/phycam-m-mipi-csi-2/</a:t>
            </a:r>
            <a:r>
              <a:rPr lang="en-US" sz="18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sym typeface="+mn-ea"/>
              </a:rPr>
              <a:t> </a:t>
            </a:r>
            <a:r>
              <a:rPr lang="en-IN" sz="2000" b="1" dirty="0">
                <a:latin typeface="Times New Roman" panose="02020603050405020304" pitchFamily="18" charset="0"/>
                <a:cs typeface="Times New Roman" panose="02020603050405020304" pitchFamily="18" charset="0"/>
                <a:sym typeface="+mn-ea"/>
              </a:rPr>
              <a:t>ULTRALYTICS </a:t>
            </a:r>
            <a:r>
              <a:rPr lang="en-IN" sz="2000" b="1" dirty="0">
                <a:latin typeface="Times New Roman" panose="02020603050405020304" pitchFamily="18" charset="0"/>
                <a:cs typeface="Times New Roman" panose="02020603050405020304" pitchFamily="18" charset="0"/>
                <a:sym typeface="+mn-ea"/>
              </a:rPr>
              <a:t>YOLO</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r>
              <a:rPr lang="en-IN" b="1"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Yolo-You Only </a:t>
            </a:r>
            <a:r>
              <a:rPr lang="en-IN" dirty="0">
                <a:latin typeface="Times New Roman" panose="02020603050405020304" pitchFamily="18" charset="0"/>
                <a:cs typeface="Times New Roman" panose="02020603050405020304" pitchFamily="18" charset="0"/>
                <a:sym typeface="+mn-ea"/>
              </a:rPr>
              <a:t>Look Once</a:t>
            </a:r>
            <a:r>
              <a:rPr lang="en-IN" dirty="0" err="1">
                <a:latin typeface="Times New Roman" panose="02020603050405020304" pitchFamily="18" charset="0"/>
                <a:cs typeface="Times New Roman" panose="02020603050405020304" pitchFamily="18" charset="0"/>
                <a:sym typeface="+mn-ea"/>
              </a:rPr>
              <a:t>:Yolo For License plate Detection.(</a:t>
            </a:r>
            <a:r>
              <a:rPr lang="en-US" altLang="en-US" dirty="0">
                <a:latin typeface="Times New Roman" panose="02020603050405020304" pitchFamily="18" charset="0"/>
                <a:cs typeface="Times New Roman" panose="02020603050405020304" pitchFamily="18" charset="0"/>
                <a:sym typeface="+mn-ea"/>
                <a:hlinkClick r:id="rId4" action="ppaction://hlinkfile"/>
              </a:rPr>
              <a:t>https://docs.ultralytics.com/tasks/detect/</a:t>
            </a:r>
            <a:r>
              <a:rPr lang="en-US" dirty="0">
                <a:latin typeface="Times New Roman" panose="02020603050405020304" pitchFamily="18" charset="0"/>
                <a:cs typeface="Times New Roman" panose="02020603050405020304" pitchFamily="18" charset="0"/>
                <a:sym typeface="+mn-ea"/>
              </a:rPr>
              <a:t>)</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sym typeface="+mn-ea"/>
              </a:rPr>
              <a:t>TENSORFLOW LITE</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r>
              <a:rPr lang="en-IN" b="1" dirty="0">
                <a:latin typeface="Times New Roman" panose="02020603050405020304" pitchFamily="18" charset="0"/>
                <a:cs typeface="Times New Roman" panose="02020603050405020304" pitchFamily="18" charset="0"/>
                <a:sym typeface="+mn-ea"/>
              </a:rPr>
              <a:t> </a:t>
            </a:r>
            <a:r>
              <a:rPr lang="en-US" altLang="en-US" dirty="0">
                <a:latin typeface="Times New Roman" panose="02020603050405020304" pitchFamily="18" charset="0"/>
                <a:cs typeface="Times New Roman" panose="02020603050405020304" pitchFamily="18" charset="0"/>
                <a:sym typeface="+mn-ea"/>
              </a:rPr>
              <a:t>TensorFlow Lite Documentation:</a:t>
            </a:r>
            <a:r>
              <a:rPr lang="en-IN" altLang="en-US" dirty="0">
                <a:latin typeface="Times New Roman" panose="02020603050405020304" pitchFamily="18" charset="0"/>
                <a:cs typeface="Times New Roman" panose="02020603050405020304" pitchFamily="18" charset="0"/>
                <a:sym typeface="+mn-ea"/>
              </a:rPr>
              <a:t>tensorflow lites models for tiny devices(</a:t>
            </a:r>
            <a:r>
              <a:rPr lang="en-US" altLang="en-US" dirty="0">
                <a:latin typeface="Times New Roman" panose="02020603050405020304" pitchFamily="18" charset="0"/>
                <a:cs typeface="Times New Roman" panose="02020603050405020304" pitchFamily="18" charset="0"/>
                <a:sym typeface="+mn-ea"/>
                <a:hlinkClick r:id="rId5" action="ppaction://hlinkfile"/>
              </a:rPr>
              <a:t> https://www.tensorflow.org/lit</a:t>
            </a:r>
            <a:r>
              <a:rPr lang="en-IN" altLang="en-US" dirty="0">
                <a:latin typeface="Times New Roman" panose="02020603050405020304" pitchFamily="18" charset="0"/>
                <a:cs typeface="Times New Roman" panose="02020603050405020304" pitchFamily="18" charset="0"/>
                <a:sym typeface="+mn-ea"/>
                <a:hlinkClick r:id="rId5" action="ppaction://hlinkfile"/>
              </a:rPr>
              <a:t>e</a:t>
            </a:r>
            <a:r>
              <a:rPr lang="en-IN" altLang="en-US" dirty="0">
                <a:latin typeface="Times New Roman" panose="02020603050405020304" pitchFamily="18" charset="0"/>
                <a:cs typeface="Times New Roman" panose="02020603050405020304" pitchFamily="18" charset="0"/>
                <a:sym typeface="+mn-ea"/>
              </a:rPr>
              <a:t>)</a:t>
            </a:r>
            <a:endParaRPr lang="en-US" altLang="en-US"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algn="just"/>
            <a:r>
              <a:rPr lang="en-US" sz="2000" dirty="0"/>
              <a:t> </a:t>
            </a:r>
            <a:r>
              <a:rPr lang="en-IN" sz="2000" dirty="0"/>
              <a:t>             </a:t>
            </a:r>
            <a:endParaRPr lang="en-US" sz="1800" dirty="0">
              <a:latin typeface="Times New Roman" panose="02020603050405020304" pitchFamily="18" charset="0"/>
              <a:cs typeface="Times New Roman" panose="02020603050405020304" pitchFamily="18" charset="0"/>
            </a:endParaRPr>
          </a:p>
          <a:p>
            <a:r>
              <a:rPr lang="en-IN" dirty="0">
                <a:sym typeface="+mn-ea"/>
              </a:rPr>
              <a:t> </a:t>
            </a:r>
            <a:endParaRPr lang="en-IN" b="1" dirty="0">
              <a:latin typeface="Times New Roman" panose="02020603050405020304" pitchFamily="18" charset="0"/>
              <a:cs typeface="Times New Roman" panose="02020603050405020304" pitchFamily="18" charset="0"/>
              <a:sym typeface="+mn-ea"/>
            </a:endParaRPr>
          </a:p>
          <a:p>
            <a:endParaRPr lang="en-IN" dirty="0">
              <a:latin typeface="Times New Roman" panose="02020603050405020304" pitchFamily="18" charset="0"/>
              <a:cs typeface="Times New Roman" panose="02020603050405020304" pitchFamily="18" charset="0"/>
            </a:endParaRPr>
          </a:p>
          <a:p>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1165225" y="-375920"/>
            <a:ext cx="8890635" cy="7233920"/>
          </a:xfrm>
          <a:prstGeom prst="rect">
            <a:avLst/>
          </a:prstGeom>
        </p:spPr>
      </p:pic>
      <p:pic>
        <p:nvPicPr>
          <p:cNvPr id="4" name="Picture 3"/>
          <p:cNvPicPr/>
          <p:nvPr/>
        </p:nvPicPr>
        <p:blipFill>
          <a:blip r:embed="rId2"/>
          <a:stretch>
            <a:fillRect/>
          </a:stretch>
        </p:blipFill>
        <p:spPr>
          <a:xfrm>
            <a:off x="-4661535" y="0"/>
            <a:ext cx="6945630" cy="6858000"/>
          </a:xfrm>
          <a:prstGeom prst="rect">
            <a:avLst/>
          </a:prstGeom>
        </p:spPr>
      </p:pic>
      <p:pic>
        <p:nvPicPr>
          <p:cNvPr id="6" name="Picture 5"/>
          <p:cNvPicPr/>
          <p:nvPr/>
        </p:nvPicPr>
        <p:blipFill>
          <a:blip r:embed="rId2"/>
          <a:stretch>
            <a:fillRect/>
          </a:stretch>
        </p:blipFill>
        <p:spPr>
          <a:xfrm>
            <a:off x="8434070" y="-227965"/>
            <a:ext cx="4602480" cy="72129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3070</Words>
  <Application>WPS Slides</Application>
  <PresentationFormat>Widescreen</PresentationFormat>
  <Paragraphs>115</Paragraphs>
  <Slides>9</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Times New Roman</vt:lpstr>
      <vt:lpstr>DejaVu Sans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HARDWARE’S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Muruga Kannan</dc:creator>
  <cp:lastModifiedBy>Massy tamilan</cp:lastModifiedBy>
  <cp:revision>287</cp:revision>
  <dcterms:created xsi:type="dcterms:W3CDTF">2019-03-07T20:00:00Z</dcterms:created>
  <dcterms:modified xsi:type="dcterms:W3CDTF">2025-05-21T11:14:54Z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6AD997DC86ED4DCDA866E89804924748_13</vt:lpwstr>
  </property>
  <property fmtid="{D5CDD505-2E9C-101B-9397-08002B2CF9AE}" pid="3" name="KSOProductBuildVer">
    <vt:lpwstr>1033-12.2.0.20795</vt:lpwstr>
  </property>
</Properties>
</file>