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6" r:id="rId5"/>
    <p:sldId id="327" r:id="rId6"/>
    <p:sldId id="276" r:id="rId7"/>
    <p:sldId id="352" r:id="rId8"/>
    <p:sldId id="359" r:id="rId9"/>
    <p:sldId id="309" r:id="rId10"/>
    <p:sldId id="360" r:id="rId11"/>
    <p:sldId id="299" r:id="rId12"/>
    <p:sldId id="361" r:id="rId13"/>
    <p:sldId id="304" r:id="rId14"/>
    <p:sldId id="293" r:id="rId15"/>
    <p:sldId id="277" r:id="rId16"/>
    <p:sldId id="363" r:id="rId17"/>
    <p:sldId id="346" r:id="rId18"/>
    <p:sldId id="2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8" userDrawn="1">
          <p15:clr>
            <a:srgbClr val="A4A3A4"/>
          </p15:clr>
        </p15:guide>
        <p15:guide id="2" pos="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65" autoAdjust="0"/>
  </p:normalViewPr>
  <p:slideViewPr>
    <p:cSldViewPr snapToGrid="0" showGuides="1">
      <p:cViewPr varScale="1">
        <p:scale>
          <a:sx n="75" d="100"/>
          <a:sy n="75" d="100"/>
        </p:scale>
        <p:origin x="946" y="53"/>
      </p:cViewPr>
      <p:guideLst>
        <p:guide orient="horz" pos="2238"/>
        <p:guide pos="3824"/>
      </p:guideLst>
    </p:cSldViewPr>
  </p:slideViewPr>
  <p:notesTextViewPr>
    <p:cViewPr>
      <p:scale>
        <a:sx n="1" d="1"/>
        <a:sy n="1" d="1"/>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8B16F-E233-4296-9BD6-0B1C2E9D487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BD85E-6015-4492-8F0B-E838F8B4984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9BD85E-6015-4492-8F0B-E838F8B4984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9BD85E-6015-4492-8F0B-E838F8B4984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Slide Image Placeholder 1"/>
          <p:cNvSpPr>
            <a:spLocks noGrp="1" noRot="1" noChangeAspect="1"/>
          </p:cNvSpPr>
          <p:nvPr>
            <p:ph type="sldImg"/>
          </p:nvPr>
        </p:nvSpPr>
        <p:spPr/>
      </p:sp>
      <p:sp>
        <p:nvSpPr>
          <p:cNvPr id="1048705" name="Notes Placeholder 2"/>
          <p:cNvSpPr>
            <a:spLocks noGrp="1"/>
          </p:cNvSpPr>
          <p:nvPr>
            <p:ph type="body" idx="1"/>
          </p:nvPr>
        </p:nvSpPr>
        <p:spPr/>
        <p:txBody>
          <a:bodyPr>
            <a:normAutofit/>
          </a:bodyPr>
          <a:lstStyle/>
          <a:p>
            <a:endParaRPr lang="en-IN" dirty="0"/>
          </a:p>
        </p:txBody>
      </p:sp>
      <p:sp>
        <p:nvSpPr>
          <p:cNvPr id="1048706" name="Slide Number Placeholder 3"/>
          <p:cNvSpPr>
            <a:spLocks noGrp="1"/>
          </p:cNvSpPr>
          <p:nvPr>
            <p:ph type="sldNum" sz="quarter" idx="10"/>
          </p:nvPr>
        </p:nvSpPr>
        <p:spPr/>
        <p:txBody>
          <a:bodyPr/>
          <a:lstStyle/>
          <a:p>
            <a:fld id="{A49BD85E-6015-4492-8F0B-E838F8B4984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0F85FF9-97E4-43EE-9968-8E63FAA47772}"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7D54B5-8683-4513-8E3C-8299DA93ECCD}"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469AA8C-646D-4B7E-B42B-8F5C7C795307}"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A02BB74-09E2-4639-AF23-E1A3354695D8}"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0477D0E-D203-4380-AA47-F0BC6639167E}" type="datetime2">
              <a:rPr lang="en-US" smtClean="0"/>
            </a:fld>
            <a:endParaRPr lang="en-US"/>
          </a:p>
        </p:txBody>
      </p:sp>
      <p:sp>
        <p:nvSpPr>
          <p:cNvPr id="5" name="Footer Placeholder 4"/>
          <p:cNvSpPr>
            <a:spLocks noGrp="1"/>
          </p:cNvSpPr>
          <p:nvPr>
            <p:ph type="ftr" sz="quarter" idx="11"/>
          </p:nvPr>
        </p:nvSpPr>
        <p:spPr/>
        <p:txBody>
          <a:bodyPr/>
          <a:lstStyle/>
          <a:p>
            <a:r>
              <a:rPr lang="en-IN"/>
              <a:t>Prediction of Diabetes disease using Machine Learning</a:t>
            </a:r>
            <a:endParaRPr lang="en-US"/>
          </a:p>
        </p:txBody>
      </p:sp>
      <p:sp>
        <p:nvSpPr>
          <p:cNvPr id="6" name="Slide Number Placeholder 5"/>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F804C01-493F-4C23-A447-B0022C15A31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07FCA5D-2E61-452E-8590-DCEA02CD2C63}" type="datetime2">
              <a:rPr lang="en-US" smtClean="0"/>
            </a:fld>
            <a:endParaRPr lang="en-US"/>
          </a:p>
        </p:txBody>
      </p:sp>
      <p:sp>
        <p:nvSpPr>
          <p:cNvPr id="8" name="Footer Placeholder 7"/>
          <p:cNvSpPr>
            <a:spLocks noGrp="1"/>
          </p:cNvSpPr>
          <p:nvPr>
            <p:ph type="ftr" sz="quarter" idx="11"/>
          </p:nvPr>
        </p:nvSpPr>
        <p:spPr/>
        <p:txBody>
          <a:bodyPr/>
          <a:lstStyle/>
          <a:p>
            <a:r>
              <a:rPr lang="en-IN"/>
              <a:t>Prediction of Diabetes disease using Machine Learning</a:t>
            </a:r>
            <a:endParaRPr lang="en-US"/>
          </a:p>
        </p:txBody>
      </p:sp>
      <p:sp>
        <p:nvSpPr>
          <p:cNvPr id="9" name="Slide Number Placeholder 8"/>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24EB372-56AF-4F5F-8C37-B2B9F2A7928A}" type="datetime2">
              <a:rPr lang="en-US" smtClean="0"/>
            </a:fld>
            <a:endParaRPr lang="en-US"/>
          </a:p>
        </p:txBody>
      </p:sp>
      <p:sp>
        <p:nvSpPr>
          <p:cNvPr id="4" name="Footer Placeholder 3"/>
          <p:cNvSpPr>
            <a:spLocks noGrp="1"/>
          </p:cNvSpPr>
          <p:nvPr>
            <p:ph type="ftr" sz="quarter" idx="11"/>
          </p:nvPr>
        </p:nvSpPr>
        <p:spPr/>
        <p:txBody>
          <a:bodyPr/>
          <a:lstStyle/>
          <a:p>
            <a:r>
              <a:rPr lang="en-IN"/>
              <a:t>Prediction of Diabetes disease using Machine Learning</a:t>
            </a:r>
            <a:endParaRPr lang="en-US"/>
          </a:p>
        </p:txBody>
      </p:sp>
      <p:sp>
        <p:nvSpPr>
          <p:cNvPr id="5" name="Slide Number Placeholder 4"/>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C5909-C0D6-4728-8966-F1133476C3D9}" type="datetime2">
              <a:rPr lang="en-US" smtClean="0"/>
            </a:fld>
            <a:endParaRPr lang="en-US"/>
          </a:p>
        </p:txBody>
      </p:sp>
      <p:sp>
        <p:nvSpPr>
          <p:cNvPr id="3" name="Footer Placeholder 2"/>
          <p:cNvSpPr>
            <a:spLocks noGrp="1"/>
          </p:cNvSpPr>
          <p:nvPr>
            <p:ph type="ftr" sz="quarter" idx="11"/>
          </p:nvPr>
        </p:nvSpPr>
        <p:spPr/>
        <p:txBody>
          <a:bodyPr/>
          <a:lstStyle/>
          <a:p>
            <a:r>
              <a:rPr lang="en-IN"/>
              <a:t>Prediction of Diabetes disease using Machine Learning</a:t>
            </a:r>
            <a:endParaRPr lang="en-US"/>
          </a:p>
        </p:txBody>
      </p:sp>
      <p:sp>
        <p:nvSpPr>
          <p:cNvPr id="4" name="Slide Number Placeholder 3"/>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E868EAC-72B4-402B-80E3-AEC6F8C3FFA6}"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529DF4-7A80-4A36-9A86-D6C3F4198ADD}" type="datetime2">
              <a:rPr lang="en-US" smtClean="0"/>
            </a:fld>
            <a:endParaRPr lang="en-US"/>
          </a:p>
        </p:txBody>
      </p:sp>
      <p:sp>
        <p:nvSpPr>
          <p:cNvPr id="6" name="Footer Placeholder 5"/>
          <p:cNvSpPr>
            <a:spLocks noGrp="1"/>
          </p:cNvSpPr>
          <p:nvPr>
            <p:ph type="ftr" sz="quarter" idx="11"/>
          </p:nvPr>
        </p:nvSpPr>
        <p:spPr/>
        <p:txBody>
          <a:bodyPr/>
          <a:lstStyle/>
          <a:p>
            <a:r>
              <a:rPr lang="en-IN"/>
              <a:t>Prediction of Diabetes disease using Machine Learning</a:t>
            </a:r>
            <a:endParaRPr lang="en-US"/>
          </a:p>
        </p:txBody>
      </p:sp>
      <p:sp>
        <p:nvSpPr>
          <p:cNvPr id="7" name="Slide Number Placeholder 6"/>
          <p:cNvSpPr>
            <a:spLocks noGrp="1"/>
          </p:cNvSpPr>
          <p:nvPr>
            <p:ph type="sldNum" sz="quarter" idx="12"/>
          </p:nvPr>
        </p:nvSpPr>
        <p:spPr/>
        <p:txBody>
          <a:bodyPr/>
          <a:lstStyle/>
          <a:p>
            <a:fld id="{509340C6-7706-4CF4-A503-B5971061AAE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296CF-FC38-4FC4-B194-363AE6C05878}" type="datetime2">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Prediction of Diabetes disease using Machine Learning</a:t>
            </a: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340C6-7706-4CF4-A503-B5971061AA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hyperlink" Target="%20https://www.tensorflow.org/lite" TargetMode="External"/><Relationship Id="rId4" Type="http://schemas.openxmlformats.org/officeDocument/2006/relationships/hyperlink" Target="https://docs.ultralytics.com/tasks/detect/" TargetMode="External"/><Relationship Id="rId3" Type="http://schemas.openxmlformats.org/officeDocument/2006/relationships/hyperlink" Target="https://www.phytec.com/product/phycam-m-mipi-csi-2/" TargetMode="External"/><Relationship Id="rId2" Type="http://schemas.openxmlformats.org/officeDocument/2006/relationships/hyperlink" Target="https://www.phytec.de/cdocuments/?doc=LAC7Ig" TargetMode="External"/><Relationship Id="rId1" Type="http://schemas.openxmlformats.org/officeDocument/2006/relationships/hyperlink" Target="https://www.phytec.eu/en/produkte/system-on-modules/phycore-imx-8m-plus/#downloads/" TargetMode="Externa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3068256" y="1694860"/>
            <a:ext cx="8572288" cy="43812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32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8" name="Rectangle 3"/>
          <p:cNvSpPr/>
          <p:nvPr/>
        </p:nvSpPr>
        <p:spPr>
          <a:xfrm>
            <a:off x="711708" y="0"/>
            <a:ext cx="832513" cy="3429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altLang="en-US" sz="3200" dirty="0">
                <a:latin typeface="Times New Roman" panose="02020603050405020304" pitchFamily="18" charset="0"/>
                <a:cs typeface="Times New Roman" panose="02020603050405020304" pitchFamily="18" charset="0"/>
              </a:rPr>
              <a:t>2nd</a:t>
            </a:r>
            <a:r>
              <a:rPr lang="en-US" sz="3200" dirty="0">
                <a:latin typeface="Times New Roman" panose="02020603050405020304" pitchFamily="18" charset="0"/>
                <a:cs typeface="Times New Roman" panose="02020603050405020304" pitchFamily="18" charset="0"/>
              </a:rPr>
              <a:t> Review </a:t>
            </a:r>
            <a:endParaRPr lang="en-US" sz="3200" dirty="0">
              <a:latin typeface="Times New Roman" panose="02020603050405020304" pitchFamily="18" charset="0"/>
              <a:cs typeface="Times New Roman" panose="02020603050405020304" pitchFamily="18" charset="0"/>
            </a:endParaRPr>
          </a:p>
        </p:txBody>
      </p:sp>
      <p:sp>
        <p:nvSpPr>
          <p:cNvPr id="9" name="TextBox 6"/>
          <p:cNvSpPr txBox="1"/>
          <p:nvPr/>
        </p:nvSpPr>
        <p:spPr>
          <a:xfrm>
            <a:off x="3068256" y="386651"/>
            <a:ext cx="8862088" cy="738664"/>
          </a:xfrm>
          <a:prstGeom prst="rect">
            <a:avLst/>
          </a:prstGeom>
          <a:noFill/>
        </p:spPr>
        <p:txBody>
          <a:bodyPr wrap="square" rtlCol="0">
            <a:spAutoFit/>
          </a:bodyPr>
          <a:lstStyle/>
          <a:p>
            <a:pPr algn="ctr"/>
            <a:endParaRPr lang="en-US" sz="2400" b="1" dirty="0">
              <a:solidFill>
                <a:schemeClr val="accent2"/>
              </a:solidFill>
              <a:latin typeface="Times New Roman" panose="02020603050405020304" pitchFamily="18" charset="0"/>
              <a:cs typeface="Times New Roman" panose="02020603050405020304" pitchFamily="18" charset="0"/>
            </a:endParaRPr>
          </a:p>
          <a:p>
            <a:pPr algn="ct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 name="Rectangle 10"/>
          <p:cNvSpPr/>
          <p:nvPr/>
        </p:nvSpPr>
        <p:spPr>
          <a:xfrm>
            <a:off x="3816858" y="2340125"/>
            <a:ext cx="6751023" cy="523220"/>
          </a:xfrm>
          <a:prstGeom prst="rect">
            <a:avLst/>
          </a:prstGeom>
        </p:spPr>
        <p:txBody>
          <a:bodyPr wrap="square">
            <a:spAutoFit/>
          </a:bodyPr>
          <a:lstStyle/>
          <a:p>
            <a:pPr algn="ctr"/>
            <a:endParaRPr lang="en-IN" sz="2800" dirty="0">
              <a:latin typeface="Times New Roman" panose="02020603050405020304" pitchFamily="18" charset="0"/>
              <a:cs typeface="Times New Roman" panose="02020603050405020304" pitchFamily="18" charset="0"/>
            </a:endParaRPr>
          </a:p>
        </p:txBody>
      </p:sp>
      <p:sp>
        <p:nvSpPr>
          <p:cNvPr id="11" name="TextBox 12"/>
          <p:cNvSpPr txBox="1"/>
          <p:nvPr/>
        </p:nvSpPr>
        <p:spPr>
          <a:xfrm>
            <a:off x="2828925" y="4304665"/>
            <a:ext cx="4256405" cy="1771650"/>
          </a:xfrm>
          <a:prstGeom prst="rect">
            <a:avLst/>
          </a:prstGeom>
          <a:noFill/>
        </p:spPr>
        <p:txBody>
          <a:bodyPr wrap="square" rtlCol="0">
            <a:noAutofit/>
          </a:bodyPr>
          <a:lstStyle/>
          <a:p>
            <a:r>
              <a:rPr lang="en-GB" sz="2400" b="1" dirty="0">
                <a:latin typeface="Times New Roman" panose="02020603050405020304" pitchFamily="18" charset="0"/>
                <a:cs typeface="Times New Roman" panose="02020603050405020304" pitchFamily="18" charset="0"/>
              </a:rPr>
              <a:t>Guided by :</a:t>
            </a:r>
            <a:endParaRPr lang="en-GB" sz="2400" b="1"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Dr. A B Arockia</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Christopher</a:t>
            </a:r>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Professor and Head</a:t>
            </a:r>
            <a:endParaRPr lang="en-US" alt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MCA</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3" name="TextBox 15"/>
          <p:cNvSpPr txBox="1"/>
          <p:nvPr/>
        </p:nvSpPr>
        <p:spPr>
          <a:xfrm>
            <a:off x="8049260" y="4452620"/>
            <a:ext cx="2982595" cy="1153160"/>
          </a:xfrm>
          <a:prstGeom prst="rect">
            <a:avLst/>
          </a:prstGeom>
          <a:noFill/>
        </p:spPr>
        <p:txBody>
          <a:bodyPr wrap="square" rtlCol="0">
            <a:spAutoFit/>
          </a:bodyPr>
          <a:lstStyle/>
          <a:p>
            <a:r>
              <a:rPr lang="en-US" sz="2300" b="1" dirty="0">
                <a:latin typeface="Times New Roman" panose="02020603050405020304" pitchFamily="18" charset="0"/>
                <a:cs typeface="Times New Roman" panose="02020603050405020304" pitchFamily="18" charset="0"/>
              </a:rPr>
              <a:t>Presented by</a:t>
            </a:r>
            <a:endParaRPr lang="en-US" sz="2300" b="1" dirty="0">
              <a:latin typeface="Times New Roman" panose="02020603050405020304" pitchFamily="18" charset="0"/>
              <a:cs typeface="Times New Roman" panose="02020603050405020304" pitchFamily="18" charset="0"/>
            </a:endParaRPr>
          </a:p>
          <a:p>
            <a:r>
              <a:rPr lang="en-IN" altLang="en-US" sz="2300" dirty="0">
                <a:latin typeface="Times New Roman" panose="02020603050405020304" pitchFamily="18" charset="0"/>
                <a:cs typeface="Times New Roman" panose="02020603050405020304" pitchFamily="18" charset="0"/>
              </a:rPr>
              <a:t>RAMESHKUMAR T S</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(232050</a:t>
            </a:r>
            <a:r>
              <a:rPr lang="en-IN" altLang="en-US" sz="2300" dirty="0">
                <a:latin typeface="Times New Roman" panose="02020603050405020304" pitchFamily="18" charset="0"/>
                <a:cs typeface="Times New Roman" panose="02020603050405020304" pitchFamily="18" charset="0"/>
              </a:rPr>
              <a:t>40</a:t>
            </a:r>
            <a:r>
              <a:rPr lang="en-US" sz="2300" dirty="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254375" y="1955165"/>
            <a:ext cx="7777480" cy="908685"/>
          </a:xfrm>
          <a:prstGeom prst="rect">
            <a:avLst/>
          </a:prstGeom>
          <a:noFill/>
        </p:spPr>
        <p:txBody>
          <a:bodyPr wrap="square" rtlCol="0">
            <a:noAutofit/>
          </a:bodyPr>
          <a:lstStyle/>
          <a:p>
            <a:pPr algn="ctr"/>
            <a:r>
              <a:rPr lang="en-GB" sz="2400" b="1" dirty="0">
                <a:latin typeface="Times New Roman" panose="02020603050405020304" pitchFamily="18" charset="0"/>
                <a:cs typeface="Times New Roman" panose="02020603050405020304" pitchFamily="18" charset="0"/>
              </a:rPr>
              <a:t>TOPIC :</a:t>
            </a:r>
            <a:r>
              <a:rPr lang="en-IN" altLang="en-GB" sz="2400" dirty="0">
                <a:latin typeface="Times New Roman" panose="02020603050405020304" pitchFamily="18" charset="0"/>
                <a:cs typeface="Times New Roman" panose="02020603050405020304" pitchFamily="18" charset="0"/>
              </a:rPr>
              <a:t>License Plate Recognition Using Yolo </a:t>
            </a:r>
            <a:endParaRPr lang="en-IN" altLang="en-GB" sz="2400" dirty="0">
              <a:latin typeface="Times New Roman" panose="02020603050405020304" pitchFamily="18" charset="0"/>
              <a:cs typeface="Times New Roman" panose="02020603050405020304" pitchFamily="18" charset="0"/>
            </a:endParaRPr>
          </a:p>
          <a:p>
            <a:pPr algn="ctr"/>
            <a:r>
              <a:rPr lang="en-IN" altLang="en-GB" sz="2400" dirty="0">
                <a:latin typeface="Times New Roman" panose="02020603050405020304" pitchFamily="18" charset="0"/>
                <a:cs typeface="Times New Roman" panose="02020603050405020304" pitchFamily="18" charset="0"/>
              </a:rPr>
              <a:t>    In Phyboard Pollux Imx8mp</a:t>
            </a:r>
            <a:endParaRPr lang="en-IN" sz="2400" dirty="0">
              <a:latin typeface="Times New Roman" panose="02020603050405020304" pitchFamily="18" charset="0"/>
              <a:cs typeface="Times New Roman" panose="02020603050405020304" pitchFamily="18" charset="0"/>
            </a:endParaRPr>
          </a:p>
          <a:p>
            <a:pPr algn="ctr"/>
            <a:endParaRPr lang="en-IN" sz="2400"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654279" y="3006228"/>
            <a:ext cx="5993500" cy="369332"/>
          </a:xfrm>
          <a:prstGeom prst="rect">
            <a:avLst/>
          </a:prstGeom>
          <a:noFill/>
        </p:spPr>
        <p:txBody>
          <a:bodyPr wrap="square" rtlCol="0">
            <a:spAutoFit/>
          </a:bodyPr>
          <a:lstStyle/>
          <a:p>
            <a:r>
              <a:rPr lang="en-US" b="1" spc="-50" dirty="0">
                <a:solidFill>
                  <a:srgbClr val="C00000"/>
                </a:solidFill>
                <a:latin typeface="Times New Roman" panose="02020603050405020304" pitchFamily="18" charset="0"/>
                <a:cs typeface="Times New Roman" panose="02020603050405020304" pitchFamily="18" charset="0"/>
              </a:rPr>
              <a:t>MASTER OF COMPUTER APPLICATION</a:t>
            </a:r>
            <a:endParaRPr lang="en-US" b="1" spc="-50" dirty="0">
              <a:solidFill>
                <a:srgbClr val="C0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682500" y="3613973"/>
            <a:ext cx="3883844" cy="369332"/>
          </a:xfrm>
          <a:prstGeom prst="rect">
            <a:avLst/>
          </a:prstGeom>
          <a:noFill/>
        </p:spPr>
        <p:txBody>
          <a:bodyPr wrap="square" rtlCol="0">
            <a:spAutoFit/>
          </a:bodyPr>
          <a:lstStyle/>
          <a:p>
            <a:r>
              <a:rPr lang="en-US" dirty="0"/>
              <a:t>Domain : Embedded IOT</a:t>
            </a:r>
            <a:endParaRPr lang="en-IN" dirty="0"/>
          </a:p>
        </p:txBody>
      </p:sp>
      <p:pic>
        <p:nvPicPr>
          <p:cNvPr id="20" name="Picture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5020" y="235944"/>
            <a:ext cx="8975324" cy="12492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886960" cy="61856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ER DIAGRAM </a:t>
            </a:r>
            <a:endParaRPr lang="en-US" sz="2800" dirty="0">
              <a:latin typeface="Times New Roman" panose="02020603050405020304" pitchFamily="18" charset="0"/>
              <a:cs typeface="Times New Roman" panose="02020603050405020304" pitchFamily="18" charset="0"/>
            </a:endParaRPr>
          </a:p>
        </p:txBody>
      </p:sp>
      <p:pic>
        <p:nvPicPr>
          <p:cNvPr id="81" name="Image 18"/>
          <p:cNvPicPr>
            <a:picLocks noChangeAspect="1" noChangeArrowheads="1"/>
          </p:cNvPicPr>
          <p:nvPr/>
        </p:nvPicPr>
        <p:blipFill>
          <a:blip r:embed="rId1"/>
          <a:stretch>
            <a:fillRect/>
          </a:stretch>
        </p:blipFill>
        <p:spPr>
          <a:xfrm>
            <a:off x="2193290" y="779780"/>
            <a:ext cx="8798560" cy="5755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09340C6-7706-4CF4-A503-B5971061AAE8}" type="slidenum">
              <a:rPr lang="en-US" smtClean="0">
                <a:latin typeface="Times New Roman" panose="02020603050405020304" pitchFamily="18" charset="0"/>
                <a:cs typeface="Times New Roman" panose="02020603050405020304" pitchFamily="18" charset="0"/>
              </a:rPr>
            </a:fld>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0" y="-40713"/>
            <a:ext cx="4978400" cy="719596"/>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DATA COLLECTION </a:t>
            </a:r>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1310640" y="678815"/>
            <a:ext cx="8849360" cy="6392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lvl="0" algn="just">
              <a:lnSpc>
                <a:spcPct val="200000"/>
              </a:lnSpc>
            </a:pPr>
            <a:r>
              <a:rPr lang="en-IN" sz="2000" b="1" dirty="0">
                <a:latin typeface="Times New Roman" panose="02020603050405020304" pitchFamily="18" charset="0"/>
                <a:cs typeface="Times New Roman" panose="02020603050405020304" pitchFamily="18" charset="0"/>
              </a:rPr>
              <a:t>Real-time Data Collection:</a:t>
            </a:r>
            <a:endParaRPr lang="en-IN" sz="2000" b="1"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The camera continuously captures vehicle images, which are processed in real-time by the YOLO model running on the i.MX8MP</a:t>
            </a:r>
            <a:r>
              <a:rPr lang="en-US" altLang="en-US" sz="2000" dirty="0">
                <a:latin typeface="Times New Roman" panose="02020603050405020304" pitchFamily="18" charset="0"/>
                <a:cs typeface="Times New Roman" panose="02020603050405020304" pitchFamily="18" charset="0"/>
              </a:rPr>
              <a:t>.</a:t>
            </a:r>
            <a:endParaRPr lang="en-US" altLang="en-US" sz="1500" dirty="0">
              <a:latin typeface="Times New Roman" panose="02020603050405020304" pitchFamily="18" charset="0"/>
              <a:cs typeface="Times New Roman" panose="02020603050405020304" pitchFamily="18" charset="0"/>
            </a:endParaRPr>
          </a:p>
          <a:p>
            <a:pPr lvl="0" algn="just">
              <a:lnSpc>
                <a:spcPct val="200000"/>
              </a:lnSpc>
            </a:pPr>
            <a:r>
              <a:rPr lang="en-IN"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Plate Detection &amp; Recognition</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identifies and extracts license plate regions from the captured frames. Optical Character Recognition (OCR) is applied to convert the plate image into text.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indent="0" algn="just">
              <a:lnSpc>
                <a:spcPct val="200000"/>
              </a:lnSpc>
              <a:buFont typeface="Wingdings" panose="05000000000000000000" pitchFamily="2" charset="2"/>
              <a:buNone/>
            </a:pPr>
            <a:r>
              <a:rPr lang="en-US" altLang="en-US" sz="2000" b="1" dirty="0">
                <a:ln>
                  <a:noFill/>
                </a:ln>
                <a:effectLst/>
                <a:latin typeface="Times New Roman" panose="02020603050405020304" pitchFamily="18" charset="0"/>
                <a:cs typeface="Times New Roman" panose="02020603050405020304" pitchFamily="18" charset="0"/>
                <a:sym typeface="+mn-ea"/>
              </a:rPr>
              <a:t>Local Data Storage: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algn="just">
              <a:lnSpc>
                <a:spcPct val="200000"/>
              </a:lnSpc>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recognized license plate numbers, along with the corresponding images, are stored locally on the device for immediate access and analysis.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indent="0" algn="just">
              <a:lnSpc>
                <a:spcPct val="200000"/>
              </a:lnSpc>
              <a:buFont typeface="Wingdings" panose="05000000000000000000" pitchFamily="2" charset="2"/>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269"/>
            <a:ext cx="5974080" cy="66717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NUMBER OF MODULES </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71630" y="658906"/>
            <a:ext cx="10798711" cy="7293610"/>
          </a:xfrm>
          <a:prstGeom prst="rect">
            <a:avLst/>
          </a:prstGeom>
        </p:spPr>
        <p:txBody>
          <a:bodyPr wrap="square">
            <a:spAutoFit/>
          </a:bodyPr>
          <a:lstStyle/>
          <a:p>
            <a:pPr>
              <a:lnSpc>
                <a:spcPct val="200000"/>
              </a:lnSpc>
            </a:pPr>
            <a:endParaRPr lang="en-IN" sz="2000" b="1" dirty="0">
              <a:latin typeface="Times New Roman" panose="02020603050405020304" pitchFamily="18" charset="0"/>
              <a:cs typeface="Times New Roman" panose="02020603050405020304" pitchFamily="18" charset="0"/>
            </a:endParaRPr>
          </a:p>
          <a:p>
            <a:pPr lvl="0" algn="just">
              <a:lnSpc>
                <a:spcPct val="200000"/>
              </a:lnSpc>
            </a:pPr>
            <a:r>
              <a:rPr lang="en-US" altLang="en-US" sz="2000" b="1" dirty="0">
                <a:latin typeface="Times New Roman" panose="02020603050405020304" pitchFamily="18" charset="0"/>
                <a:cs typeface="Times New Roman" panose="02020603050405020304" pitchFamily="18" charset="0"/>
              </a:rPr>
              <a:t>Data Collection Modules</a:t>
            </a:r>
            <a:r>
              <a:rPr lang="en-IN"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Camera Module:</a:t>
            </a:r>
            <a:r>
              <a:rPr lang="en-US" altLang="en-US" dirty="0">
                <a:latin typeface="Times New Roman" panose="02020603050405020304" pitchFamily="18" charset="0"/>
                <a:cs typeface="Times New Roman" panose="02020603050405020304" pitchFamily="18" charset="0"/>
              </a:rPr>
              <a:t> Captures real-time vehicle images for processing.</a:t>
            </a:r>
            <a:endParaRPr lang="en-US" altLang="en-US"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YOLO Model (Detection Module): </a:t>
            </a:r>
            <a:r>
              <a:rPr lang="en-US" altLang="en-US" dirty="0">
                <a:latin typeface="Times New Roman" panose="02020603050405020304" pitchFamily="18" charset="0"/>
                <a:cs typeface="Times New Roman" panose="02020603050405020304" pitchFamily="18" charset="0"/>
              </a:rPr>
              <a:t>Detects license plates from the captured images.</a:t>
            </a:r>
            <a:endParaRPr lang="en-US" altLang="en-US" b="1"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OCR Module (Recognition Module):</a:t>
            </a:r>
            <a:r>
              <a:rPr lang="en-US" altLang="en-US" dirty="0">
                <a:latin typeface="Times New Roman" panose="02020603050405020304" pitchFamily="18" charset="0"/>
                <a:cs typeface="Times New Roman" panose="02020603050405020304" pitchFamily="18" charset="0"/>
              </a:rPr>
              <a:t> Extracts text from the detected license plate images using OCR.</a:t>
            </a:r>
            <a:endParaRPr lang="en-US" altLang="en-US" dirty="0">
              <a:latin typeface="Times New Roman" panose="02020603050405020304" pitchFamily="18" charset="0"/>
              <a:cs typeface="Times New Roman" panose="02020603050405020304" pitchFamily="18" charset="0"/>
            </a:endParaRPr>
          </a:p>
          <a:p>
            <a:pPr lvl="0" algn="just">
              <a:lnSpc>
                <a:spcPct val="200000"/>
              </a:lnSpc>
            </a:pPr>
            <a:r>
              <a:rPr lang="en-IN" sz="2000" b="1" dirty="0">
                <a:latin typeface="Times New Roman" panose="02020603050405020304" pitchFamily="18" charset="0"/>
                <a:cs typeface="Times New Roman" panose="02020603050405020304" pitchFamily="18" charset="0"/>
              </a:rPr>
              <a:t>Communication Modules:</a:t>
            </a:r>
            <a:endParaRPr lang="en-IN" sz="2000"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Display Module (HDMI/Local Display): </a:t>
            </a:r>
            <a:r>
              <a:rPr lang="en-US" altLang="en-US" dirty="0">
                <a:latin typeface="Times New Roman" panose="02020603050405020304" pitchFamily="18" charset="0"/>
                <a:cs typeface="Times New Roman" panose="02020603050405020304" pitchFamily="18" charset="0"/>
              </a:rPr>
              <a:t>Displays the detected license plate number and any alerts on a local monitor.</a:t>
            </a:r>
            <a:endParaRPr lang="en-US" altLang="en-US" dirty="0">
              <a:latin typeface="Times New Roman" panose="02020603050405020304" pitchFamily="18" charset="0"/>
              <a:cs typeface="Times New Roman" panose="02020603050405020304" pitchFamily="18" charset="0"/>
            </a:endParaRPr>
          </a:p>
          <a:p>
            <a:pPr lvl="1" indent="0" algn="just">
              <a:lnSpc>
                <a:spcPct val="200000"/>
              </a:lnSpc>
              <a:buFont typeface="Wingdings" panose="05000000000000000000" pitchFamily="2" charset="2"/>
              <a:buNone/>
            </a:pPr>
            <a:endParaRPr lang="en-US" altLang="en-US" dirty="0">
              <a:latin typeface="Times New Roman" panose="02020603050405020304" pitchFamily="18" charset="0"/>
              <a:cs typeface="Times New Roman" panose="02020603050405020304" pitchFamily="18" charset="0"/>
            </a:endParaRPr>
          </a:p>
          <a:p>
            <a:pPr marL="742950" lvl="1" indent="-285750" algn="just">
              <a:lnSpc>
                <a:spcPct val="200000"/>
              </a:lnSpc>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M</a:t>
            </a:r>
            <a:r>
              <a:rPr lang="en-IN" altLang="en-US" b="1" dirty="0">
                <a:latin typeface="Times New Roman" panose="02020603050405020304" pitchFamily="18" charset="0"/>
                <a:cs typeface="Times New Roman" panose="02020603050405020304" pitchFamily="18" charset="0"/>
              </a:rPr>
              <a:t>PU &amp; MCU </a:t>
            </a:r>
            <a:r>
              <a:rPr lang="en-US" altLang="en-US" b="1" dirty="0">
                <a:latin typeface="Times New Roman" panose="02020603050405020304" pitchFamily="18" charset="0"/>
                <a:cs typeface="Times New Roman" panose="02020603050405020304" pitchFamily="18" charset="0"/>
              </a:rPr>
              <a:t>Module (i.MX8MP):</a:t>
            </a:r>
            <a:r>
              <a:rPr lang="en-US" altLang="en-US" dirty="0">
                <a:latin typeface="Times New Roman" panose="02020603050405020304" pitchFamily="18" charset="0"/>
                <a:cs typeface="Times New Roman" panose="02020603050405020304" pitchFamily="18" charset="0"/>
              </a:rPr>
              <a:t> Processes the image data using the YOLO model for license plate detection and handles communication with other components.</a:t>
            </a:r>
            <a:endParaRPr lang="en-US" altLang="en-US" dirty="0">
              <a:latin typeface="Times New Roman" panose="02020603050405020304" pitchFamily="18" charset="0"/>
              <a:cs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a:p>
            <a:pPr>
              <a:lnSpc>
                <a:spcPct val="150000"/>
              </a:lnSpc>
            </a:pPr>
            <a:endParaRPr lang="en-IN" sz="20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671830" y="5429250"/>
            <a:ext cx="2641600" cy="398780"/>
          </a:xfrm>
          <a:prstGeom prst="rect">
            <a:avLst/>
          </a:prstGeom>
          <a:noFill/>
        </p:spPr>
        <p:txBody>
          <a:bodyPr wrap="square" rtlCol="0">
            <a:spAutoFit/>
          </a:bodyPr>
          <a:p>
            <a:r>
              <a:rPr lang="en-IN" altLang="en-US" sz="2000" b="1">
                <a:latin typeface="Times New Roman" panose="02020603050405020304" pitchFamily="18" charset="0"/>
                <a:cs typeface="Times New Roman" panose="02020603050405020304" pitchFamily="18" charset="0"/>
              </a:rPr>
              <a:t>Processing Modules</a:t>
            </a:r>
            <a:endParaRPr lang="en-IN" alt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2" y="21354"/>
            <a:ext cx="4458740" cy="682097"/>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CIRCUIT DIAGRAM </a:t>
            </a:r>
            <a:endParaRPr lang="en-US"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9052560" y="904240"/>
            <a:ext cx="1001409" cy="368300"/>
          </a:xfrm>
          <a:prstGeom prst="rect">
            <a:avLst/>
          </a:prstGeom>
          <a:noFill/>
        </p:spPr>
        <p:txBody>
          <a:bodyPr wrap="square" rtlCol="0">
            <a:spAutoFit/>
          </a:bodyPr>
          <a:lstStyle/>
          <a:p>
            <a:r>
              <a:rPr lang="en-IN" dirty="0"/>
              <a:t>lb</a:t>
            </a:r>
            <a:endParaRPr lang="en-IN" dirty="0"/>
          </a:p>
        </p:txBody>
      </p:sp>
      <p:pic>
        <p:nvPicPr>
          <p:cNvPr id="59" name="Image 14"/>
          <p:cNvPicPr>
            <a:picLocks noChangeAspect="1" noChangeArrowheads="1"/>
          </p:cNvPicPr>
          <p:nvPr/>
        </p:nvPicPr>
        <p:blipFill>
          <a:blip r:embed="rId1"/>
          <a:stretch>
            <a:fillRect/>
          </a:stretch>
        </p:blipFill>
        <p:spPr>
          <a:xfrm>
            <a:off x="1369060" y="702945"/>
            <a:ext cx="10744200" cy="55321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8269"/>
            <a:ext cx="4653280" cy="66717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pic>
        <p:nvPicPr>
          <p:cNvPr id="125" name="Image 46"/>
          <p:cNvPicPr>
            <a:picLocks noChangeAspect="1" noChangeArrowheads="1"/>
          </p:cNvPicPr>
          <p:nvPr/>
        </p:nvPicPr>
        <p:blipFill>
          <a:blip r:embed="rId1"/>
          <a:stretch>
            <a:fillRect/>
          </a:stretch>
        </p:blipFill>
        <p:spPr>
          <a:xfrm>
            <a:off x="6096000" y="3723005"/>
            <a:ext cx="5941060" cy="2714625"/>
          </a:xfrm>
          <a:prstGeom prst="rect">
            <a:avLst/>
          </a:prstGeom>
        </p:spPr>
      </p:pic>
      <p:pic>
        <p:nvPicPr>
          <p:cNvPr id="123" name="Image 45"/>
          <p:cNvPicPr>
            <a:picLocks noChangeAspect="1" noChangeArrowheads="1"/>
          </p:cNvPicPr>
          <p:nvPr/>
        </p:nvPicPr>
        <p:blipFill>
          <a:blip r:embed="rId2"/>
          <a:stretch>
            <a:fillRect/>
          </a:stretch>
        </p:blipFill>
        <p:spPr>
          <a:xfrm>
            <a:off x="6096000" y="893445"/>
            <a:ext cx="5941060" cy="2828925"/>
          </a:xfrm>
          <a:prstGeom prst="rect">
            <a:avLst/>
          </a:prstGeom>
        </p:spPr>
      </p:pic>
      <p:pic>
        <p:nvPicPr>
          <p:cNvPr id="122" name="Image 44"/>
          <p:cNvPicPr>
            <a:picLocks noChangeAspect="1" noChangeArrowheads="1"/>
          </p:cNvPicPr>
          <p:nvPr/>
        </p:nvPicPr>
        <p:blipFill>
          <a:blip r:embed="rId3"/>
          <a:stretch>
            <a:fillRect/>
          </a:stretch>
        </p:blipFill>
        <p:spPr>
          <a:xfrm>
            <a:off x="234315" y="3723005"/>
            <a:ext cx="5633720" cy="2798445"/>
          </a:xfrm>
          <a:prstGeom prst="rect">
            <a:avLst/>
          </a:prstGeom>
        </p:spPr>
      </p:pic>
      <p:pic>
        <p:nvPicPr>
          <p:cNvPr id="119" name="Image 43"/>
          <p:cNvPicPr>
            <a:picLocks noChangeAspect="1" noChangeArrowheads="1"/>
          </p:cNvPicPr>
          <p:nvPr/>
        </p:nvPicPr>
        <p:blipFill>
          <a:blip r:embed="rId4"/>
          <a:stretch>
            <a:fillRect/>
          </a:stretch>
        </p:blipFill>
        <p:spPr>
          <a:xfrm>
            <a:off x="234950" y="893445"/>
            <a:ext cx="5633085" cy="28289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Rectangle 1"/>
          <p:cNvSpPr/>
          <p:nvPr/>
        </p:nvSpPr>
        <p:spPr>
          <a:xfrm>
            <a:off x="0" y="0"/>
            <a:ext cx="4378960" cy="75303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598805" y="1000125"/>
            <a:ext cx="11482705" cy="7262495"/>
          </a:xfrm>
          <a:prstGeom prst="rect">
            <a:avLst/>
          </a:prstGeom>
        </p:spPr>
        <p:txBody>
          <a:bodyPr wrap="square">
            <a:spAutoFit/>
          </a:bodyPr>
          <a:lstStyle/>
          <a:p>
            <a:pPr marL="285750" indent="-285750" algn="just">
              <a:buFont typeface="Wingdings" panose="05000000000000000000" pitchFamily="2" charset="2"/>
              <a:buChar char="Ø"/>
            </a:pPr>
            <a:r>
              <a:rPr lang="en-IN" altLang="en-US" sz="2000" b="1" dirty="0">
                <a:latin typeface="Times New Roman" panose="02020603050405020304" pitchFamily="18" charset="0"/>
                <a:cs typeface="Times New Roman" panose="02020603050405020304" pitchFamily="18" charset="0"/>
              </a:rPr>
              <a:t>PHYBOARD POLLUX I.MX8M PLUS</a:t>
            </a:r>
            <a:endParaRPr lang="en-IN" sz="2000" b="1" dirty="0">
              <a:latin typeface="Times New Roman" panose="02020603050405020304" pitchFamily="18" charset="0"/>
              <a:cs typeface="Times New Roman" panose="02020603050405020304" pitchFamily="18" charset="0"/>
            </a:endParaRPr>
          </a:p>
          <a:p>
            <a:pPr algn="just"/>
            <a:r>
              <a:rPr lang="en-IN" sz="2000" b="1" dirty="0"/>
              <a:t>          </a:t>
            </a:r>
            <a:endParaRPr lang="en-IN" sz="2000" b="1" dirty="0"/>
          </a:p>
          <a:p>
            <a:pPr algn="just"/>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ReferenceManual: Phyboard Pollux I.mxm plux Reference Manual.(</a:t>
            </a:r>
            <a:r>
              <a:rPr lang="en-US" altLang="en-US" dirty="0">
                <a:latin typeface="Times New Roman" panose="02020603050405020304" pitchFamily="18" charset="0"/>
                <a:cs typeface="Times New Roman" panose="02020603050405020304" pitchFamily="18" charset="0"/>
                <a:hlinkClick r:id="rId1" action="ppaction://hlinkfile"/>
              </a:rPr>
              <a:t>https://www.phytec.eu/en/produkte/system-on-modules/phycore-imx-8m-plus/#downloads/</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Hardware,Software&amp;BSP Guide : Phyboardpollux imx8mp.(</a:t>
            </a:r>
            <a:r>
              <a:rPr lang="en-US" altLang="en-US" dirty="0">
                <a:latin typeface="Times New Roman" panose="02020603050405020304" pitchFamily="18" charset="0"/>
                <a:cs typeface="Times New Roman" panose="02020603050405020304" pitchFamily="18" charset="0"/>
                <a:hlinkClick r:id="rId2" action="ppaction://hlinkfile"/>
              </a:rPr>
              <a:t>https://www.phytec.de/cdocuments/?doc=LAC7Ig</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sz="2000" dirty="0"/>
          </a:p>
          <a:p>
            <a:pPr marL="285750" indent="-285750" algn="just">
              <a:buFont typeface="Wingdings" panose="05000000000000000000" pitchFamily="2" charset="2"/>
              <a:buChar char="Ø"/>
            </a:pPr>
            <a:r>
              <a:rPr lang="en-IN" sz="2000" dirty="0"/>
              <a:t> </a:t>
            </a:r>
            <a:r>
              <a:rPr lang="en-IN" sz="2000" b="1" dirty="0">
                <a:latin typeface="Times New Roman" panose="02020603050405020304" pitchFamily="18" charset="0"/>
                <a:cs typeface="Times New Roman" panose="02020603050405020304" pitchFamily="18" charset="0"/>
              </a:rPr>
              <a:t>PHYTEC CAMERA MODULE</a:t>
            </a:r>
            <a:endParaRPr lang="en-IN" sz="2000" b="1" dirty="0">
              <a:latin typeface="Times New Roman" panose="02020603050405020304" pitchFamily="18" charset="0"/>
              <a:cs typeface="Times New Roman" panose="02020603050405020304" pitchFamily="18" charset="0"/>
            </a:endParaRPr>
          </a:p>
          <a:p>
            <a:pPr algn="just"/>
            <a:r>
              <a:rPr lang="en-IN" sz="2000" dirty="0"/>
              <a:t>             </a:t>
            </a:r>
            <a:endParaRPr lang="en-IN" sz="2000" dirty="0"/>
          </a:p>
          <a:p>
            <a:pPr algn="just"/>
            <a:r>
              <a:rPr lang="en-IN" sz="2000" dirty="0"/>
              <a:t>            </a:t>
            </a:r>
            <a:r>
              <a:rPr lang="en-IN" dirty="0">
                <a:latin typeface="Times New Roman" panose="02020603050405020304" pitchFamily="18" charset="0"/>
                <a:cs typeface="Times New Roman" panose="02020603050405020304" pitchFamily="18" charset="0"/>
              </a:rPr>
              <a:t> Datasheet: Camera Module Datasheet.(</a:t>
            </a:r>
            <a:r>
              <a:rPr lang="en-US" altLang="en-US" sz="1800" dirty="0">
                <a:latin typeface="Times New Roman" panose="02020603050405020304" pitchFamily="18" charset="0"/>
                <a:cs typeface="Times New Roman" panose="02020603050405020304" pitchFamily="18" charset="0"/>
                <a:hlinkClick r:id="rId3" action="ppaction://hlinkfile"/>
              </a:rPr>
              <a:t>https://www.phytec.com/product/phycam-m-mipi-csi-2/</a:t>
            </a:r>
            <a:r>
              <a:rPr lang="en-US" sz="18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dirty="0">
                <a:sym typeface="+mn-ea"/>
              </a:rPr>
              <a:t> </a:t>
            </a:r>
            <a:r>
              <a:rPr lang="en-IN" sz="2000" b="1" dirty="0">
                <a:latin typeface="Times New Roman" panose="02020603050405020304" pitchFamily="18" charset="0"/>
                <a:cs typeface="Times New Roman" panose="02020603050405020304" pitchFamily="18" charset="0"/>
                <a:sym typeface="+mn-ea"/>
              </a:rPr>
              <a:t>ULTRALYTICS </a:t>
            </a:r>
            <a:r>
              <a:rPr lang="en-IN" sz="2000" b="1" dirty="0">
                <a:latin typeface="Times New Roman" panose="02020603050405020304" pitchFamily="18" charset="0"/>
                <a:cs typeface="Times New Roman" panose="02020603050405020304" pitchFamily="18" charset="0"/>
                <a:sym typeface="+mn-ea"/>
              </a:rPr>
              <a:t>YOLO</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Yolo-You Only </a:t>
            </a:r>
            <a:r>
              <a:rPr lang="en-IN" dirty="0">
                <a:latin typeface="Times New Roman" panose="02020603050405020304" pitchFamily="18" charset="0"/>
                <a:cs typeface="Times New Roman" panose="02020603050405020304" pitchFamily="18" charset="0"/>
                <a:sym typeface="+mn-ea"/>
              </a:rPr>
              <a:t>Look Once</a:t>
            </a:r>
            <a:r>
              <a:rPr lang="en-IN" dirty="0" err="1">
                <a:latin typeface="Times New Roman" panose="02020603050405020304" pitchFamily="18" charset="0"/>
                <a:cs typeface="Times New Roman" panose="02020603050405020304" pitchFamily="18" charset="0"/>
                <a:sym typeface="+mn-ea"/>
              </a:rPr>
              <a:t>:Yolo For License plate Detection.(</a:t>
            </a:r>
            <a:r>
              <a:rPr lang="en-US" altLang="en-US" dirty="0">
                <a:latin typeface="Times New Roman" panose="02020603050405020304" pitchFamily="18" charset="0"/>
                <a:cs typeface="Times New Roman" panose="02020603050405020304" pitchFamily="18" charset="0"/>
                <a:sym typeface="+mn-ea"/>
                <a:hlinkClick r:id="rId4" action="ppaction://hlinkfile"/>
              </a:rPr>
              <a:t>https://docs.ultralytics.com/tasks/detect/</a:t>
            </a:r>
            <a:r>
              <a:rPr lang="en-US"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sym typeface="+mn-ea"/>
              </a:rPr>
              <a:t>TENSORFLOW LITE</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endParaRPr lang="en-IN" sz="20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pitchFamily="2" charset="2"/>
              <a:buNone/>
            </a:pPr>
            <a:r>
              <a:rPr lang="en-IN" sz="2000" b="1" dirty="0">
                <a:latin typeface="Times New Roman" panose="02020603050405020304" pitchFamily="18" charset="0"/>
                <a:cs typeface="Times New Roman" panose="02020603050405020304" pitchFamily="18" charset="0"/>
                <a:sym typeface="+mn-ea"/>
              </a:rPr>
              <a:t>           </a:t>
            </a:r>
            <a:r>
              <a:rPr lang="en-IN" b="1" dirty="0">
                <a:latin typeface="Times New Roman" panose="02020603050405020304" pitchFamily="18" charset="0"/>
                <a:cs typeface="Times New Roman" panose="02020603050405020304" pitchFamily="18" charset="0"/>
                <a:sym typeface="+mn-ea"/>
              </a:rPr>
              <a:t> </a:t>
            </a:r>
            <a:r>
              <a:rPr lang="en-US" altLang="en-US" dirty="0">
                <a:latin typeface="Times New Roman" panose="02020603050405020304" pitchFamily="18" charset="0"/>
                <a:cs typeface="Times New Roman" panose="02020603050405020304" pitchFamily="18" charset="0"/>
                <a:sym typeface="+mn-ea"/>
              </a:rPr>
              <a:t>TensorFlow Lite Documentation:</a:t>
            </a:r>
            <a:r>
              <a:rPr lang="en-IN" altLang="en-US" dirty="0">
                <a:latin typeface="Times New Roman" panose="02020603050405020304" pitchFamily="18" charset="0"/>
                <a:cs typeface="Times New Roman" panose="02020603050405020304" pitchFamily="18" charset="0"/>
                <a:sym typeface="+mn-ea"/>
              </a:rPr>
              <a:t>tensorflow lites models for tiny devices(</a:t>
            </a:r>
            <a:r>
              <a:rPr lang="en-US" altLang="en-US" dirty="0">
                <a:latin typeface="Times New Roman" panose="02020603050405020304" pitchFamily="18" charset="0"/>
                <a:cs typeface="Times New Roman" panose="02020603050405020304" pitchFamily="18" charset="0"/>
                <a:sym typeface="+mn-ea"/>
                <a:hlinkClick r:id="rId5" action="ppaction://hlinkfile"/>
              </a:rPr>
              <a:t> https://www.tensorflow.org/lit</a:t>
            </a:r>
            <a:r>
              <a:rPr lang="en-IN" altLang="en-US" dirty="0">
                <a:latin typeface="Times New Roman" panose="02020603050405020304" pitchFamily="18" charset="0"/>
                <a:cs typeface="Times New Roman" panose="02020603050405020304" pitchFamily="18" charset="0"/>
                <a:sym typeface="+mn-ea"/>
                <a:hlinkClick r:id="rId5" action="ppaction://hlinkfile"/>
              </a:rPr>
              <a:t>e</a:t>
            </a:r>
            <a:r>
              <a:rPr lang="en-IN" altLang="en-US" dirty="0">
                <a:latin typeface="Times New Roman" panose="02020603050405020304" pitchFamily="18" charset="0"/>
                <a:cs typeface="Times New Roman" panose="02020603050405020304" pitchFamily="18" charset="0"/>
                <a:sym typeface="+mn-ea"/>
              </a:rPr>
              <a:t>)</a:t>
            </a:r>
            <a:endParaRPr lang="en-US" altLang="en-US"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algn="just"/>
            <a:r>
              <a:rPr lang="en-US" sz="2000" dirty="0"/>
              <a:t> </a:t>
            </a:r>
            <a:r>
              <a:rPr lang="en-IN" sz="2000" dirty="0"/>
              <a:t>             </a:t>
            </a:r>
            <a:endParaRPr lang="en-US" sz="1800" dirty="0">
              <a:latin typeface="Times New Roman" panose="02020603050405020304" pitchFamily="18" charset="0"/>
              <a:cs typeface="Times New Roman" panose="02020603050405020304" pitchFamily="18" charset="0"/>
            </a:endParaRPr>
          </a:p>
          <a:p>
            <a:r>
              <a:rPr lang="en-IN" dirty="0">
                <a:sym typeface="+mn-ea"/>
              </a:rPr>
              <a:t> </a:t>
            </a:r>
            <a:endParaRPr lang="en-IN" b="1"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165225" y="-375920"/>
            <a:ext cx="8890635" cy="7233920"/>
          </a:xfrm>
          <a:prstGeom prst="rect">
            <a:avLst/>
          </a:prstGeom>
        </p:spPr>
      </p:pic>
      <p:pic>
        <p:nvPicPr>
          <p:cNvPr id="4" name="Picture 3"/>
          <p:cNvPicPr/>
          <p:nvPr/>
        </p:nvPicPr>
        <p:blipFill>
          <a:blip r:embed="rId2"/>
          <a:stretch>
            <a:fillRect/>
          </a:stretch>
        </p:blipFill>
        <p:spPr>
          <a:xfrm>
            <a:off x="-4661535" y="0"/>
            <a:ext cx="6945630" cy="6858000"/>
          </a:xfrm>
          <a:prstGeom prst="rect">
            <a:avLst/>
          </a:prstGeom>
        </p:spPr>
      </p:pic>
      <p:pic>
        <p:nvPicPr>
          <p:cNvPr id="6" name="Picture 5"/>
          <p:cNvPicPr/>
          <p:nvPr/>
        </p:nvPicPr>
        <p:blipFill>
          <a:blip r:embed="rId2"/>
          <a:stretch>
            <a:fillRect/>
          </a:stretch>
        </p:blipFill>
        <p:spPr>
          <a:xfrm>
            <a:off x="8434070" y="-227965"/>
            <a:ext cx="4602480" cy="7212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79611" y="232193"/>
            <a:ext cx="2788024" cy="646331"/>
          </a:xfrm>
          <a:prstGeom prst="rect">
            <a:avLst/>
          </a:prstGeom>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OUTLINE</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320801" y="1473200"/>
            <a:ext cx="6895351" cy="4707890"/>
          </a:xfrm>
          <a:prstGeom prst="rect">
            <a:avLst/>
          </a:prstGeom>
        </p:spPr>
        <p:txBody>
          <a:bodyPr wrap="square">
            <a:spAutoFit/>
          </a:bodyPr>
          <a:lstStyle/>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DOMAIN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SOFTWARE’S</a:t>
            </a: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HARDWARE’S</a:t>
            </a:r>
            <a:endParaRPr lang="en-US" sz="2000" dirty="0">
              <a:latin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PROPOSED SYSTEM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DATAFLOW DIAGRAM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ER DIAGRAM</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NUMBER OF MODULES</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DATA COLLECTION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CIRCUIT DIAGRAM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spcAft>
                <a:spcPts val="0"/>
              </a:spcAft>
              <a:buClr>
                <a:srgbClr val="FF0000"/>
              </a:buClr>
              <a:buFont typeface="Wingdings" panose="05000000000000000000" pitchFamily="2" charset="2"/>
              <a:buChar char="v"/>
              <a:tabLst>
                <a:tab pos="914400"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REFERENCE</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800100" lvl="1" indent="-342900" algn="just">
              <a:buClr>
                <a:srgbClr val="FF0000"/>
              </a:buCl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0" y="0"/>
            <a:ext cx="46431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OUTLINE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1"/>
          <p:cNvSpPr/>
          <p:nvPr/>
        </p:nvSpPr>
        <p:spPr>
          <a:xfrm>
            <a:off x="0" y="0"/>
            <a:ext cx="5100320" cy="94129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DOMAIN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50240" y="1905635"/>
            <a:ext cx="8867775" cy="267652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Domain</a:t>
            </a:r>
            <a:r>
              <a:rPr lang="en-US" sz="2000" dirty="0">
                <a:latin typeface="Times New Roman" panose="02020603050405020304" pitchFamily="18" charset="0"/>
                <a:cs typeface="Times New Roman" panose="02020603050405020304" pitchFamily="18" charset="0"/>
              </a:rPr>
              <a:t> : </a:t>
            </a:r>
            <a:r>
              <a:rPr lang="en-IN" altLang="en-US" sz="2000" dirty="0">
                <a:latin typeface="Times New Roman" panose="02020603050405020304" pitchFamily="18" charset="0"/>
                <a:cs typeface="Times New Roman" panose="02020603050405020304" pitchFamily="18" charset="0"/>
              </a:rPr>
              <a:t>License Plate Recognition Using Yolo In Phyboard Pollux Imx8mp</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Embedded System</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altLang="en-US" sz="2000" dirty="0">
                <a:latin typeface="Times New Roman" panose="02020603050405020304" pitchFamily="18" charset="0"/>
                <a:cs typeface="Times New Roman" panose="02020603050405020304" pitchFamily="18" charset="0"/>
              </a:rPr>
              <a:t>Artificial Intelligence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907280" cy="806824"/>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70560" y="1076960"/>
            <a:ext cx="10807290" cy="5631180"/>
          </a:xfrm>
          <a:prstGeom prst="rect">
            <a:avLst/>
          </a:prstGeom>
          <a:noFill/>
        </p:spPr>
        <p:txBody>
          <a:bodyPr wrap="square" rtlCol="0">
            <a:spAutoFit/>
          </a:bodyPr>
          <a:lstStyle/>
          <a:p>
            <a:pPr algn="just">
              <a:lnSpc>
                <a:spcPct val="200000"/>
              </a:lnSpc>
            </a:pPr>
            <a:r>
              <a:rPr lang="en-US" altLang="en-US" dirty="0">
                <a:latin typeface="Times New Roman" panose="02020603050405020304" pitchFamily="18" charset="0"/>
                <a:cs typeface="Times New Roman" panose="02020603050405020304" pitchFamily="18" charset="0"/>
              </a:rPr>
              <a:t>Detecting license plate numbers using computer vision, especially with the integration of YOLO (You Only Look Once) and Optical Character Recognition (OCR), offers a range of practical applications and benefits. Here's an introduction to why this process is valuable</a:t>
            </a:r>
            <a:r>
              <a:rPr lang="en-I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In the ever-evolving landscape of technology, the integration of computer vision has brought forth innovative solutions, and one particularly compelling application is the detection of license plate numbers. This technology has proven to be immensely useful in various domains, offering a blend of efficiency, accuracy, and automation.One primary utility of license plate detection through computer vision lies in enhancing security and surveillance systems. By leveraging advanced algorithms, such as YOLO, to detect license plates in real-time, it becomes possible to monitor and track vehicles seamlessly. This is particularly advantageous in the context of law enforcement, where quick identification of vehicles is essential for tasks ranging from traffic management to criminal investigations.</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p:nvPr/>
        </p:nvSpPr>
        <p:spPr>
          <a:xfrm>
            <a:off x="0" y="0"/>
            <a:ext cx="4927600" cy="812800"/>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SOFTWARE’S </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75360" y="949960"/>
            <a:ext cx="10523855" cy="5471160"/>
          </a:xfrm>
          <a:prstGeom prst="rect">
            <a:avLst/>
          </a:prstGeom>
          <a:noFill/>
        </p:spPr>
        <p:txBody>
          <a:bodyPr wrap="square" rtlCol="0">
            <a:noAutofit/>
          </a:bodyPr>
          <a:lstStyle/>
          <a:p>
            <a:pPr marL="342900" indent="-342900">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Operating System:</a:t>
            </a:r>
            <a:endParaRPr lang="en-IN" sz="2000" b="1"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Python3.10 - Development and Debugging</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OpenCV.</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YOLO (You Only Look Once).</a:t>
            </a:r>
            <a:endParaRPr lang="en-IN"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Tesseract OCR</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LabelImg</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TensorFlow / PyTorch (Based on selected YOLO version)</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Operating System in Linux.</a:t>
            </a: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b="0" strike="noStrike" spc="-1" dirty="0">
              <a:solidFill>
                <a:srgbClr val="000000"/>
              </a:solidFill>
              <a:latin typeface="Times New Roman" panose="02020603050405020304" pitchFamily="18" charset="0"/>
              <a:ea typeface="DejaVu Sans"/>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nSpc>
                <a:spcPct val="20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358" y="1712890"/>
            <a:ext cx="5004391" cy="3434606"/>
          </a:xfrm>
        </p:spPr>
        <p:txBody>
          <a:bodyPr>
            <a:noAutofit/>
          </a:bodyPr>
          <a:lstStyle/>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Phyboard Pollux I.mx8m Plus </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LCD Display/Monitor</a:t>
            </a:r>
            <a:endParaRPr lang="en-US" sz="2000" dirty="0">
              <a:latin typeface="Times New Roman" panose="02020603050405020304" pitchFamily="18" charset="0"/>
              <a:cs typeface="Times New Roman" panose="02020603050405020304" pitchFamily="18" charset="0"/>
            </a:endParaRPr>
          </a:p>
          <a:p>
            <a:pPr marL="457200" indent="-457200">
              <a:lnSpc>
                <a:spcPct val="200000"/>
              </a:lnSpc>
              <a:buFont typeface="+mj-lt"/>
              <a:buAutoNum type="arabicPeriod"/>
            </a:pPr>
            <a:r>
              <a:rPr lang="en-IN" altLang="en-US" sz="2000" dirty="0">
                <a:latin typeface="Times New Roman" panose="02020603050405020304" pitchFamily="18" charset="0"/>
                <a:cs typeface="Times New Roman" panose="02020603050405020304" pitchFamily="18" charset="0"/>
              </a:rPr>
              <a:t>Camera Module/USB Camera</a:t>
            </a:r>
            <a:endParaRPr lang="en-US" sz="2000" dirty="0">
              <a:latin typeface="Times New Roman" panose="02020603050405020304" pitchFamily="18" charset="0"/>
              <a:cs typeface="Times New Roman" panose="02020603050405020304" pitchFamily="18" charset="0"/>
            </a:endParaRPr>
          </a:p>
          <a:p>
            <a:pPr marL="0" indent="0">
              <a:lnSpc>
                <a:spcPct val="200000"/>
              </a:lnSpc>
              <a:buFont typeface="+mj-lt"/>
              <a:buNone/>
            </a:pPr>
            <a:endParaRPr lang="en-IN" sz="2000" b="1" dirty="0">
              <a:latin typeface="Times New Roman" panose="02020603050405020304" pitchFamily="18" charset="0"/>
              <a:cs typeface="Times New Roman" panose="02020603050405020304" pitchFamily="18" charset="0"/>
            </a:endParaRPr>
          </a:p>
        </p:txBody>
      </p:sp>
      <p:sp>
        <p:nvSpPr>
          <p:cNvPr id="7" name="Rectangle 1"/>
          <p:cNvSpPr>
            <a:spLocks noGrp="1"/>
          </p:cNvSpPr>
          <p:nvPr>
            <p:ph type="title"/>
          </p:nvPr>
        </p:nvSpPr>
        <p:spPr>
          <a:xfrm>
            <a:off x="0" y="-23446"/>
            <a:ext cx="5639749" cy="723536"/>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HARDWARE’S </a:t>
            </a:r>
            <a:endParaRPr lang="en-US" sz="2800" dirty="0">
              <a:latin typeface="Times New Roman" panose="02020603050405020304" pitchFamily="18" charset="0"/>
              <a:cs typeface="Times New Roman" panose="02020603050405020304" pitchFamily="18" charset="0"/>
            </a:endParaRPr>
          </a:p>
        </p:txBody>
      </p:sp>
      <p:pic>
        <p:nvPicPr>
          <p:cNvPr id="5" name="Picture 4" descr="C:\Users\rames\OneDrive\Documents\Pictures\Saved Pictures\Screenshots\imx8mp.pngimx8mp"/>
          <p:cNvPicPr>
            <a:picLocks noChangeAspect="1"/>
          </p:cNvPicPr>
          <p:nvPr/>
        </p:nvPicPr>
        <p:blipFill>
          <a:blip r:embed="rId1"/>
          <a:srcRect l="8941" r="8941"/>
          <a:stretch>
            <a:fillRect/>
          </a:stretch>
        </p:blipFill>
        <p:spPr>
          <a:xfrm>
            <a:off x="4944745" y="1304925"/>
            <a:ext cx="5873750" cy="2124075"/>
          </a:xfrm>
          <a:prstGeom prst="rect">
            <a:avLst/>
          </a:prstGeom>
        </p:spPr>
      </p:pic>
      <p:sp>
        <p:nvSpPr>
          <p:cNvPr id="8" name="Rectangle 7"/>
          <p:cNvSpPr/>
          <p:nvPr/>
        </p:nvSpPr>
        <p:spPr>
          <a:xfrm>
            <a:off x="4587240" y="1089025"/>
            <a:ext cx="357505" cy="1107440"/>
          </a:xfrm>
          <a:prstGeom prst="rect">
            <a:avLst/>
          </a:prstGeom>
        </p:spPr>
        <p:txBody>
          <a:bodyPr wrap="none">
            <a:noAutofit/>
          </a:bodyPr>
          <a:lstStyle/>
          <a:p>
            <a:pPr>
              <a:lnSpc>
                <a:spcPct val="200000"/>
              </a:lnSpc>
            </a:pP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p:txBody>
      </p:sp>
      <p:sp>
        <p:nvSpPr>
          <p:cNvPr id="12" name="Rectangle 11"/>
          <p:cNvSpPr/>
          <p:nvPr/>
        </p:nvSpPr>
        <p:spPr>
          <a:xfrm>
            <a:off x="4705350" y="3429000"/>
            <a:ext cx="485775" cy="898525"/>
          </a:xfrm>
          <a:prstGeom prst="rect">
            <a:avLst/>
          </a:prstGeom>
        </p:spPr>
        <p:txBody>
          <a:bodyPr wrap="square">
            <a:noAutofit/>
          </a:bodyPr>
          <a:lstStyle/>
          <a:p>
            <a:pPr>
              <a:lnSpc>
                <a:spcPct val="200000"/>
              </a:lnSpc>
            </a:pPr>
            <a:r>
              <a:rPr lang="en-IN"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13" name="Rectangle 12"/>
          <p:cNvSpPr/>
          <p:nvPr/>
        </p:nvSpPr>
        <p:spPr>
          <a:xfrm>
            <a:off x="8293735" y="3429635"/>
            <a:ext cx="354330" cy="1148080"/>
          </a:xfrm>
          <a:prstGeom prst="rect">
            <a:avLst/>
          </a:prstGeom>
        </p:spPr>
        <p:txBody>
          <a:bodyPr wrap="none">
            <a:noAutofit/>
          </a:bodyPr>
          <a:lstStyle/>
          <a:p>
            <a:pPr>
              <a:lnSpc>
                <a:spcPct val="200000"/>
              </a:lnSpc>
            </a:pPr>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p:txBody>
      </p:sp>
      <p:pic>
        <p:nvPicPr>
          <p:cNvPr id="2052" name="Picture 4" descr="C:/Users/rames/OneDrive/Documents/Pictures/black_screen.jpgblack_screen"/>
          <p:cNvPicPr>
            <a:picLocks noChangeAspect="1" noChangeArrowheads="1"/>
          </p:cNvPicPr>
          <p:nvPr/>
        </p:nvPicPr>
        <p:blipFill>
          <a:blip r:embed="rId2"/>
          <a:srcRect t="10569" b="10569"/>
          <a:stretch>
            <a:fillRect/>
          </a:stretch>
        </p:blipFill>
        <p:spPr bwMode="auto">
          <a:xfrm>
            <a:off x="5137331" y="3657664"/>
            <a:ext cx="2153904" cy="169911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CAMERA"/>
          <p:cNvPicPr>
            <a:picLocks noChangeAspect="1"/>
          </p:cNvPicPr>
          <p:nvPr/>
        </p:nvPicPr>
        <p:blipFill>
          <a:blip r:embed="rId3"/>
          <a:stretch>
            <a:fillRect/>
          </a:stretch>
        </p:blipFill>
        <p:spPr>
          <a:xfrm>
            <a:off x="8955405" y="3578860"/>
            <a:ext cx="2607945" cy="2113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008880" cy="76034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LITERATURE REVIEW </a:t>
            </a:r>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rot="10800000" flipV="1">
            <a:off x="1259840" y="718183"/>
            <a:ext cx="10474960" cy="495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2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and CNNs improve LPR accuracy and speed (Smith et al., 2022; Patel et al.,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combined with YOLO enhances character recognition (Johnson &amp; Lee, 2021; Chen et al.,).</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Embedded platforms (i.MX 8M Plus) enable real-time LPR with low latency (Singh &amp; Sharma</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systems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real-time power monitoring.</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LPR aids traffic management and anomaly detection (Smith et al., 2021; Garcia &amp; Lee, 2019).</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and blockchain ensure secure LPR data transmission (Wang et al., 2021; Chen &amp; Zhang, 2020).</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561840" cy="72614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PROPOSED SYSTEM </a:t>
            </a:r>
            <a:endParaRPr lang="en-US" sz="2800"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825357" y="3492655"/>
            <a:ext cx="10541285" cy="99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p:cNvSpPr>
            <a:spLocks noChangeArrowheads="1"/>
          </p:cNvSpPr>
          <p:nvPr/>
        </p:nvSpPr>
        <p:spPr bwMode="auto">
          <a:xfrm rot="10800000" flipV="1">
            <a:off x="934720" y="1299149"/>
            <a:ext cx="11257278"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spcBef>
                <a:spcPct val="0"/>
              </a:spcBef>
              <a:spcAft>
                <a:spcPct val="0"/>
              </a:spcAft>
              <a:buFontTx/>
              <a:buChar char="•"/>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vehicle recognition and monitoring using local edge processing with no dependency on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internet or cloud platforms.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Camera Module (USB/MIPI) for live video feed</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Plate recognition results displayed on an HDMI monitor or display module.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0" algn="just" eaLnBrk="0" fontAlgn="base" hangingPunct="0">
              <a:spcBef>
                <a:spcPct val="0"/>
              </a:spcBef>
              <a:spcAft>
                <a:spcPct val="0"/>
              </a:spcAft>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PhyBOARD Pollux i.MX8MP with built-in NPU for AI inference</a:t>
            </a:r>
            <a:r>
              <a:rPr lang="en-IN" alt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 OCR (Tesseract/PaddleOCR) for license plate detection and recognition.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0" algn="just" eaLnBrk="0" fontAlgn="base" hangingPunct="0">
              <a:spcBef>
                <a:spcPct val="0"/>
              </a:spcBef>
              <a:spcAft>
                <a:spcPct val="0"/>
              </a:spcAft>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Storage (e.g., SD card, SQLite) for storing recognized data</a:t>
            </a: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Cloud or Internet Connection Required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4886960" cy="618565"/>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panose="02020603050405020304" pitchFamily="18" charset="0"/>
                <a:cs typeface="Times New Roman" panose="02020603050405020304" pitchFamily="18" charset="0"/>
              </a:rPr>
              <a:t>DATAFLOW DIAGRAM </a:t>
            </a:r>
            <a:endParaRPr lang="en-US" sz="2800" dirty="0">
              <a:latin typeface="Times New Roman" panose="02020603050405020304" pitchFamily="18" charset="0"/>
              <a:cs typeface="Times New Roman" panose="02020603050405020304" pitchFamily="18" charset="0"/>
            </a:endParaRPr>
          </a:p>
        </p:txBody>
      </p:sp>
      <p:grpSp>
        <p:nvGrpSpPr>
          <p:cNvPr id="80" name="Group 15"/>
          <p:cNvGrpSpPr/>
          <p:nvPr/>
        </p:nvGrpSpPr>
        <p:grpSpPr>
          <a:xfrm>
            <a:off x="2809240" y="743585"/>
            <a:ext cx="6791325" cy="6114415"/>
            <a:chOff x="0" y="0"/>
            <a:chExt cx="5729040" cy="4142880"/>
          </a:xfrm>
        </p:grpSpPr>
        <p:pic>
          <p:nvPicPr>
            <p:cNvPr id="8" name="Image 16"/>
            <p:cNvPicPr/>
            <p:nvPr/>
          </p:nvPicPr>
          <p:blipFill>
            <a:blip r:embed="rId1"/>
            <a:stretch>
              <a:fillRect/>
            </a:stretch>
          </p:blipFill>
          <p:spPr>
            <a:xfrm>
              <a:off x="313560" y="0"/>
              <a:ext cx="5054760" cy="4105440"/>
            </a:xfrm>
            <a:prstGeom prst="rect">
              <a:avLst/>
            </a:prstGeom>
            <a:ln w="0">
              <a:noFill/>
            </a:ln>
          </p:spPr>
        </p:pic>
        <p:sp>
          <p:nvSpPr>
            <p:cNvPr id="10" name="Freeform 10"/>
            <p:cNvSpPr/>
            <p:nvPr/>
          </p:nvSpPr>
          <p:spPr>
            <a:xfrm>
              <a:off x="0" y="4142160"/>
              <a:ext cx="5729040" cy="720"/>
            </a:xfrm>
            <a:custGeom>
              <a:avLst/>
              <a:gdLst/>
              <a:ahLst/>
              <a:cxnLst/>
              <a:rect l="l" t="t" r="r" b="b"/>
              <a:pathLst>
                <a:path w="5728970">
                  <a:moveTo>
                    <a:pt x="0" y="0"/>
                  </a:moveTo>
                  <a:lnTo>
                    <a:pt x="5728970" y="0"/>
                  </a:lnTo>
                </a:path>
              </a:pathLst>
            </a:custGeom>
            <a:noFill/>
            <a:ln w="17280">
              <a:solidFill>
                <a:srgbClr val="000000"/>
              </a:solidFill>
              <a:round/>
            </a:ln>
          </p:spPr>
          <p:style>
            <a:lnRef idx="0">
              <a:srgbClr val="FFFFFF"/>
            </a:lnRef>
            <a:fillRef idx="0">
              <a:srgbClr val="FFFFFF"/>
            </a:fillRef>
            <a:effectRef idx="0">
              <a:srgbClr val="FFFFFF"/>
            </a:effectRef>
            <a:fontRef idx="minor"/>
          </p:style>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4850</Words>
  <Application>WPS Presentation</Application>
  <PresentationFormat>Widescreen</PresentationFormat>
  <Paragraphs>177</Paragraphs>
  <Slides>16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Times New Roman</vt:lpstr>
      <vt:lpstr>DejaVu Sans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HARDWARE’S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 Kannan</dc:creator>
  <cp:lastModifiedBy>Massy tamilan</cp:lastModifiedBy>
  <cp:revision>289</cp:revision>
  <dcterms:created xsi:type="dcterms:W3CDTF">2019-03-07T20:00:00Z</dcterms:created>
  <dcterms:modified xsi:type="dcterms:W3CDTF">2025-05-21T11:59:23Z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6A3C60926D634D309A16739444C70EDE_13</vt:lpwstr>
  </property>
  <property fmtid="{D5CDD505-2E9C-101B-9397-08002B2CF9AE}" pid="3" name="KSOProductBuildVer">
    <vt:lpwstr>1033-12.2.0.21179</vt:lpwstr>
  </property>
</Properties>
</file>