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18288000" cy="10287000"/>
  <p:notesSz cx="6858000" cy="9144000"/>
  <p:embeddedFontLst>
    <p:embeddedFont>
      <p:font typeface="Araboto Bold" charset="1" panose="02000500000000000000"/>
      <p:regular r:id="rId20"/>
    </p:embeddedFont>
    <p:embeddedFont>
      <p:font typeface="Araboto" charset="1" panose="02000500000000000000"/>
      <p:regular r:id="rId21"/>
    </p:embeddedFont>
    <p:embeddedFont>
      <p:font typeface="Open Sans Bold" charset="1" panose="020B0806030504020204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4.png" Type="http://schemas.openxmlformats.org/officeDocument/2006/relationships/image"/><Relationship Id="rId5" Target="../media/image5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4.png" Type="http://schemas.openxmlformats.org/officeDocument/2006/relationships/image"/><Relationship Id="rId5" Target="../media/image5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4.png" Type="http://schemas.openxmlformats.org/officeDocument/2006/relationships/image"/><Relationship Id="rId5" Target="../media/image5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4.png" Type="http://schemas.openxmlformats.org/officeDocument/2006/relationships/image"/><Relationship Id="rId5" Target="../media/image5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4.png" Type="http://schemas.openxmlformats.org/officeDocument/2006/relationships/image"/><Relationship Id="rId5" Target="../media/image5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4.png" Type="http://schemas.openxmlformats.org/officeDocument/2006/relationships/image"/><Relationship Id="rId5" Target="../media/image5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4.png" Type="http://schemas.openxmlformats.org/officeDocument/2006/relationships/image"/><Relationship Id="rId5" Target="../media/image5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4.png" Type="http://schemas.openxmlformats.org/officeDocument/2006/relationships/image"/><Relationship Id="rId5" Target="../media/image5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4.png" Type="http://schemas.openxmlformats.org/officeDocument/2006/relationships/image"/><Relationship Id="rId5" Target="../media/image5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4.png" Type="http://schemas.openxmlformats.org/officeDocument/2006/relationships/image"/><Relationship Id="rId5" Target="../media/image5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4.png" Type="http://schemas.openxmlformats.org/officeDocument/2006/relationships/image"/><Relationship Id="rId5" Target="../media/image5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4.png" Type="http://schemas.openxmlformats.org/officeDocument/2006/relationships/image"/><Relationship Id="rId5" Target="../media/image5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614205" y="2993604"/>
            <a:ext cx="3441523" cy="3385105"/>
          </a:xfrm>
          <a:custGeom>
            <a:avLst/>
            <a:gdLst/>
            <a:ahLst/>
            <a:cxnLst/>
            <a:rect r="r" b="b" t="t" l="l"/>
            <a:pathLst>
              <a:path h="3385105" w="3441523">
                <a:moveTo>
                  <a:pt x="0" y="0"/>
                </a:moveTo>
                <a:lnTo>
                  <a:pt x="3441523" y="0"/>
                </a:lnTo>
                <a:lnTo>
                  <a:pt x="3441523" y="3385105"/>
                </a:lnTo>
                <a:lnTo>
                  <a:pt x="0" y="338510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519084" y="315601"/>
            <a:ext cx="13249831" cy="19749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371"/>
              </a:lnSpc>
            </a:pPr>
            <a:r>
              <a:rPr lang="en-US" b="true" sz="4914">
                <a:solidFill>
                  <a:srgbClr val="E86B6B"/>
                </a:solidFill>
                <a:latin typeface="Araboto Bold"/>
                <a:ea typeface="Araboto Bold"/>
                <a:cs typeface="Araboto Bold"/>
                <a:sym typeface="Araboto Bold"/>
              </a:rPr>
              <a:t>HATE SPEECH INTENSITY DETECTION IN TWITTER CONVERSATION THREADS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3032591" y="7895098"/>
            <a:ext cx="12222818" cy="8159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3500" b="true">
                <a:solidFill>
                  <a:srgbClr val="C82C1D"/>
                </a:solidFill>
                <a:latin typeface="Araboto Bold"/>
                <a:ea typeface="Araboto Bold"/>
                <a:cs typeface="Araboto Bold"/>
                <a:sym typeface="Araboto Bold"/>
              </a:rPr>
              <a:t>DEPARTMENT OF COMPUTER SCIENCE AND ENGINEERING</a:t>
            </a:r>
          </a:p>
          <a:p>
            <a:pPr algn="ctr">
              <a:lnSpc>
                <a:spcPts val="2800"/>
              </a:lnSpc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11702495" y="3882420"/>
            <a:ext cx="6585505" cy="16201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30"/>
              </a:lnSpc>
            </a:pPr>
            <a:r>
              <a:rPr lang="en-US" sz="3177" b="true">
                <a:solidFill>
                  <a:srgbClr val="C82C1D"/>
                </a:solidFill>
                <a:latin typeface="Araboto Bold"/>
                <a:ea typeface="Araboto Bold"/>
                <a:cs typeface="Araboto Bold"/>
                <a:sym typeface="Araboto Bold"/>
              </a:rPr>
              <a:t>Supervised by</a:t>
            </a:r>
          </a:p>
          <a:p>
            <a:pPr algn="ctr">
              <a:lnSpc>
                <a:spcPts val="4130"/>
              </a:lnSpc>
            </a:pPr>
            <a:r>
              <a:rPr lang="en-US" sz="3177">
                <a:solidFill>
                  <a:srgbClr val="C82C1D"/>
                </a:solidFill>
                <a:latin typeface="Araboto"/>
                <a:ea typeface="Araboto"/>
                <a:cs typeface="Araboto"/>
                <a:sym typeface="Araboto"/>
              </a:rPr>
              <a:t>Dr. Mohit Kumar</a:t>
            </a:r>
          </a:p>
          <a:p>
            <a:pPr algn="ctr">
              <a:lnSpc>
                <a:spcPts val="4130"/>
              </a:lnSpc>
            </a:pPr>
            <a:r>
              <a:rPr lang="en-US" sz="3177">
                <a:solidFill>
                  <a:srgbClr val="C82C1D"/>
                </a:solidFill>
                <a:latin typeface="Araboto"/>
                <a:ea typeface="Araboto"/>
                <a:cs typeface="Araboto"/>
                <a:sym typeface="Araboto"/>
              </a:rPr>
              <a:t>Assistant Professor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779933" y="4159276"/>
            <a:ext cx="6585505" cy="16201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30"/>
              </a:lnSpc>
            </a:pPr>
            <a:r>
              <a:rPr lang="en-US" sz="3177" b="true">
                <a:solidFill>
                  <a:srgbClr val="C82C1D"/>
                </a:solidFill>
                <a:latin typeface="Araboto Bold"/>
                <a:ea typeface="Araboto Bold"/>
                <a:cs typeface="Araboto Bold"/>
                <a:sym typeface="Araboto Bold"/>
              </a:rPr>
              <a:t>Presented by </a:t>
            </a:r>
          </a:p>
          <a:p>
            <a:pPr algn="ctr">
              <a:lnSpc>
                <a:spcPts val="4130"/>
              </a:lnSpc>
            </a:pPr>
            <a:r>
              <a:rPr lang="en-US" sz="3177">
                <a:solidFill>
                  <a:srgbClr val="C82C1D"/>
                </a:solidFill>
                <a:latin typeface="Araboto"/>
                <a:ea typeface="Araboto"/>
                <a:cs typeface="Araboto"/>
                <a:sym typeface="Araboto"/>
              </a:rPr>
              <a:t>  Ramesh Kumar 21DCS015</a:t>
            </a:r>
          </a:p>
          <a:p>
            <a:pPr algn="ctr">
              <a:lnSpc>
                <a:spcPts val="4130"/>
              </a:lnSpc>
            </a:pPr>
            <a:r>
              <a:rPr lang="en-US" sz="3177">
                <a:solidFill>
                  <a:srgbClr val="C82C1D"/>
                </a:solidFill>
                <a:latin typeface="Araboto"/>
                <a:ea typeface="Araboto"/>
                <a:cs typeface="Araboto"/>
                <a:sym typeface="Araboto"/>
              </a:rPr>
              <a:t>  Polagani Manoj 21DCS016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263812" y="8582542"/>
            <a:ext cx="12142310" cy="6757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41"/>
              </a:lnSpc>
            </a:pPr>
            <a:r>
              <a:rPr lang="en-US" sz="3177">
                <a:solidFill>
                  <a:srgbClr val="C82C1D"/>
                </a:solidFill>
                <a:latin typeface="Araboto"/>
                <a:ea typeface="Araboto"/>
                <a:cs typeface="Araboto"/>
                <a:sym typeface="Araboto"/>
              </a:rPr>
              <a:t>NATIONAL INSTITUTE OF TECHNOLOGY HAMIRPUR</a:t>
            </a:r>
          </a:p>
          <a:p>
            <a:pPr algn="ctr">
              <a:lnSpc>
                <a:spcPts val="2541"/>
              </a:lnSpc>
            </a:pP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2935888">
            <a:off x="13922454" y="-3715101"/>
            <a:ext cx="5391656" cy="8595393"/>
          </a:xfrm>
          <a:custGeom>
            <a:avLst/>
            <a:gdLst/>
            <a:ahLst/>
            <a:cxnLst/>
            <a:rect r="r" b="b" t="t" l="l"/>
            <a:pathLst>
              <a:path h="8595393" w="5391656">
                <a:moveTo>
                  <a:pt x="0" y="0"/>
                </a:moveTo>
                <a:lnTo>
                  <a:pt x="5391656" y="0"/>
                </a:lnTo>
                <a:lnTo>
                  <a:pt x="5391656" y="8595393"/>
                </a:lnTo>
                <a:lnTo>
                  <a:pt x="0" y="859539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-2935888">
            <a:off x="-1502093" y="4743503"/>
            <a:ext cx="5391656" cy="8595393"/>
          </a:xfrm>
          <a:custGeom>
            <a:avLst/>
            <a:gdLst/>
            <a:ahLst/>
            <a:cxnLst/>
            <a:rect r="r" b="b" t="t" l="l"/>
            <a:pathLst>
              <a:path h="8595393" w="5391656">
                <a:moveTo>
                  <a:pt x="5391655" y="0"/>
                </a:moveTo>
                <a:lnTo>
                  <a:pt x="0" y="0"/>
                </a:lnTo>
                <a:lnTo>
                  <a:pt x="0" y="8595393"/>
                </a:lnTo>
                <a:lnTo>
                  <a:pt x="5391655" y="8595393"/>
                </a:lnTo>
                <a:lnTo>
                  <a:pt x="5391655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1584626" y="-1028700"/>
            <a:ext cx="5226651" cy="4114800"/>
          </a:xfrm>
          <a:custGeom>
            <a:avLst/>
            <a:gdLst/>
            <a:ahLst/>
            <a:cxnLst/>
            <a:rect r="r" b="b" t="t" l="l"/>
            <a:pathLst>
              <a:path h="4114800" w="5226651">
                <a:moveTo>
                  <a:pt x="0" y="0"/>
                </a:moveTo>
                <a:lnTo>
                  <a:pt x="5226652" y="0"/>
                </a:lnTo>
                <a:lnTo>
                  <a:pt x="522665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true" rot="0">
            <a:off x="14645974" y="7200900"/>
            <a:ext cx="5226651" cy="4114800"/>
          </a:xfrm>
          <a:custGeom>
            <a:avLst/>
            <a:gdLst/>
            <a:ahLst/>
            <a:cxnLst/>
            <a:rect r="r" b="b" t="t" l="l"/>
            <a:pathLst>
              <a:path h="4114800" w="5226651">
                <a:moveTo>
                  <a:pt x="5226652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5226652" y="0"/>
                </a:lnTo>
                <a:lnTo>
                  <a:pt x="5226652" y="411480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4040761" y="1438275"/>
            <a:ext cx="9633383" cy="11254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79"/>
              </a:lnSpc>
            </a:pPr>
            <a:r>
              <a:rPr lang="en-US" b="true" sz="9150">
                <a:solidFill>
                  <a:srgbClr val="C82C1D"/>
                </a:solidFill>
                <a:latin typeface="Araboto Bold"/>
                <a:ea typeface="Araboto Bold"/>
                <a:cs typeface="Araboto Bold"/>
                <a:sym typeface="Araboto Bold"/>
              </a:rPr>
              <a:t>ARCHITECTURE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983582" y="3020060"/>
            <a:ext cx="13634700" cy="53809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C82C1D"/>
                </a:solidFill>
                <a:latin typeface="Araboto"/>
                <a:ea typeface="Araboto"/>
                <a:cs typeface="Araboto"/>
                <a:sym typeface="Araboto"/>
              </a:rPr>
              <a:t> Autoencoders: They learn compact latent representations</a:t>
            </a:r>
            <a:r>
              <a:rPr lang="en-US" sz="3399">
                <a:solidFill>
                  <a:srgbClr val="C82C1D"/>
                </a:solidFill>
                <a:latin typeface="Araboto"/>
                <a:ea typeface="Araboto"/>
                <a:cs typeface="Araboto"/>
                <a:sym typeface="Araboto"/>
              </a:rPr>
              <a:t> of the hate </a:t>
            </a:r>
            <a:r>
              <a:rPr lang="en-US" sz="3399">
                <a:solidFill>
                  <a:srgbClr val="C82C1D"/>
                </a:solidFill>
                <a:latin typeface="Araboto"/>
                <a:ea typeface="Araboto"/>
                <a:cs typeface="Araboto"/>
                <a:sym typeface="Araboto"/>
              </a:rPr>
              <a:t>intensity time series by separately encoding historical and future trends.</a:t>
            </a:r>
          </a:p>
          <a:p>
            <a:pPr algn="just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C82C1D"/>
                </a:solidFill>
                <a:latin typeface="Araboto"/>
                <a:ea typeface="Araboto"/>
                <a:cs typeface="Araboto"/>
                <a:sym typeface="Araboto"/>
              </a:rPr>
              <a:t> Prior Knowledge: This module aggregates contextual cues from sentiment similarity and tweet propagation (via GNN) to guide the future prediction.</a:t>
            </a:r>
          </a:p>
          <a:p>
            <a:pPr algn="just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C82C1D"/>
                </a:solidFill>
                <a:latin typeface="Araboto"/>
                <a:ea typeface="Araboto"/>
                <a:cs typeface="Araboto"/>
                <a:sym typeface="Araboto"/>
              </a:rPr>
              <a:t>Future Predictor: It forecasts the latent representation of upcoming hate intensity based on the historical patterns and the prior knowledge.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2935888">
            <a:off x="13922454" y="-3715101"/>
            <a:ext cx="5391656" cy="8595393"/>
          </a:xfrm>
          <a:custGeom>
            <a:avLst/>
            <a:gdLst/>
            <a:ahLst/>
            <a:cxnLst/>
            <a:rect r="r" b="b" t="t" l="l"/>
            <a:pathLst>
              <a:path h="8595393" w="5391656">
                <a:moveTo>
                  <a:pt x="0" y="0"/>
                </a:moveTo>
                <a:lnTo>
                  <a:pt x="5391656" y="0"/>
                </a:lnTo>
                <a:lnTo>
                  <a:pt x="5391656" y="8595393"/>
                </a:lnTo>
                <a:lnTo>
                  <a:pt x="0" y="859539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-2935888">
            <a:off x="-1502093" y="4743503"/>
            <a:ext cx="5391656" cy="8595393"/>
          </a:xfrm>
          <a:custGeom>
            <a:avLst/>
            <a:gdLst/>
            <a:ahLst/>
            <a:cxnLst/>
            <a:rect r="r" b="b" t="t" l="l"/>
            <a:pathLst>
              <a:path h="8595393" w="5391656">
                <a:moveTo>
                  <a:pt x="5391655" y="0"/>
                </a:moveTo>
                <a:lnTo>
                  <a:pt x="0" y="0"/>
                </a:lnTo>
                <a:lnTo>
                  <a:pt x="0" y="8595393"/>
                </a:lnTo>
                <a:lnTo>
                  <a:pt x="5391655" y="8595393"/>
                </a:lnTo>
                <a:lnTo>
                  <a:pt x="5391655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1584626" y="-1028700"/>
            <a:ext cx="5226651" cy="4114800"/>
          </a:xfrm>
          <a:custGeom>
            <a:avLst/>
            <a:gdLst/>
            <a:ahLst/>
            <a:cxnLst/>
            <a:rect r="r" b="b" t="t" l="l"/>
            <a:pathLst>
              <a:path h="4114800" w="5226651">
                <a:moveTo>
                  <a:pt x="0" y="0"/>
                </a:moveTo>
                <a:lnTo>
                  <a:pt x="5226652" y="0"/>
                </a:lnTo>
                <a:lnTo>
                  <a:pt x="522665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true" rot="0">
            <a:off x="14645974" y="7200900"/>
            <a:ext cx="5226651" cy="4114800"/>
          </a:xfrm>
          <a:custGeom>
            <a:avLst/>
            <a:gdLst/>
            <a:ahLst/>
            <a:cxnLst/>
            <a:rect r="r" b="b" t="t" l="l"/>
            <a:pathLst>
              <a:path h="4114800" w="5226651">
                <a:moveTo>
                  <a:pt x="5226652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5226652" y="0"/>
                </a:lnTo>
                <a:lnTo>
                  <a:pt x="5226652" y="411480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2342563" y="2485145"/>
            <a:ext cx="14275718" cy="37364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68570" indent="-384285" lvl="1">
              <a:lnSpc>
                <a:spcPts val="4983"/>
              </a:lnSpc>
              <a:buFont typeface="Arial"/>
              <a:buChar char="•"/>
            </a:pPr>
            <a:r>
              <a:rPr lang="en-US" sz="3559">
                <a:solidFill>
                  <a:srgbClr val="C82C1D"/>
                </a:solidFill>
                <a:latin typeface="Araboto"/>
                <a:ea typeface="Araboto"/>
                <a:cs typeface="Araboto"/>
                <a:sym typeface="Araboto"/>
              </a:rPr>
              <a:t>Decoder: The decoder reconstructs</a:t>
            </a:r>
            <a:r>
              <a:rPr lang="en-US" sz="3559">
                <a:solidFill>
                  <a:srgbClr val="C82C1D"/>
                </a:solidFill>
                <a:latin typeface="Araboto"/>
                <a:ea typeface="Araboto"/>
                <a:cs typeface="Araboto"/>
                <a:sym typeface="Araboto"/>
              </a:rPr>
              <a:t> the complete hate </a:t>
            </a:r>
            <a:r>
              <a:rPr lang="en-US" sz="3559">
                <a:solidFill>
                  <a:srgbClr val="C82C1D"/>
                </a:solidFill>
                <a:latin typeface="Araboto"/>
                <a:ea typeface="Araboto"/>
                <a:cs typeface="Araboto"/>
                <a:sym typeface="Araboto"/>
              </a:rPr>
              <a:t>intensity sequence from the concatenated latent features, yielding the predicted toxicity profile.</a:t>
            </a:r>
          </a:p>
          <a:p>
            <a:pPr algn="just" marL="768570" indent="-384285" lvl="1">
              <a:lnSpc>
                <a:spcPts val="4983"/>
              </a:lnSpc>
              <a:buFont typeface="Arial"/>
              <a:buChar char="•"/>
            </a:pPr>
            <a:r>
              <a:rPr lang="en-US" sz="3559">
                <a:solidFill>
                  <a:srgbClr val="C82C1D"/>
                </a:solidFill>
                <a:latin typeface="Araboto"/>
                <a:ea typeface="Araboto"/>
                <a:cs typeface="Araboto"/>
                <a:sym typeface="Araboto"/>
              </a:rPr>
              <a:t>Fuzzy Clustering: It groups similar conversation patterns by assigning soft cluster memberships, enhancing the model’s ability to generalize across diverse tweet threads.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2935888">
            <a:off x="13922454" y="-3715101"/>
            <a:ext cx="5391656" cy="8595393"/>
          </a:xfrm>
          <a:custGeom>
            <a:avLst/>
            <a:gdLst/>
            <a:ahLst/>
            <a:cxnLst/>
            <a:rect r="r" b="b" t="t" l="l"/>
            <a:pathLst>
              <a:path h="8595393" w="5391656">
                <a:moveTo>
                  <a:pt x="0" y="0"/>
                </a:moveTo>
                <a:lnTo>
                  <a:pt x="5391656" y="0"/>
                </a:lnTo>
                <a:lnTo>
                  <a:pt x="5391656" y="8595393"/>
                </a:lnTo>
                <a:lnTo>
                  <a:pt x="0" y="859539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-2935888">
            <a:off x="-1502093" y="4743503"/>
            <a:ext cx="5391656" cy="8595393"/>
          </a:xfrm>
          <a:custGeom>
            <a:avLst/>
            <a:gdLst/>
            <a:ahLst/>
            <a:cxnLst/>
            <a:rect r="r" b="b" t="t" l="l"/>
            <a:pathLst>
              <a:path h="8595393" w="5391656">
                <a:moveTo>
                  <a:pt x="5391655" y="0"/>
                </a:moveTo>
                <a:lnTo>
                  <a:pt x="0" y="0"/>
                </a:lnTo>
                <a:lnTo>
                  <a:pt x="0" y="8595393"/>
                </a:lnTo>
                <a:lnTo>
                  <a:pt x="5391655" y="8595393"/>
                </a:lnTo>
                <a:lnTo>
                  <a:pt x="5391655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1584626" y="-1028700"/>
            <a:ext cx="5226651" cy="4114800"/>
          </a:xfrm>
          <a:custGeom>
            <a:avLst/>
            <a:gdLst/>
            <a:ahLst/>
            <a:cxnLst/>
            <a:rect r="r" b="b" t="t" l="l"/>
            <a:pathLst>
              <a:path h="4114800" w="5226651">
                <a:moveTo>
                  <a:pt x="0" y="0"/>
                </a:moveTo>
                <a:lnTo>
                  <a:pt x="5226652" y="0"/>
                </a:lnTo>
                <a:lnTo>
                  <a:pt x="522665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true" rot="0">
            <a:off x="14645974" y="7200900"/>
            <a:ext cx="5226651" cy="4114800"/>
          </a:xfrm>
          <a:custGeom>
            <a:avLst/>
            <a:gdLst/>
            <a:ahLst/>
            <a:cxnLst/>
            <a:rect r="r" b="b" t="t" l="l"/>
            <a:pathLst>
              <a:path h="4114800" w="5226651">
                <a:moveTo>
                  <a:pt x="5226652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5226652" y="0"/>
                </a:lnTo>
                <a:lnTo>
                  <a:pt x="5226652" y="411480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4642875" y="1961334"/>
            <a:ext cx="9633383" cy="11247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79"/>
              </a:lnSpc>
            </a:pPr>
            <a:r>
              <a:rPr lang="en-US" b="true" sz="9150">
                <a:solidFill>
                  <a:srgbClr val="C82C1D"/>
                </a:solidFill>
                <a:latin typeface="Araboto Bold"/>
                <a:ea typeface="Araboto Bold"/>
                <a:cs typeface="Araboto Bold"/>
                <a:sym typeface="Araboto Bold"/>
              </a:rPr>
              <a:t>CONCLUSION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4642875" y="3319780"/>
            <a:ext cx="9902652" cy="3580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C82C1D"/>
                </a:solidFill>
                <a:latin typeface="Araboto"/>
                <a:ea typeface="Araboto"/>
                <a:cs typeface="Araboto"/>
                <a:sym typeface="Araboto"/>
              </a:rPr>
              <a:t>This work unifies time, toxicity, and topic analysis to predict hate speech escalation, offering a scalable solution for social media platforms. Future directions include integrating user behavior (e.g., bot activity) and expanding to multilingual contexts to address global hate speech challenges.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-383472" y="8799872"/>
            <a:ext cx="19054944" cy="1489020"/>
          </a:xfrm>
          <a:prstGeom prst="rect">
            <a:avLst/>
          </a:prstGeom>
          <a:solidFill>
            <a:srgbClr val="F8F8F8"/>
          </a:solidFill>
        </p:spPr>
      </p:sp>
      <p:sp>
        <p:nvSpPr>
          <p:cNvPr name="AutoShape 3" id="3"/>
          <p:cNvSpPr/>
          <p:nvPr/>
        </p:nvSpPr>
        <p:spPr>
          <a:xfrm rot="0">
            <a:off x="-383472" y="5859369"/>
            <a:ext cx="19054944" cy="1489020"/>
          </a:xfrm>
          <a:prstGeom prst="rect">
            <a:avLst/>
          </a:prstGeom>
          <a:solidFill>
            <a:srgbClr val="F8F8F8"/>
          </a:solidFill>
        </p:spPr>
      </p:sp>
      <p:sp>
        <p:nvSpPr>
          <p:cNvPr name="AutoShape 4" id="4"/>
          <p:cNvSpPr/>
          <p:nvPr/>
        </p:nvSpPr>
        <p:spPr>
          <a:xfrm rot="0">
            <a:off x="-383472" y="2842666"/>
            <a:ext cx="19054944" cy="1489020"/>
          </a:xfrm>
          <a:prstGeom prst="rect">
            <a:avLst/>
          </a:prstGeom>
          <a:solidFill>
            <a:srgbClr val="F8F8F8"/>
          </a:solidFill>
        </p:spPr>
      </p:sp>
      <p:sp>
        <p:nvSpPr>
          <p:cNvPr name="TextBox 5" id="5"/>
          <p:cNvSpPr txBox="true"/>
          <p:nvPr/>
        </p:nvSpPr>
        <p:spPr>
          <a:xfrm rot="0">
            <a:off x="1919027" y="3326191"/>
            <a:ext cx="9096054" cy="464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79"/>
              </a:lnSpc>
              <a:spcBef>
                <a:spcPct val="0"/>
              </a:spcBef>
            </a:pPr>
            <a:r>
              <a:rPr lang="en-US" b="true" sz="27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https://dl.acm.org/doi/pdf/10.1145/3487351.3488324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919027" y="4761516"/>
            <a:ext cx="5571519" cy="4648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79"/>
              </a:lnSpc>
              <a:spcBef>
                <a:spcPct val="0"/>
              </a:spcBef>
            </a:pPr>
            <a:r>
              <a:rPr lang="en-US" b="true" sz="26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https://arxiv.org/abs/2007.10712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9071653">
            <a:off x="821250" y="3198031"/>
            <a:ext cx="778289" cy="778289"/>
          </a:xfrm>
          <a:custGeom>
            <a:avLst/>
            <a:gdLst/>
            <a:ahLst/>
            <a:cxnLst/>
            <a:rect r="r" b="b" t="t" l="l"/>
            <a:pathLst>
              <a:path h="778289" w="778289">
                <a:moveTo>
                  <a:pt x="0" y="0"/>
                </a:moveTo>
                <a:lnTo>
                  <a:pt x="778289" y="0"/>
                </a:lnTo>
                <a:lnTo>
                  <a:pt x="778289" y="778289"/>
                </a:lnTo>
                <a:lnTo>
                  <a:pt x="0" y="77828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9071653">
            <a:off x="821250" y="4687333"/>
            <a:ext cx="778289" cy="778289"/>
          </a:xfrm>
          <a:custGeom>
            <a:avLst/>
            <a:gdLst/>
            <a:ahLst/>
            <a:cxnLst/>
            <a:rect r="r" b="b" t="t" l="l"/>
            <a:pathLst>
              <a:path h="778289" w="778289">
                <a:moveTo>
                  <a:pt x="0" y="0"/>
                </a:moveTo>
                <a:lnTo>
                  <a:pt x="778289" y="0"/>
                </a:lnTo>
                <a:lnTo>
                  <a:pt x="778289" y="778289"/>
                </a:lnTo>
                <a:lnTo>
                  <a:pt x="0" y="77828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9071653">
            <a:off x="821250" y="6176634"/>
            <a:ext cx="778289" cy="778289"/>
          </a:xfrm>
          <a:custGeom>
            <a:avLst/>
            <a:gdLst/>
            <a:ahLst/>
            <a:cxnLst/>
            <a:rect r="r" b="b" t="t" l="l"/>
            <a:pathLst>
              <a:path h="778289" w="778289">
                <a:moveTo>
                  <a:pt x="0" y="0"/>
                </a:moveTo>
                <a:lnTo>
                  <a:pt x="778289" y="0"/>
                </a:lnTo>
                <a:lnTo>
                  <a:pt x="778289" y="778289"/>
                </a:lnTo>
                <a:lnTo>
                  <a:pt x="0" y="77828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9071653">
            <a:off x="821250" y="7665936"/>
            <a:ext cx="778289" cy="778289"/>
          </a:xfrm>
          <a:custGeom>
            <a:avLst/>
            <a:gdLst/>
            <a:ahLst/>
            <a:cxnLst/>
            <a:rect r="r" b="b" t="t" l="l"/>
            <a:pathLst>
              <a:path h="778289" w="778289">
                <a:moveTo>
                  <a:pt x="0" y="0"/>
                </a:moveTo>
                <a:lnTo>
                  <a:pt x="778289" y="0"/>
                </a:lnTo>
                <a:lnTo>
                  <a:pt x="778289" y="778289"/>
                </a:lnTo>
                <a:lnTo>
                  <a:pt x="0" y="77828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9071653">
            <a:off x="850999" y="9155237"/>
            <a:ext cx="778289" cy="778289"/>
          </a:xfrm>
          <a:custGeom>
            <a:avLst/>
            <a:gdLst/>
            <a:ahLst/>
            <a:cxnLst/>
            <a:rect r="r" b="b" t="t" l="l"/>
            <a:pathLst>
              <a:path h="778289" w="778289">
                <a:moveTo>
                  <a:pt x="0" y="0"/>
                </a:moveTo>
                <a:lnTo>
                  <a:pt x="778289" y="0"/>
                </a:lnTo>
                <a:lnTo>
                  <a:pt x="778289" y="778289"/>
                </a:lnTo>
                <a:lnTo>
                  <a:pt x="0" y="77828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12" id="12"/>
          <p:cNvSpPr/>
          <p:nvPr/>
        </p:nvSpPr>
        <p:spPr>
          <a:xfrm rot="0">
            <a:off x="-381590" y="2842666"/>
            <a:ext cx="19051181" cy="0"/>
          </a:xfrm>
          <a:prstGeom prst="line">
            <a:avLst/>
          </a:prstGeom>
          <a:ln cap="rnd" w="19050">
            <a:solidFill>
              <a:srgbClr val="FF862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3" id="13"/>
          <p:cNvSpPr txBox="true"/>
          <p:nvPr/>
        </p:nvSpPr>
        <p:spPr>
          <a:xfrm rot="0">
            <a:off x="4704786" y="945686"/>
            <a:ext cx="9633383" cy="11254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79"/>
              </a:lnSpc>
            </a:pPr>
            <a:r>
              <a:rPr lang="en-US" b="true" sz="9150">
                <a:solidFill>
                  <a:srgbClr val="C82C1D"/>
                </a:solidFill>
                <a:latin typeface="Araboto Bold"/>
                <a:ea typeface="Araboto Bold"/>
                <a:cs typeface="Araboto Bold"/>
                <a:sym typeface="Araboto Bold"/>
              </a:rPr>
              <a:t>REFERENCES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919027" y="6197887"/>
            <a:ext cx="6115960" cy="4648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79"/>
              </a:lnSpc>
              <a:spcBef>
                <a:spcPct val="0"/>
              </a:spcBef>
            </a:pPr>
            <a:r>
              <a:rPr lang="en-US" b="true" sz="26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https://arxiv.org/abs/2206.08406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919027" y="7777014"/>
            <a:ext cx="6115960" cy="4648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79"/>
              </a:lnSpc>
              <a:spcBef>
                <a:spcPct val="0"/>
              </a:spcBef>
            </a:pPr>
            <a:r>
              <a:rPr lang="en-US" b="true" sz="26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https://arxiv.org/abs/2206.08406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919027" y="9201150"/>
            <a:ext cx="6115960" cy="4648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79"/>
              </a:lnSpc>
              <a:spcBef>
                <a:spcPct val="0"/>
              </a:spcBef>
            </a:pPr>
            <a:r>
              <a:rPr lang="en-US" b="true" sz="26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https://arxiv.org/abs/2010.04377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2935888">
            <a:off x="13922454" y="-3715101"/>
            <a:ext cx="5391656" cy="8595393"/>
          </a:xfrm>
          <a:custGeom>
            <a:avLst/>
            <a:gdLst/>
            <a:ahLst/>
            <a:cxnLst/>
            <a:rect r="r" b="b" t="t" l="l"/>
            <a:pathLst>
              <a:path h="8595393" w="5391656">
                <a:moveTo>
                  <a:pt x="0" y="0"/>
                </a:moveTo>
                <a:lnTo>
                  <a:pt x="5391656" y="0"/>
                </a:lnTo>
                <a:lnTo>
                  <a:pt x="5391656" y="8595393"/>
                </a:lnTo>
                <a:lnTo>
                  <a:pt x="0" y="859539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-2935888">
            <a:off x="-1502093" y="4743503"/>
            <a:ext cx="5391656" cy="8595393"/>
          </a:xfrm>
          <a:custGeom>
            <a:avLst/>
            <a:gdLst/>
            <a:ahLst/>
            <a:cxnLst/>
            <a:rect r="r" b="b" t="t" l="l"/>
            <a:pathLst>
              <a:path h="8595393" w="5391656">
                <a:moveTo>
                  <a:pt x="5391655" y="0"/>
                </a:moveTo>
                <a:lnTo>
                  <a:pt x="0" y="0"/>
                </a:lnTo>
                <a:lnTo>
                  <a:pt x="0" y="8595393"/>
                </a:lnTo>
                <a:lnTo>
                  <a:pt x="5391655" y="8595393"/>
                </a:lnTo>
                <a:lnTo>
                  <a:pt x="5391655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1584626" y="-1028700"/>
            <a:ext cx="5226651" cy="4114800"/>
          </a:xfrm>
          <a:custGeom>
            <a:avLst/>
            <a:gdLst/>
            <a:ahLst/>
            <a:cxnLst/>
            <a:rect r="r" b="b" t="t" l="l"/>
            <a:pathLst>
              <a:path h="4114800" w="5226651">
                <a:moveTo>
                  <a:pt x="0" y="0"/>
                </a:moveTo>
                <a:lnTo>
                  <a:pt x="5226652" y="0"/>
                </a:lnTo>
                <a:lnTo>
                  <a:pt x="522665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true" rot="0">
            <a:off x="14645974" y="7200900"/>
            <a:ext cx="5226651" cy="4114800"/>
          </a:xfrm>
          <a:custGeom>
            <a:avLst/>
            <a:gdLst/>
            <a:ahLst/>
            <a:cxnLst/>
            <a:rect r="r" b="b" t="t" l="l"/>
            <a:pathLst>
              <a:path h="4114800" w="5226651">
                <a:moveTo>
                  <a:pt x="5226652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5226652" y="0"/>
                </a:lnTo>
                <a:lnTo>
                  <a:pt x="5226652" y="411480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3751576" y="3571467"/>
            <a:ext cx="10784848" cy="3896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311"/>
              </a:lnSpc>
            </a:pPr>
            <a:r>
              <a:rPr lang="en-US" b="true" sz="16864">
                <a:solidFill>
                  <a:srgbClr val="C82C1D"/>
                </a:solidFill>
                <a:latin typeface="Araboto Bold"/>
                <a:ea typeface="Araboto Bold"/>
                <a:cs typeface="Araboto Bold"/>
                <a:sym typeface="Araboto Bold"/>
              </a:rPr>
              <a:t>THANK</a:t>
            </a:r>
          </a:p>
          <a:p>
            <a:pPr algn="ctr">
              <a:lnSpc>
                <a:spcPts val="12311"/>
              </a:lnSpc>
            </a:pPr>
            <a:r>
              <a:rPr lang="en-US" sz="16864" b="true">
                <a:solidFill>
                  <a:srgbClr val="C82C1D"/>
                </a:solidFill>
                <a:latin typeface="Araboto Bold"/>
                <a:ea typeface="Araboto Bold"/>
                <a:cs typeface="Araboto Bold"/>
                <a:sym typeface="Araboto Bold"/>
              </a:rPr>
              <a:t>You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2935888">
            <a:off x="13922454" y="-3715101"/>
            <a:ext cx="5391656" cy="8595393"/>
          </a:xfrm>
          <a:custGeom>
            <a:avLst/>
            <a:gdLst/>
            <a:ahLst/>
            <a:cxnLst/>
            <a:rect r="r" b="b" t="t" l="l"/>
            <a:pathLst>
              <a:path h="8595393" w="5391656">
                <a:moveTo>
                  <a:pt x="0" y="0"/>
                </a:moveTo>
                <a:lnTo>
                  <a:pt x="5391656" y="0"/>
                </a:lnTo>
                <a:lnTo>
                  <a:pt x="5391656" y="8595393"/>
                </a:lnTo>
                <a:lnTo>
                  <a:pt x="0" y="859539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-2935888">
            <a:off x="-1502093" y="4743503"/>
            <a:ext cx="5391656" cy="8595393"/>
          </a:xfrm>
          <a:custGeom>
            <a:avLst/>
            <a:gdLst/>
            <a:ahLst/>
            <a:cxnLst/>
            <a:rect r="r" b="b" t="t" l="l"/>
            <a:pathLst>
              <a:path h="8595393" w="5391656">
                <a:moveTo>
                  <a:pt x="5391655" y="0"/>
                </a:moveTo>
                <a:lnTo>
                  <a:pt x="0" y="0"/>
                </a:lnTo>
                <a:lnTo>
                  <a:pt x="0" y="8595393"/>
                </a:lnTo>
                <a:lnTo>
                  <a:pt x="5391655" y="8595393"/>
                </a:lnTo>
                <a:lnTo>
                  <a:pt x="5391655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1584626" y="-1028700"/>
            <a:ext cx="5226651" cy="4114800"/>
          </a:xfrm>
          <a:custGeom>
            <a:avLst/>
            <a:gdLst/>
            <a:ahLst/>
            <a:cxnLst/>
            <a:rect r="r" b="b" t="t" l="l"/>
            <a:pathLst>
              <a:path h="4114800" w="5226651">
                <a:moveTo>
                  <a:pt x="0" y="0"/>
                </a:moveTo>
                <a:lnTo>
                  <a:pt x="5226652" y="0"/>
                </a:lnTo>
                <a:lnTo>
                  <a:pt x="522665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true" rot="0">
            <a:off x="14645974" y="7200900"/>
            <a:ext cx="5226651" cy="4114800"/>
          </a:xfrm>
          <a:custGeom>
            <a:avLst/>
            <a:gdLst/>
            <a:ahLst/>
            <a:cxnLst/>
            <a:rect r="r" b="b" t="t" l="l"/>
            <a:pathLst>
              <a:path h="4114800" w="5226651">
                <a:moveTo>
                  <a:pt x="5226652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5226652" y="0"/>
                </a:lnTo>
                <a:lnTo>
                  <a:pt x="5226652" y="411480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5756696" y="992170"/>
            <a:ext cx="6774608" cy="11254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79"/>
              </a:lnSpc>
            </a:pPr>
            <a:r>
              <a:rPr lang="en-US" b="true" sz="9150">
                <a:solidFill>
                  <a:srgbClr val="C82C1D"/>
                </a:solidFill>
                <a:latin typeface="Araboto Bold"/>
                <a:ea typeface="Araboto Bold"/>
                <a:cs typeface="Araboto Bold"/>
                <a:sym typeface="Araboto Bold"/>
              </a:rPr>
              <a:t>CONTENTS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704708" y="2637790"/>
            <a:ext cx="4878584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99"/>
              </a:lnSpc>
            </a:pPr>
            <a:r>
              <a:rPr lang="en-US" sz="3399">
                <a:solidFill>
                  <a:srgbClr val="C82C1D"/>
                </a:solidFill>
                <a:latin typeface="Araboto"/>
                <a:ea typeface="Araboto"/>
                <a:cs typeface="Araboto"/>
                <a:sym typeface="Araboto"/>
              </a:rPr>
              <a:t>Problem Statement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6504125" y="3482610"/>
            <a:ext cx="4878584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99"/>
              </a:lnSpc>
            </a:pPr>
            <a:r>
              <a:rPr lang="en-US" sz="3399">
                <a:solidFill>
                  <a:srgbClr val="C82C1D"/>
                </a:solidFill>
                <a:latin typeface="Araboto"/>
                <a:ea typeface="Araboto"/>
                <a:cs typeface="Araboto"/>
                <a:sym typeface="Araboto"/>
              </a:rPr>
              <a:t>Motivation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494600" y="4252004"/>
            <a:ext cx="4878584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99"/>
              </a:lnSpc>
            </a:pPr>
            <a:r>
              <a:rPr lang="en-US" sz="3399">
                <a:solidFill>
                  <a:srgbClr val="C82C1D"/>
                </a:solidFill>
                <a:latin typeface="Araboto"/>
                <a:ea typeface="Araboto"/>
                <a:cs typeface="Araboto"/>
                <a:sym typeface="Araboto"/>
              </a:rPr>
              <a:t>Datasets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6533258" y="5100364"/>
            <a:ext cx="4878584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99"/>
              </a:lnSpc>
            </a:pPr>
            <a:r>
              <a:rPr lang="en-US" sz="3399">
                <a:solidFill>
                  <a:srgbClr val="C82C1D"/>
                </a:solidFill>
                <a:latin typeface="Araboto"/>
                <a:ea typeface="Araboto"/>
                <a:cs typeface="Araboto"/>
                <a:sym typeface="Araboto"/>
              </a:rPr>
              <a:t>Previous work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6728505" y="6797084"/>
            <a:ext cx="4878584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99"/>
              </a:lnSpc>
            </a:pPr>
            <a:r>
              <a:rPr lang="en-US" sz="3399">
                <a:solidFill>
                  <a:srgbClr val="C82C1D"/>
                </a:solidFill>
                <a:latin typeface="Araboto"/>
                <a:ea typeface="Araboto"/>
                <a:cs typeface="Araboto"/>
                <a:sym typeface="Araboto"/>
              </a:rPr>
              <a:t>Architecture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6704708" y="5948724"/>
            <a:ext cx="4878584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99"/>
              </a:lnSpc>
            </a:pPr>
            <a:r>
              <a:rPr lang="en-US" sz="3399">
                <a:solidFill>
                  <a:srgbClr val="C82C1D"/>
                </a:solidFill>
                <a:latin typeface="Araboto"/>
                <a:ea typeface="Araboto"/>
                <a:cs typeface="Araboto"/>
                <a:sym typeface="Araboto"/>
              </a:rPr>
              <a:t>Methodology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6695183" y="7588294"/>
            <a:ext cx="4878584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99"/>
              </a:lnSpc>
            </a:pPr>
            <a:r>
              <a:rPr lang="en-US" sz="3399">
                <a:solidFill>
                  <a:srgbClr val="C82C1D"/>
                </a:solidFill>
                <a:latin typeface="Araboto"/>
                <a:ea typeface="Araboto"/>
                <a:cs typeface="Araboto"/>
                <a:sym typeface="Araboto"/>
              </a:rPr>
              <a:t>Conclusion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2935888">
            <a:off x="13922454" y="-3715101"/>
            <a:ext cx="5391656" cy="8595393"/>
          </a:xfrm>
          <a:custGeom>
            <a:avLst/>
            <a:gdLst/>
            <a:ahLst/>
            <a:cxnLst/>
            <a:rect r="r" b="b" t="t" l="l"/>
            <a:pathLst>
              <a:path h="8595393" w="5391656">
                <a:moveTo>
                  <a:pt x="0" y="0"/>
                </a:moveTo>
                <a:lnTo>
                  <a:pt x="5391656" y="0"/>
                </a:lnTo>
                <a:lnTo>
                  <a:pt x="5391656" y="8595393"/>
                </a:lnTo>
                <a:lnTo>
                  <a:pt x="0" y="859539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-2935888">
            <a:off x="-1502093" y="4743503"/>
            <a:ext cx="5391656" cy="8595393"/>
          </a:xfrm>
          <a:custGeom>
            <a:avLst/>
            <a:gdLst/>
            <a:ahLst/>
            <a:cxnLst/>
            <a:rect r="r" b="b" t="t" l="l"/>
            <a:pathLst>
              <a:path h="8595393" w="5391656">
                <a:moveTo>
                  <a:pt x="5391655" y="0"/>
                </a:moveTo>
                <a:lnTo>
                  <a:pt x="0" y="0"/>
                </a:lnTo>
                <a:lnTo>
                  <a:pt x="0" y="8595393"/>
                </a:lnTo>
                <a:lnTo>
                  <a:pt x="5391655" y="8595393"/>
                </a:lnTo>
                <a:lnTo>
                  <a:pt x="5391655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1584626" y="-1028700"/>
            <a:ext cx="5226651" cy="4114800"/>
          </a:xfrm>
          <a:custGeom>
            <a:avLst/>
            <a:gdLst/>
            <a:ahLst/>
            <a:cxnLst/>
            <a:rect r="r" b="b" t="t" l="l"/>
            <a:pathLst>
              <a:path h="4114800" w="5226651">
                <a:moveTo>
                  <a:pt x="0" y="0"/>
                </a:moveTo>
                <a:lnTo>
                  <a:pt x="5226652" y="0"/>
                </a:lnTo>
                <a:lnTo>
                  <a:pt x="522665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true" rot="0">
            <a:off x="14645974" y="7200900"/>
            <a:ext cx="5226651" cy="4114800"/>
          </a:xfrm>
          <a:custGeom>
            <a:avLst/>
            <a:gdLst/>
            <a:ahLst/>
            <a:cxnLst/>
            <a:rect r="r" b="b" t="t" l="l"/>
            <a:pathLst>
              <a:path h="4114800" w="5226651">
                <a:moveTo>
                  <a:pt x="5226652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5226652" y="0"/>
                </a:lnTo>
                <a:lnTo>
                  <a:pt x="5226652" y="411480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948523" y="1636648"/>
            <a:ext cx="13960691" cy="9762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04"/>
              </a:lnSpc>
            </a:pPr>
            <a:r>
              <a:rPr lang="en-US" b="true" sz="7950">
                <a:solidFill>
                  <a:srgbClr val="C82C1D"/>
                </a:solidFill>
                <a:latin typeface="Araboto Bold"/>
                <a:ea typeface="Araboto Bold"/>
                <a:cs typeface="Araboto Bold"/>
                <a:sym typeface="Araboto Bold"/>
              </a:rPr>
              <a:t>PROBLEM STATEMENT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157638" y="3019425"/>
            <a:ext cx="13460644" cy="53809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9"/>
              </a:lnSpc>
            </a:pP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C82C1D"/>
                </a:solidFill>
                <a:latin typeface="Araboto"/>
                <a:ea typeface="Araboto"/>
                <a:cs typeface="Araboto"/>
                <a:sym typeface="Araboto"/>
              </a:rPr>
              <a:t>The task involves predicting how hate speech evolves in Twitter reply chains by analyzing three interconnected dimensions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C82C1D"/>
                </a:solidFill>
                <a:latin typeface="Araboto"/>
                <a:ea typeface="Araboto"/>
                <a:cs typeface="Araboto"/>
                <a:sym typeface="Araboto"/>
              </a:rPr>
              <a:t>      T</a:t>
            </a:r>
            <a:r>
              <a:rPr lang="en-US" sz="3399">
                <a:solidFill>
                  <a:srgbClr val="C82C1D"/>
                </a:solidFill>
                <a:latin typeface="Araboto"/>
                <a:ea typeface="Araboto"/>
                <a:cs typeface="Araboto"/>
                <a:sym typeface="Araboto"/>
              </a:rPr>
              <a:t>he temporal progression of hate intensity over time,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C82C1D"/>
                </a:solidFill>
                <a:latin typeface="Araboto"/>
                <a:ea typeface="Araboto"/>
                <a:cs typeface="Araboto"/>
                <a:sym typeface="Araboto"/>
              </a:rPr>
              <a:t>      </a:t>
            </a:r>
            <a:r>
              <a:rPr lang="en-US" sz="3399">
                <a:solidFill>
                  <a:srgbClr val="C82C1D"/>
                </a:solidFill>
                <a:latin typeface="Araboto"/>
                <a:ea typeface="Araboto"/>
                <a:cs typeface="Araboto"/>
                <a:sym typeface="Araboto"/>
              </a:rPr>
              <a:t>The severity of toxic language, and the sensitive  themes targeted (e.g., race, religion, gender) .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C82C1D"/>
                </a:solidFill>
                <a:latin typeface="Araboto"/>
                <a:ea typeface="Araboto"/>
                <a:cs typeface="Araboto"/>
                <a:sym typeface="Araboto"/>
              </a:rPr>
              <a:t> Key challenges include detecting subtle hate cues in early replies, navigating the structural complexity of branching conversations, and balancing proactive detection with false-positive risks.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2935888">
            <a:off x="13922454" y="-3715101"/>
            <a:ext cx="5391656" cy="8595393"/>
          </a:xfrm>
          <a:custGeom>
            <a:avLst/>
            <a:gdLst/>
            <a:ahLst/>
            <a:cxnLst/>
            <a:rect r="r" b="b" t="t" l="l"/>
            <a:pathLst>
              <a:path h="8595393" w="5391656">
                <a:moveTo>
                  <a:pt x="0" y="0"/>
                </a:moveTo>
                <a:lnTo>
                  <a:pt x="5391656" y="0"/>
                </a:lnTo>
                <a:lnTo>
                  <a:pt x="5391656" y="8595393"/>
                </a:lnTo>
                <a:lnTo>
                  <a:pt x="0" y="859539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-2935888">
            <a:off x="-1502093" y="4743503"/>
            <a:ext cx="5391656" cy="8595393"/>
          </a:xfrm>
          <a:custGeom>
            <a:avLst/>
            <a:gdLst/>
            <a:ahLst/>
            <a:cxnLst/>
            <a:rect r="r" b="b" t="t" l="l"/>
            <a:pathLst>
              <a:path h="8595393" w="5391656">
                <a:moveTo>
                  <a:pt x="5391655" y="0"/>
                </a:moveTo>
                <a:lnTo>
                  <a:pt x="0" y="0"/>
                </a:lnTo>
                <a:lnTo>
                  <a:pt x="0" y="8595393"/>
                </a:lnTo>
                <a:lnTo>
                  <a:pt x="5391655" y="8595393"/>
                </a:lnTo>
                <a:lnTo>
                  <a:pt x="5391655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1584626" y="-1028700"/>
            <a:ext cx="5226651" cy="4114800"/>
          </a:xfrm>
          <a:custGeom>
            <a:avLst/>
            <a:gdLst/>
            <a:ahLst/>
            <a:cxnLst/>
            <a:rect r="r" b="b" t="t" l="l"/>
            <a:pathLst>
              <a:path h="4114800" w="5226651">
                <a:moveTo>
                  <a:pt x="0" y="0"/>
                </a:moveTo>
                <a:lnTo>
                  <a:pt x="5226652" y="0"/>
                </a:lnTo>
                <a:lnTo>
                  <a:pt x="522665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true" rot="0">
            <a:off x="14645974" y="7200900"/>
            <a:ext cx="5226651" cy="4114800"/>
          </a:xfrm>
          <a:custGeom>
            <a:avLst/>
            <a:gdLst/>
            <a:ahLst/>
            <a:cxnLst/>
            <a:rect r="r" b="b" t="t" l="l"/>
            <a:pathLst>
              <a:path h="4114800" w="5226651">
                <a:moveTo>
                  <a:pt x="5226652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5226652" y="0"/>
                </a:lnTo>
                <a:lnTo>
                  <a:pt x="5226652" y="411480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948523" y="1636648"/>
            <a:ext cx="13960691" cy="9762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04"/>
              </a:lnSpc>
            </a:pPr>
            <a:r>
              <a:rPr lang="en-US" b="true" sz="7950">
                <a:solidFill>
                  <a:srgbClr val="C82C1D"/>
                </a:solidFill>
                <a:latin typeface="Araboto Bold"/>
                <a:ea typeface="Araboto Bold"/>
                <a:cs typeface="Araboto Bold"/>
                <a:sym typeface="Araboto Bold"/>
              </a:rPr>
              <a:t>PROBLEM STATEMENT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5653845" y="2805455"/>
            <a:ext cx="5953244" cy="6452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91"/>
              </a:lnSpc>
              <a:spcBef>
                <a:spcPct val="0"/>
              </a:spcBef>
            </a:pPr>
            <a:r>
              <a:rPr lang="en-US" b="true" sz="4850">
                <a:solidFill>
                  <a:srgbClr val="C82C1D"/>
                </a:solidFill>
                <a:latin typeface="Araboto Bold"/>
                <a:ea typeface="Araboto Bold"/>
                <a:cs typeface="Araboto Bold"/>
                <a:sym typeface="Araboto Bold"/>
              </a:rPr>
              <a:t>TWEET 1 (ROOT)</a:t>
            </a:r>
          </a:p>
          <a:p>
            <a:pPr algn="ctr">
              <a:lnSpc>
                <a:spcPts val="6791"/>
              </a:lnSpc>
              <a:spcBef>
                <a:spcPct val="0"/>
              </a:spcBef>
            </a:pPr>
            <a:r>
              <a:rPr lang="en-US" b="true" sz="4850">
                <a:solidFill>
                  <a:srgbClr val="C82C1D"/>
                </a:solidFill>
                <a:latin typeface="Araboto Bold"/>
                <a:ea typeface="Araboto Bold"/>
                <a:cs typeface="Araboto Bold"/>
                <a:sym typeface="Araboto Bold"/>
              </a:rPr>
              <a:t>│</a:t>
            </a:r>
          </a:p>
          <a:p>
            <a:pPr algn="ctr">
              <a:lnSpc>
                <a:spcPts val="6791"/>
              </a:lnSpc>
              <a:spcBef>
                <a:spcPct val="0"/>
              </a:spcBef>
            </a:pPr>
            <a:r>
              <a:rPr lang="en-US" b="true" sz="4850">
                <a:solidFill>
                  <a:srgbClr val="C82C1D"/>
                </a:solidFill>
                <a:latin typeface="Araboto Bold"/>
                <a:ea typeface="Araboto Bold"/>
                <a:cs typeface="Araboto Bold"/>
                <a:sym typeface="Araboto Bold"/>
              </a:rPr>
              <a:t>├── REPLY 1</a:t>
            </a:r>
          </a:p>
          <a:p>
            <a:pPr algn="ctr">
              <a:lnSpc>
                <a:spcPts val="6791"/>
              </a:lnSpc>
              <a:spcBef>
                <a:spcPct val="0"/>
              </a:spcBef>
            </a:pPr>
            <a:r>
              <a:rPr lang="en-US" b="true" sz="4850">
                <a:solidFill>
                  <a:srgbClr val="C82C1D"/>
                </a:solidFill>
                <a:latin typeface="Araboto Bold"/>
                <a:ea typeface="Araboto Bold"/>
                <a:cs typeface="Araboto Bold"/>
                <a:sym typeface="Araboto Bold"/>
              </a:rPr>
              <a:t>├── REPLY 2</a:t>
            </a:r>
          </a:p>
          <a:p>
            <a:pPr algn="ctr">
              <a:lnSpc>
                <a:spcPts val="6791"/>
              </a:lnSpc>
              <a:spcBef>
                <a:spcPct val="0"/>
              </a:spcBef>
            </a:pPr>
            <a:r>
              <a:rPr lang="en-US" b="true" sz="4850">
                <a:solidFill>
                  <a:srgbClr val="C82C1D"/>
                </a:solidFill>
                <a:latin typeface="Araboto Bold"/>
                <a:ea typeface="Araboto Bold"/>
                <a:cs typeface="Araboto Bold"/>
                <a:sym typeface="Araboto Bold"/>
              </a:rPr>
              <a:t>│   ├── REPLY 2.1</a:t>
            </a:r>
          </a:p>
          <a:p>
            <a:pPr algn="ctr">
              <a:lnSpc>
                <a:spcPts val="6791"/>
              </a:lnSpc>
              <a:spcBef>
                <a:spcPct val="0"/>
              </a:spcBef>
            </a:pPr>
            <a:r>
              <a:rPr lang="en-US" b="true" sz="4850">
                <a:solidFill>
                  <a:srgbClr val="C82C1D"/>
                </a:solidFill>
                <a:latin typeface="Araboto Bold"/>
                <a:ea typeface="Araboto Bold"/>
                <a:cs typeface="Araboto Bold"/>
                <a:sym typeface="Araboto Bold"/>
              </a:rPr>
              <a:t>│   ├── REPLY 2.2</a:t>
            </a:r>
          </a:p>
          <a:p>
            <a:pPr algn="ctr">
              <a:lnSpc>
                <a:spcPts val="6791"/>
              </a:lnSpc>
              <a:spcBef>
                <a:spcPct val="0"/>
              </a:spcBef>
            </a:pPr>
            <a:r>
              <a:rPr lang="en-US" b="true" sz="4850">
                <a:solidFill>
                  <a:srgbClr val="C82C1D"/>
                </a:solidFill>
                <a:latin typeface="Araboto Bold"/>
                <a:ea typeface="Araboto Bold"/>
                <a:cs typeface="Araboto Bold"/>
                <a:sym typeface="Araboto Bold"/>
              </a:rPr>
              <a:t>├── REPLY 3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2935888">
            <a:off x="13922454" y="-3715101"/>
            <a:ext cx="5391656" cy="8595393"/>
          </a:xfrm>
          <a:custGeom>
            <a:avLst/>
            <a:gdLst/>
            <a:ahLst/>
            <a:cxnLst/>
            <a:rect r="r" b="b" t="t" l="l"/>
            <a:pathLst>
              <a:path h="8595393" w="5391656">
                <a:moveTo>
                  <a:pt x="0" y="0"/>
                </a:moveTo>
                <a:lnTo>
                  <a:pt x="5391656" y="0"/>
                </a:lnTo>
                <a:lnTo>
                  <a:pt x="5391656" y="8595393"/>
                </a:lnTo>
                <a:lnTo>
                  <a:pt x="0" y="859539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-2935888">
            <a:off x="-1502093" y="4743503"/>
            <a:ext cx="5391656" cy="8595393"/>
          </a:xfrm>
          <a:custGeom>
            <a:avLst/>
            <a:gdLst/>
            <a:ahLst/>
            <a:cxnLst/>
            <a:rect r="r" b="b" t="t" l="l"/>
            <a:pathLst>
              <a:path h="8595393" w="5391656">
                <a:moveTo>
                  <a:pt x="5391655" y="0"/>
                </a:moveTo>
                <a:lnTo>
                  <a:pt x="0" y="0"/>
                </a:lnTo>
                <a:lnTo>
                  <a:pt x="0" y="8595393"/>
                </a:lnTo>
                <a:lnTo>
                  <a:pt x="5391655" y="8595393"/>
                </a:lnTo>
                <a:lnTo>
                  <a:pt x="5391655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1584626" y="-1028700"/>
            <a:ext cx="5226651" cy="4114800"/>
          </a:xfrm>
          <a:custGeom>
            <a:avLst/>
            <a:gdLst/>
            <a:ahLst/>
            <a:cxnLst/>
            <a:rect r="r" b="b" t="t" l="l"/>
            <a:pathLst>
              <a:path h="4114800" w="5226651">
                <a:moveTo>
                  <a:pt x="0" y="0"/>
                </a:moveTo>
                <a:lnTo>
                  <a:pt x="5226652" y="0"/>
                </a:lnTo>
                <a:lnTo>
                  <a:pt x="522665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true" rot="0">
            <a:off x="14645974" y="7200900"/>
            <a:ext cx="5226651" cy="4114800"/>
          </a:xfrm>
          <a:custGeom>
            <a:avLst/>
            <a:gdLst/>
            <a:ahLst/>
            <a:cxnLst/>
            <a:rect r="r" b="b" t="t" l="l"/>
            <a:pathLst>
              <a:path h="4114800" w="5226651">
                <a:moveTo>
                  <a:pt x="5226652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5226652" y="0"/>
                </a:lnTo>
                <a:lnTo>
                  <a:pt x="5226652" y="411480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948523" y="1636648"/>
            <a:ext cx="13960691" cy="9762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04"/>
              </a:lnSpc>
            </a:pPr>
            <a:r>
              <a:rPr lang="en-US" b="true" sz="7950">
                <a:solidFill>
                  <a:srgbClr val="C82C1D"/>
                </a:solidFill>
                <a:latin typeface="Araboto Bold"/>
                <a:ea typeface="Araboto Bold"/>
                <a:cs typeface="Araboto Bold"/>
                <a:sym typeface="Araboto Bold"/>
              </a:rPr>
              <a:t>PROBLEM STATEMENT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641496" y="2924622"/>
            <a:ext cx="10477996" cy="52359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29"/>
              </a:lnSpc>
            </a:pPr>
            <a:r>
              <a:rPr lang="en-US" sz="4235">
                <a:solidFill>
                  <a:srgbClr val="C82C1D"/>
                </a:solidFill>
                <a:latin typeface="Araboto"/>
                <a:ea typeface="Araboto"/>
                <a:cs typeface="Araboto"/>
                <a:sym typeface="Araboto"/>
              </a:rPr>
              <a:t>Example :</a:t>
            </a:r>
          </a:p>
          <a:p>
            <a:pPr algn="ctr">
              <a:lnSpc>
                <a:spcPts val="5929"/>
              </a:lnSpc>
            </a:pPr>
            <a:r>
              <a:rPr lang="en-US" sz="4235">
                <a:solidFill>
                  <a:srgbClr val="C82C1D"/>
                </a:solidFill>
                <a:latin typeface="Araboto"/>
                <a:ea typeface="Araboto"/>
                <a:cs typeface="Araboto"/>
                <a:sym typeface="Araboto"/>
              </a:rPr>
              <a:t>Tweet (Original Post):</a:t>
            </a:r>
          </a:p>
          <a:p>
            <a:pPr algn="ctr">
              <a:lnSpc>
                <a:spcPts val="5929"/>
              </a:lnSpc>
            </a:pPr>
            <a:r>
              <a:rPr lang="en-US" sz="4235">
                <a:solidFill>
                  <a:srgbClr val="C82C1D"/>
                </a:solidFill>
                <a:latin typeface="Araboto"/>
                <a:ea typeface="Araboto"/>
                <a:cs typeface="Araboto"/>
                <a:sym typeface="Araboto"/>
              </a:rPr>
              <a:t>Person A: I support Ukraine in this war. </a:t>
            </a:r>
          </a:p>
          <a:p>
            <a:pPr algn="ctr">
              <a:lnSpc>
                <a:spcPts val="5929"/>
              </a:lnSpc>
            </a:pPr>
            <a:r>
              <a:rPr lang="en-US" sz="4235">
                <a:solidFill>
                  <a:srgbClr val="C82C1D"/>
                </a:solidFill>
                <a:latin typeface="Araboto"/>
                <a:ea typeface="Araboto"/>
                <a:cs typeface="Araboto"/>
                <a:sym typeface="Araboto"/>
              </a:rPr>
              <a:t>Replies (Child Tweets):</a:t>
            </a:r>
          </a:p>
          <a:p>
            <a:pPr algn="ctr">
              <a:lnSpc>
                <a:spcPts val="5929"/>
              </a:lnSpc>
            </a:pPr>
            <a:r>
              <a:rPr lang="en-US" sz="4235">
                <a:solidFill>
                  <a:srgbClr val="C82C1D"/>
                </a:solidFill>
                <a:latin typeface="Araboto"/>
                <a:ea typeface="Araboto"/>
                <a:cs typeface="Araboto"/>
                <a:sym typeface="Araboto"/>
              </a:rPr>
              <a:t>Person B: Ukraine deserves to be destroyed </a:t>
            </a:r>
          </a:p>
          <a:p>
            <a:pPr algn="ctr">
              <a:lnSpc>
                <a:spcPts val="5929"/>
              </a:lnSpc>
            </a:pPr>
            <a:r>
              <a:rPr lang="en-US" sz="4235">
                <a:solidFill>
                  <a:srgbClr val="C82C1D"/>
                </a:solidFill>
                <a:latin typeface="Araboto"/>
                <a:ea typeface="Araboto"/>
                <a:cs typeface="Araboto"/>
                <a:sym typeface="Araboto"/>
              </a:rPr>
              <a:t>Person C: Kill all Ukrainians. </a:t>
            </a:r>
          </a:p>
          <a:p>
            <a:pPr algn="ctr">
              <a:lnSpc>
                <a:spcPts val="5929"/>
              </a:lnSpc>
            </a:pPr>
            <a:r>
              <a:rPr lang="en-US" sz="4235">
                <a:solidFill>
                  <a:srgbClr val="C82C1D"/>
                </a:solidFill>
                <a:latin typeface="Araboto"/>
                <a:ea typeface="Araboto"/>
                <a:cs typeface="Araboto"/>
                <a:sym typeface="Araboto"/>
              </a:rPr>
              <a:t>Person D: Russia is right. Ukraine is trash. 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2935888">
            <a:off x="13922454" y="-3715101"/>
            <a:ext cx="5391656" cy="8595393"/>
          </a:xfrm>
          <a:custGeom>
            <a:avLst/>
            <a:gdLst/>
            <a:ahLst/>
            <a:cxnLst/>
            <a:rect r="r" b="b" t="t" l="l"/>
            <a:pathLst>
              <a:path h="8595393" w="5391656">
                <a:moveTo>
                  <a:pt x="0" y="0"/>
                </a:moveTo>
                <a:lnTo>
                  <a:pt x="5391656" y="0"/>
                </a:lnTo>
                <a:lnTo>
                  <a:pt x="5391656" y="8595393"/>
                </a:lnTo>
                <a:lnTo>
                  <a:pt x="0" y="859539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-2935888">
            <a:off x="-1502093" y="4743503"/>
            <a:ext cx="5391656" cy="8595393"/>
          </a:xfrm>
          <a:custGeom>
            <a:avLst/>
            <a:gdLst/>
            <a:ahLst/>
            <a:cxnLst/>
            <a:rect r="r" b="b" t="t" l="l"/>
            <a:pathLst>
              <a:path h="8595393" w="5391656">
                <a:moveTo>
                  <a:pt x="5391655" y="0"/>
                </a:moveTo>
                <a:lnTo>
                  <a:pt x="0" y="0"/>
                </a:lnTo>
                <a:lnTo>
                  <a:pt x="0" y="8595393"/>
                </a:lnTo>
                <a:lnTo>
                  <a:pt x="5391655" y="8595393"/>
                </a:lnTo>
                <a:lnTo>
                  <a:pt x="5391655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1584626" y="-1028700"/>
            <a:ext cx="5226651" cy="4114800"/>
          </a:xfrm>
          <a:custGeom>
            <a:avLst/>
            <a:gdLst/>
            <a:ahLst/>
            <a:cxnLst/>
            <a:rect r="r" b="b" t="t" l="l"/>
            <a:pathLst>
              <a:path h="4114800" w="5226651">
                <a:moveTo>
                  <a:pt x="0" y="0"/>
                </a:moveTo>
                <a:lnTo>
                  <a:pt x="5226652" y="0"/>
                </a:lnTo>
                <a:lnTo>
                  <a:pt x="522665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true" rot="0">
            <a:off x="14645974" y="7200900"/>
            <a:ext cx="5226651" cy="4114800"/>
          </a:xfrm>
          <a:custGeom>
            <a:avLst/>
            <a:gdLst/>
            <a:ahLst/>
            <a:cxnLst/>
            <a:rect r="r" b="b" t="t" l="l"/>
            <a:pathLst>
              <a:path h="4114800" w="5226651">
                <a:moveTo>
                  <a:pt x="5226652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5226652" y="0"/>
                </a:lnTo>
                <a:lnTo>
                  <a:pt x="5226652" y="411480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3926142" y="1206667"/>
            <a:ext cx="9633383" cy="11254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79"/>
              </a:lnSpc>
            </a:pPr>
            <a:r>
              <a:rPr lang="en-US" b="true" sz="9150">
                <a:solidFill>
                  <a:srgbClr val="C82C1D"/>
                </a:solidFill>
                <a:latin typeface="Araboto Bold"/>
                <a:ea typeface="Araboto Bold"/>
                <a:cs typeface="Araboto Bold"/>
                <a:sym typeface="Araboto Bold"/>
              </a:rPr>
              <a:t>MOTIVATION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157638" y="2719705"/>
            <a:ext cx="11972725" cy="53809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C82C1D"/>
                </a:solidFill>
                <a:latin typeface="Araboto"/>
                <a:ea typeface="Araboto"/>
                <a:cs typeface="Araboto"/>
                <a:sym typeface="Araboto"/>
              </a:rPr>
              <a:t>Hate speech on platforms like Twitter often escalates rapidly, fueling real-world harm, but existing tools rely on reactive moderation after harm occurs. 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C82C1D"/>
                </a:solidFill>
                <a:latin typeface="Araboto"/>
                <a:ea typeface="Araboto"/>
                <a:cs typeface="Araboto"/>
                <a:sym typeface="Araboto"/>
              </a:rPr>
              <a:t>This project innovates by prioritizing proactive detection, using multi-dimensional analysis to predict high-risk threads early. 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C82C1D"/>
                </a:solidFill>
                <a:latin typeface="Araboto"/>
                <a:ea typeface="Araboto"/>
                <a:cs typeface="Araboto"/>
                <a:sym typeface="Araboto"/>
              </a:rPr>
              <a:t>By modeling time (trends), toxicity (severity), and topics (targeted groups), the work aims to empower platforms to act before conversations spiral into violence.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2935888">
            <a:off x="13922454" y="-3715101"/>
            <a:ext cx="5391656" cy="8595393"/>
          </a:xfrm>
          <a:custGeom>
            <a:avLst/>
            <a:gdLst/>
            <a:ahLst/>
            <a:cxnLst/>
            <a:rect r="r" b="b" t="t" l="l"/>
            <a:pathLst>
              <a:path h="8595393" w="5391656">
                <a:moveTo>
                  <a:pt x="0" y="0"/>
                </a:moveTo>
                <a:lnTo>
                  <a:pt x="5391656" y="0"/>
                </a:lnTo>
                <a:lnTo>
                  <a:pt x="5391656" y="8595393"/>
                </a:lnTo>
                <a:lnTo>
                  <a:pt x="0" y="859539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-2935888">
            <a:off x="-1502093" y="4743503"/>
            <a:ext cx="5391656" cy="8595393"/>
          </a:xfrm>
          <a:custGeom>
            <a:avLst/>
            <a:gdLst/>
            <a:ahLst/>
            <a:cxnLst/>
            <a:rect r="r" b="b" t="t" l="l"/>
            <a:pathLst>
              <a:path h="8595393" w="5391656">
                <a:moveTo>
                  <a:pt x="5391655" y="0"/>
                </a:moveTo>
                <a:lnTo>
                  <a:pt x="0" y="0"/>
                </a:lnTo>
                <a:lnTo>
                  <a:pt x="0" y="8595393"/>
                </a:lnTo>
                <a:lnTo>
                  <a:pt x="5391655" y="8595393"/>
                </a:lnTo>
                <a:lnTo>
                  <a:pt x="5391655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1584626" y="-1028700"/>
            <a:ext cx="5226651" cy="4114800"/>
          </a:xfrm>
          <a:custGeom>
            <a:avLst/>
            <a:gdLst/>
            <a:ahLst/>
            <a:cxnLst/>
            <a:rect r="r" b="b" t="t" l="l"/>
            <a:pathLst>
              <a:path h="4114800" w="5226651">
                <a:moveTo>
                  <a:pt x="0" y="0"/>
                </a:moveTo>
                <a:lnTo>
                  <a:pt x="5226652" y="0"/>
                </a:lnTo>
                <a:lnTo>
                  <a:pt x="522665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true" rot="0">
            <a:off x="14645974" y="7200900"/>
            <a:ext cx="5226651" cy="4114800"/>
          </a:xfrm>
          <a:custGeom>
            <a:avLst/>
            <a:gdLst/>
            <a:ahLst/>
            <a:cxnLst/>
            <a:rect r="r" b="b" t="t" l="l"/>
            <a:pathLst>
              <a:path h="4114800" w="5226651">
                <a:moveTo>
                  <a:pt x="5226652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5226652" y="0"/>
                </a:lnTo>
                <a:lnTo>
                  <a:pt x="5226652" y="411480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3994353" y="992170"/>
            <a:ext cx="9633383" cy="11254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79"/>
              </a:lnSpc>
            </a:pPr>
            <a:r>
              <a:rPr lang="en-US" b="true" sz="9150">
                <a:solidFill>
                  <a:srgbClr val="C82C1D"/>
                </a:solidFill>
                <a:latin typeface="Araboto Bold"/>
                <a:ea typeface="Araboto Bold"/>
                <a:cs typeface="Araboto Bold"/>
                <a:sym typeface="Araboto Bold"/>
              </a:rPr>
              <a:t>DATASETS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664646" y="2419985"/>
            <a:ext cx="12292797" cy="47809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C82C1D"/>
                </a:solidFill>
                <a:latin typeface="Araboto"/>
                <a:ea typeface="Araboto"/>
                <a:cs typeface="Araboto"/>
                <a:sym typeface="Araboto"/>
              </a:rPr>
              <a:t>Three datasets drive this research: the Anti-Racism dataset (3.5K threads on US politics and COVID-19 racism), Anti-Social (668K threads on pandemic-related behaviors), and Anti-Asian (218K threads targeting Asians during COVID-19). These datasets include temporal features (reply intervals, thread length), toxicity scores (lexicon-based and model-driven labels), and annotated topics (race, religion) to train and validate the multi-dimensional framework.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2935888">
            <a:off x="13922454" y="-3715101"/>
            <a:ext cx="5391656" cy="8595393"/>
          </a:xfrm>
          <a:custGeom>
            <a:avLst/>
            <a:gdLst/>
            <a:ahLst/>
            <a:cxnLst/>
            <a:rect r="r" b="b" t="t" l="l"/>
            <a:pathLst>
              <a:path h="8595393" w="5391656">
                <a:moveTo>
                  <a:pt x="0" y="0"/>
                </a:moveTo>
                <a:lnTo>
                  <a:pt x="5391656" y="0"/>
                </a:lnTo>
                <a:lnTo>
                  <a:pt x="5391656" y="8595393"/>
                </a:lnTo>
                <a:lnTo>
                  <a:pt x="0" y="859539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-2935888">
            <a:off x="-1502093" y="4743503"/>
            <a:ext cx="5391656" cy="8595393"/>
          </a:xfrm>
          <a:custGeom>
            <a:avLst/>
            <a:gdLst/>
            <a:ahLst/>
            <a:cxnLst/>
            <a:rect r="r" b="b" t="t" l="l"/>
            <a:pathLst>
              <a:path h="8595393" w="5391656">
                <a:moveTo>
                  <a:pt x="5391655" y="0"/>
                </a:moveTo>
                <a:lnTo>
                  <a:pt x="0" y="0"/>
                </a:lnTo>
                <a:lnTo>
                  <a:pt x="0" y="8595393"/>
                </a:lnTo>
                <a:lnTo>
                  <a:pt x="5391655" y="8595393"/>
                </a:lnTo>
                <a:lnTo>
                  <a:pt x="5391655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1584626" y="-1028700"/>
            <a:ext cx="5226651" cy="4114800"/>
          </a:xfrm>
          <a:custGeom>
            <a:avLst/>
            <a:gdLst/>
            <a:ahLst/>
            <a:cxnLst/>
            <a:rect r="r" b="b" t="t" l="l"/>
            <a:pathLst>
              <a:path h="4114800" w="5226651">
                <a:moveTo>
                  <a:pt x="0" y="0"/>
                </a:moveTo>
                <a:lnTo>
                  <a:pt x="5226652" y="0"/>
                </a:lnTo>
                <a:lnTo>
                  <a:pt x="522665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true" rot="0">
            <a:off x="14645974" y="7200900"/>
            <a:ext cx="5226651" cy="4114800"/>
          </a:xfrm>
          <a:custGeom>
            <a:avLst/>
            <a:gdLst/>
            <a:ahLst/>
            <a:cxnLst/>
            <a:rect r="r" b="b" t="t" l="l"/>
            <a:pathLst>
              <a:path h="4114800" w="5226651">
                <a:moveTo>
                  <a:pt x="5226652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5226652" y="0"/>
                </a:lnTo>
                <a:lnTo>
                  <a:pt x="5226652" y="411480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3642026" y="1419225"/>
            <a:ext cx="9633383" cy="10219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69"/>
              </a:lnSpc>
            </a:pPr>
            <a:r>
              <a:rPr lang="en-US" b="true" sz="8450">
                <a:solidFill>
                  <a:srgbClr val="C82C1D"/>
                </a:solidFill>
                <a:latin typeface="Araboto Bold"/>
                <a:ea typeface="Araboto Bold"/>
                <a:cs typeface="Araboto Bold"/>
                <a:sym typeface="Araboto Bold"/>
              </a:rPr>
              <a:t>PREVIOUS WORK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439157" y="3020060"/>
            <a:ext cx="11409687" cy="53809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C82C1D"/>
                </a:solidFill>
                <a:latin typeface="Araboto"/>
                <a:ea typeface="Araboto"/>
                <a:cs typeface="Araboto"/>
                <a:sym typeface="Araboto"/>
              </a:rPr>
              <a:t>Earlier approaches like DRAGNET (linear sequence modeling) and DeepHate (text-only detection) lacked the granularity to handle tree-like conversations or contextual themes. 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C82C1D"/>
                </a:solidFill>
                <a:latin typeface="Araboto"/>
                <a:ea typeface="Araboto"/>
                <a:cs typeface="Araboto"/>
                <a:sym typeface="Araboto"/>
              </a:rPr>
              <a:t>By contrast, this work addresses gaps in structural analysis (e.g., modeling reply branches) and topic dynamics (e.g., detecting hate targets like marginalized communities), offering a holistic view of hate escalation.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2935888">
            <a:off x="13922454" y="-3715101"/>
            <a:ext cx="5391656" cy="8595393"/>
          </a:xfrm>
          <a:custGeom>
            <a:avLst/>
            <a:gdLst/>
            <a:ahLst/>
            <a:cxnLst/>
            <a:rect r="r" b="b" t="t" l="l"/>
            <a:pathLst>
              <a:path h="8595393" w="5391656">
                <a:moveTo>
                  <a:pt x="0" y="0"/>
                </a:moveTo>
                <a:lnTo>
                  <a:pt x="5391656" y="0"/>
                </a:lnTo>
                <a:lnTo>
                  <a:pt x="5391656" y="8595393"/>
                </a:lnTo>
                <a:lnTo>
                  <a:pt x="0" y="859539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-2935888">
            <a:off x="-1502093" y="4743503"/>
            <a:ext cx="5391656" cy="8595393"/>
          </a:xfrm>
          <a:custGeom>
            <a:avLst/>
            <a:gdLst/>
            <a:ahLst/>
            <a:cxnLst/>
            <a:rect r="r" b="b" t="t" l="l"/>
            <a:pathLst>
              <a:path h="8595393" w="5391656">
                <a:moveTo>
                  <a:pt x="5391655" y="0"/>
                </a:moveTo>
                <a:lnTo>
                  <a:pt x="0" y="0"/>
                </a:lnTo>
                <a:lnTo>
                  <a:pt x="0" y="8595393"/>
                </a:lnTo>
                <a:lnTo>
                  <a:pt x="5391655" y="8595393"/>
                </a:lnTo>
                <a:lnTo>
                  <a:pt x="5391655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1584626" y="-1028700"/>
            <a:ext cx="5226651" cy="4114800"/>
          </a:xfrm>
          <a:custGeom>
            <a:avLst/>
            <a:gdLst/>
            <a:ahLst/>
            <a:cxnLst/>
            <a:rect r="r" b="b" t="t" l="l"/>
            <a:pathLst>
              <a:path h="4114800" w="5226651">
                <a:moveTo>
                  <a:pt x="0" y="0"/>
                </a:moveTo>
                <a:lnTo>
                  <a:pt x="5226652" y="0"/>
                </a:lnTo>
                <a:lnTo>
                  <a:pt x="522665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true" rot="0">
            <a:off x="14645974" y="7200900"/>
            <a:ext cx="5226651" cy="4114800"/>
          </a:xfrm>
          <a:custGeom>
            <a:avLst/>
            <a:gdLst/>
            <a:ahLst/>
            <a:cxnLst/>
            <a:rect r="r" b="b" t="t" l="l"/>
            <a:pathLst>
              <a:path h="4114800" w="5226651">
                <a:moveTo>
                  <a:pt x="5226652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5226652" y="0"/>
                </a:lnTo>
                <a:lnTo>
                  <a:pt x="5226652" y="411480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4327309" y="1636488"/>
            <a:ext cx="9633383" cy="11247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79"/>
              </a:lnSpc>
            </a:pPr>
            <a:r>
              <a:rPr lang="en-US" b="true" sz="9150">
                <a:solidFill>
                  <a:srgbClr val="C82C1D"/>
                </a:solidFill>
                <a:latin typeface="Araboto Bold"/>
                <a:ea typeface="Araboto Bold"/>
                <a:cs typeface="Araboto Bold"/>
                <a:sym typeface="Araboto Bold"/>
              </a:rPr>
              <a:t>METHODOLOGY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983582" y="3020060"/>
            <a:ext cx="13634700" cy="53809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C82C1D"/>
                </a:solidFill>
                <a:latin typeface="Araboto"/>
                <a:ea typeface="Araboto"/>
                <a:cs typeface="Araboto"/>
                <a:sym typeface="Araboto"/>
              </a:rPr>
              <a:t>Hate Intensity score calculation</a:t>
            </a: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C82C1D"/>
                </a:solidFill>
                <a:latin typeface="Araboto"/>
                <a:ea typeface="Araboto"/>
                <a:cs typeface="Araboto"/>
                <a:sym typeface="Araboto"/>
              </a:rPr>
              <a:t>      H = wHc (c) + (1 − w)Hl(c)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C82C1D"/>
                </a:solidFill>
                <a:latin typeface="Araboto"/>
                <a:ea typeface="Araboto"/>
                <a:cs typeface="Araboto"/>
                <a:sym typeface="Araboto"/>
              </a:rPr>
              <a:t>Cosine Simliarity Between the Sentiment Embeddings of Parent tweet and every comment and reply in the tweet chain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C82C1D"/>
                </a:solidFill>
                <a:latin typeface="Araboto"/>
                <a:ea typeface="Araboto"/>
                <a:cs typeface="Araboto"/>
                <a:sym typeface="Araboto"/>
              </a:rPr>
              <a:t>GNN is used to extract the propagation structure of the tweet and reply chain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C82C1D"/>
                </a:solidFill>
                <a:latin typeface="Araboto"/>
                <a:ea typeface="Araboto"/>
                <a:cs typeface="Araboto"/>
                <a:sym typeface="Araboto"/>
              </a:rPr>
              <a:t>There are five Components in the model they are</a:t>
            </a: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C82C1D"/>
                </a:solidFill>
                <a:latin typeface="Araboto"/>
                <a:ea typeface="Araboto"/>
                <a:cs typeface="Araboto"/>
                <a:sym typeface="Araboto"/>
              </a:rPr>
              <a:t>        Autoencoders, Prior knowledge, Future Predictor, </a:t>
            </a: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C82C1D"/>
                </a:solidFill>
                <a:latin typeface="Araboto"/>
                <a:ea typeface="Araboto"/>
                <a:cs typeface="Araboto"/>
                <a:sym typeface="Araboto"/>
              </a:rPr>
              <a:t>        </a:t>
            </a:r>
            <a:r>
              <a:rPr lang="en-US" sz="3399">
                <a:solidFill>
                  <a:srgbClr val="C82C1D"/>
                </a:solidFill>
                <a:latin typeface="Araboto"/>
                <a:ea typeface="Araboto"/>
                <a:cs typeface="Araboto"/>
                <a:sym typeface="Araboto"/>
              </a:rPr>
              <a:t>Decoder, Fuzzy Clustering   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DAGhS4qP2Xo</dc:identifier>
  <dcterms:modified xsi:type="dcterms:W3CDTF">2011-08-01T06:04:30Z</dcterms:modified>
  <cp:revision>1</cp:revision>
  <dc:title>Group Project</dc:title>
</cp:coreProperties>
</file>