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96" r:id="rId2"/>
    <p:sldId id="258" r:id="rId3"/>
    <p:sldId id="307" r:id="rId4"/>
    <p:sldId id="327" r:id="rId5"/>
    <p:sldId id="329" r:id="rId6"/>
    <p:sldId id="351" r:id="rId7"/>
    <p:sldId id="330" r:id="rId8"/>
    <p:sldId id="347" r:id="rId9"/>
    <p:sldId id="348" r:id="rId10"/>
    <p:sldId id="349" r:id="rId11"/>
    <p:sldId id="331" r:id="rId12"/>
    <p:sldId id="332" r:id="rId13"/>
    <p:sldId id="334" r:id="rId14"/>
    <p:sldId id="336" r:id="rId15"/>
    <p:sldId id="350" r:id="rId16"/>
    <p:sldId id="337" r:id="rId17"/>
    <p:sldId id="304" r:id="rId18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Sora" panose="020B0604020202020204" charset="0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2E5A5-A1A7-4307-A065-926B719189A7}" v="5" dt="2024-12-10T07:19:50.106"/>
  </p1510:revLst>
</p1510:revInfo>
</file>

<file path=ppt/tableStyles.xml><?xml version="1.0" encoding="utf-8"?>
<a:tblStyleLst xmlns:a="http://schemas.openxmlformats.org/drawingml/2006/main" def="{BC849094-20B0-4FAB-80B0-6F7AF28C63C2}">
  <a:tblStyle styleId="{BC849094-20B0-4FAB-80B0-6F7AF28C63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A5C422-4850-47D9-8476-AF6342E545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3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765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236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82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 hasCustomPrompt="1"/>
          </p:nvPr>
        </p:nvSpPr>
        <p:spPr>
          <a:xfrm>
            <a:off x="2673921" y="1328475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2673921" y="3581349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2673921" y="2454908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5625733" y="2460704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 hasCustomPrompt="1"/>
          </p:nvPr>
        </p:nvSpPr>
        <p:spPr>
          <a:xfrm>
            <a:off x="5625733" y="1328475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625733" y="3581349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801894" y="1827973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1801894" y="2954437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1801894" y="4080902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4753706" y="2960256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4753706" y="4080902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4753706" y="1839586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03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14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317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464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180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48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282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8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590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521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6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qhILdtZg9s&amp;ab_channel=ChakriChowdhary" TargetMode="External"/><Relationship Id="rId3" Type="http://schemas.openxmlformats.org/officeDocument/2006/relationships/hyperlink" Target="https://wokwi.com/" TargetMode="External"/><Relationship Id="rId7" Type="http://schemas.openxmlformats.org/officeDocument/2006/relationships/hyperlink" Target="https://www.youtube.com/watch?v=zlKJ5hvfs6s&amp;ab_channel=Electronoobs" TargetMode="External"/><Relationship Id="rId2" Type="http://schemas.openxmlformats.org/officeDocument/2006/relationships/hyperlink" Target="https://wokwi.com/projects/42276296788108185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lectronics-tutorials.ws/switches/switch_4.html" TargetMode="External"/><Relationship Id="rId5" Type="http://schemas.openxmlformats.org/officeDocument/2006/relationships/hyperlink" Target="https://randomnerdtutorials.com/esp32-i2c-lcd-1602-display-arduino-ide/" TargetMode="External"/><Relationship Id="rId4" Type="http://schemas.openxmlformats.org/officeDocument/2006/relationships/hyperlink" Target="https://docs.micropython.org/en/latest/rp2/quickref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DE860-8D36-4937-C14C-15F4C233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59" y="962548"/>
            <a:ext cx="2383671" cy="2331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39D2E-F1DB-F242-F8A9-A204D4D6ABBC}"/>
              </a:ext>
            </a:extLst>
          </p:cNvPr>
          <p:cNvSpPr txBox="1"/>
          <p:nvPr/>
        </p:nvSpPr>
        <p:spPr>
          <a:xfrm>
            <a:off x="1816810" y="3435858"/>
            <a:ext cx="551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9A15"/>
                </a:solidFill>
                <a:latin typeface="+mn-lt"/>
                <a:cs typeface="Times New Roman" panose="02020603050405020304" pitchFamily="18" charset="0"/>
              </a:rPr>
              <a:t>NATIONAL INSTITUTE OF TECHNOLOGY HAMIRPUR</a:t>
            </a:r>
          </a:p>
          <a:p>
            <a:pPr algn="ctr"/>
            <a:endParaRPr lang="en-IN" b="1" dirty="0">
              <a:solidFill>
                <a:srgbClr val="C09A15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8E0A5-92C7-776E-5083-46280375CF03}"/>
              </a:ext>
            </a:extLst>
          </p:cNvPr>
          <p:cNvSpPr txBox="1"/>
          <p:nvPr/>
        </p:nvSpPr>
        <p:spPr>
          <a:xfrm>
            <a:off x="873838" y="174074"/>
            <a:ext cx="739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Vote Counting</a:t>
            </a:r>
            <a:endParaRPr lang="en-IN" sz="40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8F74B-8F6B-0C06-8F7B-48E33B875A07}"/>
              </a:ext>
            </a:extLst>
          </p:cNvPr>
          <p:cNvSpPr txBox="1"/>
          <p:nvPr/>
        </p:nvSpPr>
        <p:spPr>
          <a:xfrm>
            <a:off x="386237" y="3959078"/>
            <a:ext cx="299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Robin Singh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Bhadoria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6EFB9-958E-FE93-28F5-58E78EAB147A}"/>
              </a:ext>
            </a:extLst>
          </p:cNvPr>
          <p:cNvSpPr txBox="1"/>
          <p:nvPr/>
        </p:nvSpPr>
        <p:spPr>
          <a:xfrm>
            <a:off x="6150078" y="3959078"/>
            <a:ext cx="299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Akshant Verma 21DCS015</a:t>
            </a:r>
          </a:p>
        </p:txBody>
      </p:sp>
    </p:spTree>
    <p:extLst>
      <p:ext uri="{BB962C8B-B14F-4D97-AF65-F5344CB8AC3E}">
        <p14:creationId xmlns:p14="http://schemas.microsoft.com/office/powerpoint/2010/main" val="225736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02597-7500-B492-6A91-B7D551E56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6C7DD99-1E72-8F3D-DDDE-57C21C5DC4FD}"/>
              </a:ext>
            </a:extLst>
          </p:cNvPr>
          <p:cNvSpPr txBox="1">
            <a:spLocks/>
          </p:cNvSpPr>
          <p:nvPr/>
        </p:nvSpPr>
        <p:spPr>
          <a:xfrm>
            <a:off x="512956" y="122643"/>
            <a:ext cx="8229600" cy="6802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 err="1"/>
              <a:t>Breadboard,resistor</a:t>
            </a:r>
            <a:r>
              <a:rPr lang="en-IN" sz="3200" dirty="0"/>
              <a:t> and Jumper Wires</a:t>
            </a:r>
            <a:endParaRPr lang="en-IN" sz="2400" b="1" dirty="0">
              <a:latin typeface="Sora" panose="020B0604020202020204" charset="0"/>
              <a:ea typeface="Open Sans" panose="020B0606030504020204" pitchFamily="34" charset="0"/>
              <a:cs typeface="Sora" panose="020B060402020202020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AC7C4-4CF3-01B4-7711-D955E0EB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86" y="802888"/>
            <a:ext cx="3983773" cy="4219004"/>
          </a:xfrm>
        </p:spPr>
        <p:txBody>
          <a:bodyPr>
            <a:noAutofit/>
          </a:bodyPr>
          <a:lstStyle/>
          <a:p>
            <a:r>
              <a:rPr lang="en-IN" sz="2000" b="1" dirty="0"/>
              <a:t>Breadboard</a:t>
            </a:r>
            <a:r>
              <a:rPr lang="en-US" sz="2000" b="1" dirty="0"/>
              <a:t>:</a:t>
            </a:r>
            <a:br>
              <a:rPr lang="en-US" sz="1800" b="1" dirty="0"/>
            </a:br>
            <a:r>
              <a:rPr lang="en-US" sz="1800" b="1" dirty="0"/>
              <a:t>Role</a:t>
            </a:r>
            <a:r>
              <a:rPr lang="en-US" sz="1800" dirty="0"/>
              <a:t>: </a:t>
            </a:r>
            <a:r>
              <a:rPr lang="en-US" sz="1400" dirty="0"/>
              <a:t>Facilitate electrical connections and signal routing between components without soldering</a:t>
            </a:r>
            <a:r>
              <a:rPr lang="en-US" sz="1800" dirty="0"/>
              <a:t>.</a:t>
            </a:r>
            <a:br>
              <a:rPr lang="en-US" sz="1800" b="1" dirty="0"/>
            </a:br>
            <a:r>
              <a:rPr lang="en-IN" sz="1800" b="1" dirty="0"/>
              <a:t>Resistors</a:t>
            </a:r>
            <a:r>
              <a:rPr lang="en-US" sz="2800" b="1" dirty="0"/>
              <a:t>:</a:t>
            </a:r>
            <a:br>
              <a:rPr lang="en-US" sz="2400" b="1" dirty="0"/>
            </a:br>
            <a:r>
              <a:rPr lang="en-US" sz="1600" b="1" dirty="0"/>
              <a:t>Role</a:t>
            </a:r>
            <a:r>
              <a:rPr lang="en-US" sz="2400" dirty="0"/>
              <a:t>: </a:t>
            </a:r>
            <a:r>
              <a:rPr lang="en-US" sz="1400" dirty="0"/>
              <a:t>Limit current to protect components like LEDs and microcontroller pins</a:t>
            </a:r>
            <a:r>
              <a:rPr lang="en-US" sz="2400" dirty="0"/>
              <a:t>.</a:t>
            </a:r>
            <a:br>
              <a:rPr lang="en-US" sz="1800" dirty="0"/>
            </a:br>
            <a:r>
              <a:rPr lang="en-IN" sz="1800" b="1" dirty="0"/>
              <a:t>Jumper Wires</a:t>
            </a:r>
            <a:r>
              <a:rPr lang="en-US" sz="2800" b="1" dirty="0"/>
              <a:t>:</a:t>
            </a:r>
            <a:br>
              <a:rPr lang="en-US" sz="2400" b="1" dirty="0"/>
            </a:br>
            <a:r>
              <a:rPr lang="en-US" sz="1600" b="1" dirty="0"/>
              <a:t>Role</a:t>
            </a:r>
            <a:r>
              <a:rPr lang="en-US" sz="2400" dirty="0"/>
              <a:t>: </a:t>
            </a:r>
            <a:r>
              <a:rPr lang="en-US" sz="1400" dirty="0"/>
              <a:t>Connect different components and pins on the breadboard and Pico</a:t>
            </a:r>
            <a:r>
              <a:rPr lang="en-US" sz="2400" dirty="0"/>
              <a:t>.</a:t>
            </a:r>
            <a:br>
              <a:rPr lang="en-US" sz="2400" b="1" dirty="0"/>
            </a:br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6C538-E31E-FDBC-AA9F-F84E6397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756" y="3327365"/>
            <a:ext cx="1792511" cy="1708688"/>
          </a:xfrm>
          <a:prstGeom prst="rect">
            <a:avLst/>
          </a:prstGeom>
        </p:spPr>
      </p:pic>
      <p:pic>
        <p:nvPicPr>
          <p:cNvPr id="3074" name="Picture 2" descr="Ihc Breadboard Solderless 400 Pin with 120 Jumper Wires | 20cm  (Male-Female, Female-Female, Male-Male) for Raspberry Pi and Arduino  (40+40+40) BY ...">
            <a:extLst>
              <a:ext uri="{FF2B5EF4-FFF2-40B4-BE49-F238E27FC236}">
                <a16:creationId xmlns:a16="http://schemas.microsoft.com/office/drawing/2014/main" id="{83253A3E-F7CA-1539-F979-CBFFC4F0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68" y="981308"/>
            <a:ext cx="2507103" cy="20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4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24BAD-0092-75AD-B2A4-CA851A06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14259A3-72BE-3ABD-642E-0445254CC3A9}"/>
              </a:ext>
            </a:extLst>
          </p:cNvPr>
          <p:cNvSpPr txBox="1">
            <a:spLocks/>
          </p:cNvSpPr>
          <p:nvPr/>
        </p:nvSpPr>
        <p:spPr>
          <a:xfrm>
            <a:off x="520391" y="24965"/>
            <a:ext cx="8229600" cy="6802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latin typeface="Sora" panose="020B0604020202020204" charset="0"/>
                <a:ea typeface="Open Sans" panose="020B0606030504020204" pitchFamily="34" charset="0"/>
                <a:cs typeface="Sora" panose="020B0604020202020204" charset="0"/>
              </a:rPr>
              <a:t>Circuit Diagram</a:t>
            </a:r>
          </a:p>
        </p:txBody>
      </p:sp>
      <p:pic>
        <p:nvPicPr>
          <p:cNvPr id="4" name="Picture 3" descr="A computer screen with a screen and wires&#10;&#10;AI-generated content may be incorrect.">
            <a:extLst>
              <a:ext uri="{FF2B5EF4-FFF2-40B4-BE49-F238E27FC236}">
                <a16:creationId xmlns:a16="http://schemas.microsoft.com/office/drawing/2014/main" id="{FBDD20CE-0E2D-BAB0-698C-62C1D63D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99" y="906966"/>
            <a:ext cx="6809678" cy="40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C360A-30D5-A426-A71C-FD160D17E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711D3E6-2411-70E3-350C-CCD6DBBA06A1}"/>
              </a:ext>
            </a:extLst>
          </p:cNvPr>
          <p:cNvSpPr txBox="1">
            <a:spLocks/>
          </p:cNvSpPr>
          <p:nvPr/>
        </p:nvSpPr>
        <p:spPr>
          <a:xfrm>
            <a:off x="520391" y="24965"/>
            <a:ext cx="8229600" cy="6802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 err="1">
                <a:latin typeface="Sora" panose="020B0604020202020204" charset="0"/>
                <a:ea typeface="Open Sans" panose="020B0606030504020204" pitchFamily="34" charset="0"/>
                <a:cs typeface="Sora" panose="020B0604020202020204" charset="0"/>
              </a:rPr>
              <a:t>Methodolody</a:t>
            </a:r>
            <a:endParaRPr lang="en-IN" sz="3200" b="1" dirty="0">
              <a:latin typeface="Sora" panose="020B0604020202020204" charset="0"/>
              <a:ea typeface="Open Sans" panose="020B0606030504020204" pitchFamily="34" charset="0"/>
              <a:cs typeface="Sora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6EA8E-B859-254C-1BC6-D3F0B91DB3FD}"/>
              </a:ext>
            </a:extLst>
          </p:cNvPr>
          <p:cNvSpPr txBox="1"/>
          <p:nvPr/>
        </p:nvSpPr>
        <p:spPr>
          <a:xfrm>
            <a:off x="0" y="365087"/>
            <a:ext cx="84972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System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a voting system circuit using Raspberry Pi Pico.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Included four push buttons (representing four candidates) as input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a 16x2 I2C LCD to display vote counts and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breadboard and jumper wires for circuit connections.</a:t>
            </a:r>
          </a:p>
          <a:p>
            <a:pPr>
              <a:buNone/>
            </a:pPr>
            <a:r>
              <a:rPr lang="en-US" b="1" dirty="0"/>
              <a:t>2. Hardware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Connected push buttons to GPIO pins on the Pico.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LCD connected via I2C protocol (SDA &amp; SCL pins).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Pull-down resistors used for button debouncing and stable input signals.</a:t>
            </a:r>
          </a:p>
          <a:p>
            <a:pPr>
              <a:buNone/>
            </a:pPr>
            <a:r>
              <a:rPr lang="en-US" b="1" dirty="0"/>
              <a:t>3. Software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Written in </a:t>
            </a:r>
            <a:r>
              <a:rPr lang="en-US" b="1" dirty="0" err="1"/>
              <a:t>MicroPython</a:t>
            </a:r>
            <a:r>
              <a:rPr lang="en-US" dirty="0"/>
              <a:t> using the </a:t>
            </a:r>
            <a:r>
              <a:rPr lang="en-US" dirty="0" err="1"/>
              <a:t>Wokwi</a:t>
            </a:r>
            <a:r>
              <a:rPr lang="en-US" dirty="0"/>
              <a:t> simulator.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Defined GPIO pin modes, interrupt logic, and LCD display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a real-time vote counting algorithm.</a:t>
            </a:r>
          </a:p>
          <a:p>
            <a:pPr>
              <a:buNone/>
            </a:pPr>
            <a:r>
              <a:rPr lang="en-US" b="1" dirty="0"/>
              <a:t>4. Simulation and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Uploaded and tested the code on </a:t>
            </a:r>
            <a:r>
              <a:rPr lang="en-US" dirty="0" err="1"/>
              <a:t>Wokwi</a:t>
            </a:r>
            <a:r>
              <a:rPr lang="en-US" dirty="0"/>
              <a:t> virtual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Verified button presses increment corresponding candidate votes.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Ensured LCD updates accurately reflect vote counts.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168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8F579-F897-4FA4-8EF9-A8B923FF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19EE66B-53D1-5EE1-B42E-B131A48FC443}"/>
              </a:ext>
            </a:extLst>
          </p:cNvPr>
          <p:cNvSpPr txBox="1">
            <a:spLocks/>
          </p:cNvSpPr>
          <p:nvPr/>
        </p:nvSpPr>
        <p:spPr>
          <a:xfrm>
            <a:off x="520391" y="24965"/>
            <a:ext cx="8229600" cy="6802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latin typeface="Sora" panose="020B0604020202020204" charset="0"/>
                <a:ea typeface="Open Sans" panose="020B0606030504020204" pitchFamily="34" charset="0"/>
                <a:cs typeface="Sora" panose="020B0604020202020204" charset="0"/>
              </a:rPr>
              <a:t>Results &amp; Outputs</a:t>
            </a:r>
            <a:endParaRPr lang="en-IN" sz="3200" b="1" dirty="0">
              <a:latin typeface="Sora" panose="020B0604020202020204" charset="0"/>
              <a:ea typeface="Open Sans" panose="020B0606030504020204" pitchFamily="34" charset="0"/>
              <a:cs typeface="Sora" panose="020B0604020202020204" charset="0"/>
            </a:endParaRPr>
          </a:p>
        </p:txBody>
      </p:sp>
      <p:pic>
        <p:nvPicPr>
          <p:cNvPr id="4" name="Picture 3" descr="A computer screen with a screen and wires">
            <a:extLst>
              <a:ext uri="{FF2B5EF4-FFF2-40B4-BE49-F238E27FC236}">
                <a16:creationId xmlns:a16="http://schemas.microsoft.com/office/drawing/2014/main" id="{74EF8EC3-F3AB-0763-16B9-E04F4501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1" y="705210"/>
            <a:ext cx="3999570" cy="2609386"/>
          </a:xfrm>
          <a:prstGeom prst="rect">
            <a:avLst/>
          </a:prstGeom>
        </p:spPr>
      </p:pic>
      <p:pic>
        <p:nvPicPr>
          <p:cNvPr id="8" name="Picture 7" descr="A computer screen with a screen and wires&#10;&#10;AI-generated content may be incorrect.">
            <a:extLst>
              <a:ext uri="{FF2B5EF4-FFF2-40B4-BE49-F238E27FC236}">
                <a16:creationId xmlns:a16="http://schemas.microsoft.com/office/drawing/2014/main" id="{AE442323-6A01-F127-AFAF-BB7426F5A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36" y="705210"/>
            <a:ext cx="4118517" cy="2609386"/>
          </a:xfrm>
          <a:prstGeom prst="rect">
            <a:avLst/>
          </a:prstGeom>
        </p:spPr>
      </p:pic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FC8E909A-9F56-99CE-0C0A-1C281B565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62" y="3471745"/>
            <a:ext cx="4118517" cy="15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94C7-C76A-A347-6BE6-8F1E1B0A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F5596D7-97AA-7233-4E20-ADCED63901F3}"/>
              </a:ext>
            </a:extLst>
          </p:cNvPr>
          <p:cNvSpPr txBox="1">
            <a:spLocks/>
          </p:cNvSpPr>
          <p:nvPr/>
        </p:nvSpPr>
        <p:spPr>
          <a:xfrm>
            <a:off x="457199" y="374369"/>
            <a:ext cx="8229600" cy="6802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latin typeface="Sora" panose="020B0604020202020204" charset="0"/>
                <a:ea typeface="Open Sans" panose="020B0606030504020204" pitchFamily="34" charset="0"/>
                <a:cs typeface="Sora" panose="020B0604020202020204" charset="0"/>
              </a:rPr>
              <a:t>Conclusion &amp; Future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5B147-A33B-E352-63F2-D89B06B55877}"/>
              </a:ext>
            </a:extLst>
          </p:cNvPr>
          <p:cNvSpPr txBox="1"/>
          <p:nvPr/>
        </p:nvSpPr>
        <p:spPr>
          <a:xfrm>
            <a:off x="634863" y="1154443"/>
            <a:ext cx="78742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Developed a functional </a:t>
            </a:r>
            <a:r>
              <a:rPr lang="en-US" sz="1600" b="1" dirty="0"/>
              <a:t>voting simulation system</a:t>
            </a:r>
            <a:r>
              <a:rPr lang="en-US" sz="1600" dirty="0"/>
              <a:t> using Raspberry Pi Pico and </a:t>
            </a:r>
            <a:r>
              <a:rPr lang="en-US" sz="1600" dirty="0" err="1"/>
              <a:t>MicroPython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Successfully demonstrated </a:t>
            </a:r>
            <a:r>
              <a:rPr lang="en-US" sz="1600" b="1" dirty="0"/>
              <a:t>real-time vote counting</a:t>
            </a:r>
            <a:r>
              <a:rPr lang="en-US" sz="1600" dirty="0"/>
              <a:t> using push buttons and </a:t>
            </a:r>
            <a:r>
              <a:rPr lang="en-US" sz="1600" b="1" dirty="0"/>
              <a:t>live display</a:t>
            </a:r>
            <a:r>
              <a:rPr lang="en-US" sz="1600" dirty="0"/>
              <a:t> via 16x2 I2C LCD.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Validated circuit </a:t>
            </a:r>
            <a:r>
              <a:rPr lang="en-US" sz="1600" b="1" dirty="0"/>
              <a:t>accuracy, stability</a:t>
            </a:r>
            <a:r>
              <a:rPr lang="en-US" sz="1600" dirty="0"/>
              <a:t>, and </a:t>
            </a:r>
            <a:r>
              <a:rPr lang="en-US" sz="1600" b="1" dirty="0"/>
              <a:t>reliability</a:t>
            </a:r>
            <a:r>
              <a:rPr lang="en-US" sz="1600" dirty="0"/>
              <a:t> through simulation in </a:t>
            </a:r>
            <a:r>
              <a:rPr lang="en-US" sz="1600" dirty="0" err="1"/>
              <a:t>Wokwi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Project proves how </a:t>
            </a:r>
            <a:r>
              <a:rPr lang="en-US" sz="1600" b="1" dirty="0"/>
              <a:t>embedded systems</a:t>
            </a:r>
            <a:r>
              <a:rPr lang="en-US" sz="1600" dirty="0"/>
              <a:t> can offer </a:t>
            </a:r>
            <a:r>
              <a:rPr lang="en-US" sz="1600" b="1" dirty="0"/>
              <a:t>low-cost</a:t>
            </a:r>
            <a:r>
              <a:rPr lang="en-US" sz="1600" dirty="0"/>
              <a:t>, </a:t>
            </a:r>
            <a:r>
              <a:rPr lang="en-US" sz="1600" b="1" dirty="0"/>
              <a:t>portable</a:t>
            </a:r>
            <a:r>
              <a:rPr lang="en-US" sz="1600" dirty="0"/>
              <a:t>, and </a:t>
            </a:r>
            <a:r>
              <a:rPr lang="en-US" sz="1600" b="1" dirty="0"/>
              <a:t>customizable</a:t>
            </a:r>
            <a:r>
              <a:rPr lang="en-US" sz="1600" dirty="0"/>
              <a:t> solutions for vote management.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b="1" dirty="0"/>
              <a:t>Future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a </a:t>
            </a:r>
            <a:r>
              <a:rPr lang="en-US" sz="1600" b="1" dirty="0"/>
              <a:t>secure voting authentication system</a:t>
            </a:r>
            <a:r>
              <a:rPr lang="en-US" sz="1600" dirty="0"/>
              <a:t> (e.g., using RFID or fingerprint sensor).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Store results in </a:t>
            </a:r>
            <a:r>
              <a:rPr lang="en-US" sz="1600" b="1" dirty="0"/>
              <a:t>non-volatile memory</a:t>
            </a:r>
            <a:r>
              <a:rPr lang="en-US" sz="1600" dirty="0"/>
              <a:t> (e.g., EEPROM or SD card).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Develop </a:t>
            </a:r>
            <a:r>
              <a:rPr lang="en-US" sz="1600" b="1" dirty="0"/>
              <a:t>wireless data transfer</a:t>
            </a:r>
            <a:r>
              <a:rPr lang="en-US" sz="1600" dirty="0"/>
              <a:t> (e.g., using Wi-Fi or Bluetooth module).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Expand to </a:t>
            </a:r>
            <a:r>
              <a:rPr lang="en-US" sz="1600" b="1" dirty="0"/>
              <a:t>multiple polling stations</a:t>
            </a:r>
            <a:r>
              <a:rPr lang="en-US" sz="1600" dirty="0"/>
              <a:t> with centralized result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Upgrade the user interface with a </a:t>
            </a:r>
            <a:r>
              <a:rPr lang="en-US" sz="1600" b="1" dirty="0"/>
              <a:t>touchscreen display</a:t>
            </a:r>
            <a:r>
              <a:rPr lang="en-US" sz="1600" dirty="0"/>
              <a:t> for better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Implement </a:t>
            </a:r>
            <a:r>
              <a:rPr lang="en-US" sz="1600" b="1" dirty="0"/>
              <a:t>result encryption</a:t>
            </a:r>
            <a:r>
              <a:rPr lang="en-US" sz="1600" dirty="0"/>
              <a:t> for security and privacy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0225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BD8C9-0235-BE70-569C-10EA08DBF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34FCFB3-E7AB-AFAE-36F5-B7F813040FBC}"/>
              </a:ext>
            </a:extLst>
          </p:cNvPr>
          <p:cNvSpPr txBox="1">
            <a:spLocks/>
          </p:cNvSpPr>
          <p:nvPr/>
        </p:nvSpPr>
        <p:spPr>
          <a:xfrm>
            <a:off x="457200" y="171726"/>
            <a:ext cx="8229600" cy="6802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latin typeface="Sora" panose="020B0604020202020204" charset="0"/>
                <a:ea typeface="Open Sans" panose="020B0606030504020204" pitchFamily="34" charset="0"/>
                <a:cs typeface="Sora" panose="020B0604020202020204" charset="0"/>
              </a:rPr>
              <a:t>References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106B-6F81-A672-68C0-C6ED8C3C8B87}"/>
              </a:ext>
            </a:extLst>
          </p:cNvPr>
          <p:cNvSpPr txBox="1"/>
          <p:nvPr/>
        </p:nvSpPr>
        <p:spPr>
          <a:xfrm>
            <a:off x="457199" y="953721"/>
            <a:ext cx="78742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/>
              <a:t>Wokwi</a:t>
            </a:r>
            <a:r>
              <a:rPr lang="en-US" b="1" dirty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Link: </a:t>
            </a:r>
            <a:r>
              <a:rPr lang="en-US" dirty="0">
                <a:hlinkClick r:id="rId2"/>
              </a:rPr>
              <a:t>https://wokwi.com/projects/422762967881081857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Wokwi</a:t>
            </a:r>
            <a:r>
              <a:rPr lang="en-US" dirty="0"/>
              <a:t> Official: </a:t>
            </a:r>
            <a:r>
              <a:rPr lang="en-US" dirty="0">
                <a:hlinkClick r:id="rId3"/>
              </a:rPr>
              <a:t>https://wokwi.com</a:t>
            </a:r>
            <a:endParaRPr lang="en-US" dirty="0"/>
          </a:p>
          <a:p>
            <a:r>
              <a:rPr lang="it-IT" b="1" dirty="0"/>
              <a:t>Raspberry Pi Pico Documentation</a:t>
            </a:r>
            <a:br>
              <a:rPr lang="it-IT" dirty="0"/>
            </a:br>
            <a:r>
              <a:rPr lang="en-IN" dirty="0"/>
              <a:t>https://www.raspberrypi.com/documentation/microcontrollers/pico-series.html</a:t>
            </a:r>
          </a:p>
          <a:p>
            <a:r>
              <a:rPr lang="en-IN" b="1" dirty="0" err="1"/>
              <a:t>MicroPython</a:t>
            </a:r>
            <a:r>
              <a:rPr lang="en-IN" b="1" dirty="0"/>
              <a:t> Official Documentation</a:t>
            </a:r>
            <a:br>
              <a:rPr lang="en-IN" dirty="0"/>
            </a:br>
            <a:r>
              <a:rPr lang="en-IN" dirty="0">
                <a:hlinkClick r:id="rId4"/>
              </a:rPr>
              <a:t>https://docs.micropython.org/en/latest/rp2/quickref.html</a:t>
            </a:r>
            <a:endParaRPr lang="en-IN" dirty="0"/>
          </a:p>
          <a:p>
            <a:r>
              <a:rPr lang="en-IN" b="1" dirty="0"/>
              <a:t>LCD1602 I2C Display Guide</a:t>
            </a:r>
            <a:br>
              <a:rPr lang="en-IN" dirty="0"/>
            </a:br>
            <a:r>
              <a:rPr lang="en-IN" dirty="0">
                <a:hlinkClick r:id="rId5"/>
              </a:rPr>
              <a:t>https://randomnerdtutorials.com/esp32-i2c-lcd-1602-display-arduino-ide/</a:t>
            </a:r>
            <a:endParaRPr lang="en-IN" dirty="0"/>
          </a:p>
          <a:p>
            <a:r>
              <a:rPr lang="en-US" b="1" dirty="0"/>
              <a:t>Push Button Debounce and Digital Input Concepts</a:t>
            </a:r>
            <a:br>
              <a:rPr lang="en-US" dirty="0"/>
            </a:br>
            <a:r>
              <a:rPr lang="en-US" dirty="0">
                <a:hlinkClick r:id="rId6"/>
              </a:rPr>
              <a:t>https://www.electronics-tutorials.ws/switches/switch_4.html</a:t>
            </a:r>
            <a:endParaRPr lang="en-IN" dirty="0"/>
          </a:p>
          <a:p>
            <a:pPr>
              <a:buNone/>
            </a:pPr>
            <a:r>
              <a:rPr lang="en-US" b="1" dirty="0"/>
              <a:t>YouTube Tutorials for Beginners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https://www.youtube.com/watch?v=zlKJ5hvfs6s&amp;ab_channel=Electronoobs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  <a:hlinkClick r:id="rId8"/>
              </a:rPr>
              <a:t>https://www.youtube.com/watch?v=jqhILdtZg9s&amp;ab_channel=ChakriChowdhary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8416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FD7D8-0A47-0AF2-D0A5-E0C9E558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B222A68-9682-FB06-E890-EE52028E7971}"/>
              </a:ext>
            </a:extLst>
          </p:cNvPr>
          <p:cNvSpPr txBox="1">
            <a:spLocks/>
          </p:cNvSpPr>
          <p:nvPr/>
        </p:nvSpPr>
        <p:spPr>
          <a:xfrm>
            <a:off x="457200" y="1259032"/>
            <a:ext cx="8229600" cy="28743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 err="1">
                <a:latin typeface="Sora" panose="020B0604020202020204" charset="0"/>
                <a:ea typeface="Open Sans" panose="020B0606030504020204" pitchFamily="34" charset="0"/>
                <a:cs typeface="Sora" panose="020B0604020202020204" charset="0"/>
              </a:rPr>
              <a:t>Github</a:t>
            </a:r>
            <a:r>
              <a:rPr lang="en-IN" sz="3200" b="1" dirty="0">
                <a:latin typeface="Sora" panose="020B0604020202020204" charset="0"/>
                <a:ea typeface="Open Sans" panose="020B0606030504020204" pitchFamily="34" charset="0"/>
                <a:cs typeface="Sora" panose="020B0604020202020204" charset="0"/>
              </a:rPr>
              <a:t> repo link</a:t>
            </a:r>
          </a:p>
          <a:p>
            <a:pPr algn="ctr"/>
            <a:endParaRPr lang="en-IN" sz="3200" b="1" dirty="0">
              <a:latin typeface="Sora" panose="020B0604020202020204" charset="0"/>
              <a:ea typeface="Open Sans" panose="020B0606030504020204" pitchFamily="34" charset="0"/>
              <a:cs typeface="Sora" panose="020B0604020202020204" charset="0"/>
            </a:endParaRPr>
          </a:p>
          <a:p>
            <a:pPr algn="ctr"/>
            <a:r>
              <a:rPr lang="en-IN" sz="2000" dirty="0">
                <a:solidFill>
                  <a:srgbClr val="002060"/>
                </a:solidFill>
                <a:latin typeface="Sora" panose="020B0604020202020204" charset="0"/>
                <a:ea typeface="Open Sans" panose="020B0606030504020204" pitchFamily="34" charset="0"/>
                <a:cs typeface="Sora" panose="020B0604020202020204" charset="0"/>
              </a:rPr>
              <a:t>https://github.com/Rameshsain070/voting-machine</a:t>
            </a:r>
          </a:p>
        </p:txBody>
      </p:sp>
    </p:spTree>
    <p:extLst>
      <p:ext uri="{BB962C8B-B14F-4D97-AF65-F5344CB8AC3E}">
        <p14:creationId xmlns:p14="http://schemas.microsoft.com/office/powerpoint/2010/main" val="200238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51435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49AC4-E0FA-2FA0-E144-946D9BE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7" y="716481"/>
            <a:ext cx="5305926" cy="2174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:)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3130123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 idx="2"/>
          </p:nvPr>
        </p:nvSpPr>
        <p:spPr>
          <a:xfrm>
            <a:off x="4149750" y="2467496"/>
            <a:ext cx="844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title" idx="3"/>
          </p:nvPr>
        </p:nvSpPr>
        <p:spPr>
          <a:xfrm>
            <a:off x="7349999" y="1102706"/>
            <a:ext cx="844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title" idx="4"/>
          </p:nvPr>
        </p:nvSpPr>
        <p:spPr>
          <a:xfrm>
            <a:off x="871950" y="2457520"/>
            <a:ext cx="844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 idx="5"/>
          </p:nvPr>
        </p:nvSpPr>
        <p:spPr>
          <a:xfrm>
            <a:off x="4149750" y="1104675"/>
            <a:ext cx="844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3" name="Google Shape;253;p33"/>
          <p:cNvSpPr txBox="1">
            <a:spLocks noGrp="1"/>
          </p:cNvSpPr>
          <p:nvPr>
            <p:ph type="title" idx="6"/>
          </p:nvPr>
        </p:nvSpPr>
        <p:spPr>
          <a:xfrm>
            <a:off x="7349999" y="2505550"/>
            <a:ext cx="844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06</a:t>
            </a:r>
            <a:endParaRPr dirty="0"/>
          </a:p>
        </p:txBody>
      </p:sp>
      <p:sp>
        <p:nvSpPr>
          <p:cNvPr id="260" name="Google Shape;260;p33"/>
          <p:cNvSpPr txBox="1">
            <a:spLocks noGrp="1"/>
          </p:cNvSpPr>
          <p:nvPr>
            <p:ph type="subTitle" idx="1"/>
          </p:nvPr>
        </p:nvSpPr>
        <p:spPr>
          <a:xfrm>
            <a:off x="44860" y="1571723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7"/>
          </p:nvPr>
        </p:nvSpPr>
        <p:spPr>
          <a:xfrm>
            <a:off x="6555600" y="1548670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E0B23-3B11-D588-2334-039D311763FA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3047377" y="2933030"/>
            <a:ext cx="3052775" cy="447600"/>
          </a:xfrm>
        </p:spPr>
        <p:txBody>
          <a:bodyPr/>
          <a:lstStyle/>
          <a:p>
            <a:r>
              <a:rPr lang="en-IN" dirty="0"/>
              <a:t>Circuit Diagram</a:t>
            </a:r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9"/>
          </p:nvPr>
        </p:nvSpPr>
        <p:spPr>
          <a:xfrm>
            <a:off x="8639" y="2953150"/>
            <a:ext cx="266084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Embedded Components</a:t>
            </a:r>
            <a:endParaRPr dirty="0"/>
          </a:p>
        </p:txBody>
      </p:sp>
      <p:sp>
        <p:nvSpPr>
          <p:cNvPr id="265" name="Google Shape;265;p33"/>
          <p:cNvSpPr txBox="1">
            <a:spLocks noGrp="1"/>
          </p:cNvSpPr>
          <p:nvPr>
            <p:ph type="subTitle" idx="13"/>
          </p:nvPr>
        </p:nvSpPr>
        <p:spPr>
          <a:xfrm>
            <a:off x="6478049" y="2923431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588D18-0A30-B8C7-FB38-6F161543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50" y="1102706"/>
            <a:ext cx="844500" cy="447600"/>
          </a:xfrm>
        </p:spPr>
        <p:txBody>
          <a:bodyPr/>
          <a:lstStyle/>
          <a:p>
            <a:r>
              <a:rPr lang="en-IN" dirty="0"/>
              <a:t>01</a:t>
            </a:r>
          </a:p>
        </p:txBody>
      </p:sp>
      <p:sp>
        <p:nvSpPr>
          <p:cNvPr id="5" name="Google Shape;260;p33">
            <a:extLst>
              <a:ext uri="{FF2B5EF4-FFF2-40B4-BE49-F238E27FC236}">
                <a16:creationId xmlns:a16="http://schemas.microsoft.com/office/drawing/2014/main" id="{4B24B10A-97D0-8830-EEE3-EC4A5E52D714}"/>
              </a:ext>
            </a:extLst>
          </p:cNvPr>
          <p:cNvSpPr txBox="1">
            <a:spLocks/>
          </p:cNvSpPr>
          <p:nvPr/>
        </p:nvSpPr>
        <p:spPr>
          <a:xfrm>
            <a:off x="3382799" y="1559751"/>
            <a:ext cx="2588400" cy="44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 kern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514350" lvl="1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857250" lvl="2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200150" lvl="3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1543050" lvl="4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IN" dirty="0"/>
              <a:t>Project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CD06C-EB81-9A7B-D949-D2E239F9D9D7}"/>
              </a:ext>
            </a:extLst>
          </p:cNvPr>
          <p:cNvSpPr txBox="1"/>
          <p:nvPr/>
        </p:nvSpPr>
        <p:spPr>
          <a:xfrm>
            <a:off x="2657934" y="341867"/>
            <a:ext cx="346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Sora" panose="020B0604020202020204" charset="0"/>
                <a:cs typeface="Sora" panose="020B0604020202020204" charset="0"/>
              </a:rPr>
              <a:t>Table of Contents</a:t>
            </a:r>
          </a:p>
        </p:txBody>
      </p:sp>
      <p:sp>
        <p:nvSpPr>
          <p:cNvPr id="2" name="Google Shape;253;p33">
            <a:extLst>
              <a:ext uri="{FF2B5EF4-FFF2-40B4-BE49-F238E27FC236}">
                <a16:creationId xmlns:a16="http://schemas.microsoft.com/office/drawing/2014/main" id="{52D74079-1538-00CC-46F0-28B65F902870}"/>
              </a:ext>
            </a:extLst>
          </p:cNvPr>
          <p:cNvSpPr txBox="1">
            <a:spLocks/>
          </p:cNvSpPr>
          <p:nvPr/>
        </p:nvSpPr>
        <p:spPr>
          <a:xfrm>
            <a:off x="864516" y="3916187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rPr lang="en-IN" dirty="0"/>
              <a:t>08</a:t>
            </a:r>
          </a:p>
        </p:txBody>
      </p:sp>
      <p:sp>
        <p:nvSpPr>
          <p:cNvPr id="8" name="Google Shape;253;p33">
            <a:extLst>
              <a:ext uri="{FF2B5EF4-FFF2-40B4-BE49-F238E27FC236}">
                <a16:creationId xmlns:a16="http://schemas.microsoft.com/office/drawing/2014/main" id="{A84479FB-69EC-7CBD-BE30-A86F0C2D51D5}"/>
              </a:ext>
            </a:extLst>
          </p:cNvPr>
          <p:cNvSpPr txBox="1">
            <a:spLocks/>
          </p:cNvSpPr>
          <p:nvPr/>
        </p:nvSpPr>
        <p:spPr>
          <a:xfrm>
            <a:off x="4149750" y="3710120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rPr lang="en-IN" dirty="0"/>
              <a:t>09</a:t>
            </a:r>
          </a:p>
        </p:txBody>
      </p:sp>
      <p:sp>
        <p:nvSpPr>
          <p:cNvPr id="11" name="Google Shape;265;p33">
            <a:extLst>
              <a:ext uri="{FF2B5EF4-FFF2-40B4-BE49-F238E27FC236}">
                <a16:creationId xmlns:a16="http://schemas.microsoft.com/office/drawing/2014/main" id="{33BD151B-C020-8CD3-275E-AF97396A0464}"/>
              </a:ext>
            </a:extLst>
          </p:cNvPr>
          <p:cNvSpPr txBox="1">
            <a:spLocks/>
          </p:cNvSpPr>
          <p:nvPr/>
        </p:nvSpPr>
        <p:spPr>
          <a:xfrm>
            <a:off x="244816" y="4395476"/>
            <a:ext cx="2588400" cy="8123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 kern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514350" lvl="1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857250" lvl="2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200150" lvl="3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1543050" lvl="4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IN" dirty="0"/>
              <a:t>Results &amp; Outputs</a:t>
            </a:r>
          </a:p>
        </p:txBody>
      </p:sp>
      <p:sp>
        <p:nvSpPr>
          <p:cNvPr id="12" name="Google Shape;265;p33">
            <a:extLst>
              <a:ext uri="{FF2B5EF4-FFF2-40B4-BE49-F238E27FC236}">
                <a16:creationId xmlns:a16="http://schemas.microsoft.com/office/drawing/2014/main" id="{0C877E8E-3199-86F1-2D7D-B85E5FCBD8C8}"/>
              </a:ext>
            </a:extLst>
          </p:cNvPr>
          <p:cNvSpPr txBox="1">
            <a:spLocks/>
          </p:cNvSpPr>
          <p:nvPr/>
        </p:nvSpPr>
        <p:spPr>
          <a:xfrm>
            <a:off x="3534253" y="4306309"/>
            <a:ext cx="2588400" cy="7124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 kern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514350" lvl="1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857250" lvl="2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200150" lvl="3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1543050" lvl="4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1885950" lvl="5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2228850" lvl="6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2571750" lvl="7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2914650" lvl="8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 kern="1200">
                <a:solidFill>
                  <a:schemeClr val="tx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IN" dirty="0"/>
              <a:t>Conclusion &amp; Future 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45 Embedded Systems Projects Ideas for Learning | by Umer Farooq | Medium">
            <a:extLst>
              <a:ext uri="{FF2B5EF4-FFF2-40B4-BE49-F238E27FC236}">
                <a16:creationId xmlns:a16="http://schemas.microsoft.com/office/drawing/2014/main" id="{F82BC087-3CE7-08F7-D333-2C9DC69F9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r="23369" b="-2"/>
          <a:stretch/>
        </p:blipFill>
        <p:spPr bwMode="auto">
          <a:xfrm>
            <a:off x="1891767" y="10"/>
            <a:ext cx="7252231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51435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6FDECA-D144-2610-FA85-C022DE8F78B4}"/>
              </a:ext>
            </a:extLst>
          </p:cNvPr>
          <p:cNvSpPr txBox="1">
            <a:spLocks/>
          </p:cNvSpPr>
          <p:nvPr/>
        </p:nvSpPr>
        <p:spPr>
          <a:xfrm>
            <a:off x="628650" y="273843"/>
            <a:ext cx="2866641" cy="142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02DB7-CE23-4E50-1DBD-26935C7C0333}"/>
              </a:ext>
            </a:extLst>
          </p:cNvPr>
          <p:cNvSpPr txBox="1"/>
          <p:nvPr/>
        </p:nvSpPr>
        <p:spPr>
          <a:xfrm>
            <a:off x="628650" y="1825650"/>
            <a:ext cx="2866641" cy="280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What Are Embedded Systems?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Definition: </a:t>
            </a:r>
            <a:r>
              <a:rPr lang="en-US" sz="1300"/>
              <a:t>Small, specialized computers embedded into devices to perform dedicated tasks (unlike general-purpose PCs).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Examples</a:t>
            </a:r>
            <a:r>
              <a:rPr lang="en-US" sz="1300"/>
              <a:t>: Medical devices, smartwatches, IoT gadgets.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What is Vote Counting?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Process of tallying votes after an election.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Critical for democracy and transparency.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52525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D68BB-31A6-13CA-F196-ED4E6237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Embedded Systems in Medical Devices by Embedded Hash - Issuu">
            <a:extLst>
              <a:ext uri="{FF2B5EF4-FFF2-40B4-BE49-F238E27FC236}">
                <a16:creationId xmlns:a16="http://schemas.microsoft.com/office/drawing/2014/main" id="{6852B814-4BC7-36F3-3F08-F17107E5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0" r="2" b="2"/>
          <a:stretch/>
        </p:blipFill>
        <p:spPr bwMode="auto">
          <a:xfrm>
            <a:off x="1891767" y="10"/>
            <a:ext cx="7252231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51435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CBB1D0-E9AC-1632-6EE6-22BA1F711030}"/>
              </a:ext>
            </a:extLst>
          </p:cNvPr>
          <p:cNvSpPr txBox="1">
            <a:spLocks/>
          </p:cNvSpPr>
          <p:nvPr/>
        </p:nvSpPr>
        <p:spPr>
          <a:xfrm>
            <a:off x="628650" y="273843"/>
            <a:ext cx="2866641" cy="142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1E3DD-27A6-F0CC-4F95-1074CB3384D0}"/>
              </a:ext>
            </a:extLst>
          </p:cNvPr>
          <p:cNvSpPr txBox="1"/>
          <p:nvPr/>
        </p:nvSpPr>
        <p:spPr>
          <a:xfrm>
            <a:off x="628650" y="1825650"/>
            <a:ext cx="2866641" cy="280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primary objective of this project is to </a:t>
            </a:r>
            <a:r>
              <a:rPr lang="en-US" sz="1200" b="1" dirty="0"/>
              <a:t>design and simulate an electronic voting machine (EVM)</a:t>
            </a:r>
            <a:r>
              <a:rPr lang="en-US" sz="1200" dirty="0"/>
              <a:t> using a </a:t>
            </a:r>
            <a:r>
              <a:rPr lang="en-US" sz="1200" b="1" dirty="0"/>
              <a:t>Raspberry Pi Pico microcontroller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Key Goals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Simulate a realistic voting process</a:t>
            </a:r>
            <a:r>
              <a:rPr lang="en-US" sz="1200" dirty="0"/>
              <a:t> using physical push-button inputs for multiple political parties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Accurately count and store votes</a:t>
            </a:r>
            <a:r>
              <a:rPr lang="en-US" sz="1200" dirty="0"/>
              <a:t> cast for each candidate/party in real time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Display vote counts and declare the winner</a:t>
            </a:r>
            <a:r>
              <a:rPr lang="en-US" sz="1200" dirty="0"/>
              <a:t> using a 16x2 LCD display.</a:t>
            </a:r>
            <a:endParaRPr lang="en-US" sz="12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2" name="AutoShape 2" descr="How Embedded Systems and AI Medical Devices are Transforming Healthcare |  KO2 Recruitment">
            <a:extLst>
              <a:ext uri="{FF2B5EF4-FFF2-40B4-BE49-F238E27FC236}">
                <a16:creationId xmlns:a16="http://schemas.microsoft.com/office/drawing/2014/main" id="{99B1E171-4668-7AB1-08F2-2D68AB0AAC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022012"/>
            <a:ext cx="1639229" cy="15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7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2954A-F674-21CD-4A67-FCD50C2E7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465011-907A-AE4E-E86B-8E6215B94B91}"/>
              </a:ext>
            </a:extLst>
          </p:cNvPr>
          <p:cNvSpPr txBox="1">
            <a:spLocks/>
          </p:cNvSpPr>
          <p:nvPr/>
        </p:nvSpPr>
        <p:spPr>
          <a:xfrm>
            <a:off x="515125" y="865179"/>
            <a:ext cx="2400300" cy="334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Embedded System Components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D65DD-51A8-13DC-0F5F-E32B166E4825}"/>
              </a:ext>
            </a:extLst>
          </p:cNvPr>
          <p:cNvSpPr txBox="1"/>
          <p:nvPr/>
        </p:nvSpPr>
        <p:spPr>
          <a:xfrm>
            <a:off x="3335481" y="443508"/>
            <a:ext cx="5179868" cy="4189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1. Hardware:</a:t>
            </a:r>
            <a:endParaRPr lang="en-US" b="0" i="0">
              <a:effectLst/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/>
              <a:t>Raspberry Pi Pico (Microcontroller)</a:t>
            </a:r>
            <a:endParaRPr lang="en-US" b="1" i="0">
              <a:effectLst/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/>
              <a:t>Push Buttons (x4)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16x2 LCD Display (I2C Module)</a:t>
            </a:r>
            <a:endParaRPr lang="en-US" b="1"/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/>
              <a:t>Resistors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/>
              <a:t>Breadboard and Jumper Wires</a:t>
            </a:r>
            <a:r>
              <a:rPr lang="en-US" b="1" i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5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6F0037-114A-0AF7-F1BF-5B56FB3E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A6E0BF-2F8A-8784-8259-4A6939BE4894}"/>
              </a:ext>
            </a:extLst>
          </p:cNvPr>
          <p:cNvSpPr txBox="1">
            <a:spLocks/>
          </p:cNvSpPr>
          <p:nvPr/>
        </p:nvSpPr>
        <p:spPr>
          <a:xfrm>
            <a:off x="515125" y="865179"/>
            <a:ext cx="2400300" cy="334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Embedded System Components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59E7D-AE9A-2FC4-82DB-38006267E4A7}"/>
              </a:ext>
            </a:extLst>
          </p:cNvPr>
          <p:cNvSpPr txBox="1"/>
          <p:nvPr/>
        </p:nvSpPr>
        <p:spPr>
          <a:xfrm>
            <a:off x="3335481" y="443508"/>
            <a:ext cx="5179868" cy="4189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2. </a:t>
            </a:r>
            <a:r>
              <a:rPr lang="en-US" b="1"/>
              <a:t>Software Components</a:t>
            </a:r>
            <a:r>
              <a:rPr lang="en-US" b="1" i="0">
                <a:effectLst/>
              </a:rPr>
              <a:t>:</a:t>
            </a:r>
            <a:endParaRPr lang="en-US" b="0" i="0">
              <a:effectLst/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/>
              <a:t>MicroPython (Programming Language)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/>
              <a:t>Wokwi Simulation Environment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/>
              <a:t>I2C LCD Library</a:t>
            </a:r>
          </a:p>
        </p:txBody>
      </p:sp>
    </p:spTree>
    <p:extLst>
      <p:ext uri="{BB962C8B-B14F-4D97-AF65-F5344CB8AC3E}">
        <p14:creationId xmlns:p14="http://schemas.microsoft.com/office/powerpoint/2010/main" val="177465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C91E-4686-B9F4-5607-BC32C818E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EEC4F-6485-02EC-872D-CCBD86921AF2}"/>
              </a:ext>
            </a:extLst>
          </p:cNvPr>
          <p:cNvSpPr txBox="1">
            <a:spLocks/>
          </p:cNvSpPr>
          <p:nvPr/>
        </p:nvSpPr>
        <p:spPr>
          <a:xfrm>
            <a:off x="512956" y="270291"/>
            <a:ext cx="8229600" cy="6802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dirty="0"/>
              <a:t>Raspberry Pi Pico (Microcontroller)</a:t>
            </a:r>
            <a:endParaRPr lang="en-IN" sz="2400" b="1" dirty="0">
              <a:latin typeface="Sora" panose="020B0604020202020204" charset="0"/>
              <a:ea typeface="Open Sans" panose="020B0606030504020204" pitchFamily="34" charset="0"/>
              <a:cs typeface="Sora" panose="020B060402020202020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C7838-6303-ABF3-6B48-3994D682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05" y="1137424"/>
            <a:ext cx="3983773" cy="34866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Function</a:t>
            </a:r>
            <a:r>
              <a:rPr lang="en-IN" sz="1800" dirty="0"/>
              <a:t>: </a:t>
            </a:r>
            <a:r>
              <a:rPr lang="en-US" sz="1200" dirty="0"/>
              <a:t>Raspberry Pi Pico acts as the central controller that reads votes, processes counting logic, and displays results in the voting machine simulation</a:t>
            </a:r>
            <a:r>
              <a:rPr lang="en-IN" sz="1800" dirty="0"/>
              <a:t>.</a:t>
            </a:r>
            <a:br>
              <a:rPr lang="en-IN" sz="1800" dirty="0"/>
            </a:br>
            <a:br>
              <a:rPr lang="en-IN" sz="1800" dirty="0"/>
            </a:br>
            <a:r>
              <a:rPr lang="en-IN" sz="1800" b="1" dirty="0"/>
              <a:t>Role in Project: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1.</a:t>
            </a:r>
            <a:r>
              <a:rPr lang="en-US" sz="1400" dirty="0"/>
              <a:t>Reads input from push buttons representing votes.</a:t>
            </a:r>
            <a:br>
              <a:rPr lang="en-IN" sz="1800" dirty="0"/>
            </a:br>
            <a:r>
              <a:rPr lang="en-IN" sz="1800" dirty="0"/>
              <a:t>2.</a:t>
            </a:r>
            <a:r>
              <a:rPr lang="en-US" sz="1400" dirty="0"/>
              <a:t>Executes vote counting logic in real-time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3.</a:t>
            </a:r>
            <a:r>
              <a:rPr lang="en-US" sz="1400" dirty="0"/>
              <a:t>Controls the display of vote counts on the LCD screen.</a:t>
            </a:r>
            <a:br>
              <a:rPr lang="en-US" sz="1400" dirty="0"/>
            </a:br>
            <a:r>
              <a:rPr lang="en-US" sz="1400" dirty="0"/>
              <a:t>4.Coordinates with other components (LCD, buttons) via GPIO pins.</a:t>
            </a:r>
            <a:br>
              <a:rPr lang="en-IN" sz="1400" dirty="0"/>
            </a:b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E5872-4DC3-F63A-1BAF-57A7F6B0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82" y="1197362"/>
            <a:ext cx="3467681" cy="34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1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15ED5-5FBF-3064-5B16-5FF6C99CC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B67E570-943A-BDA9-16DE-828B9C3028C6}"/>
              </a:ext>
            </a:extLst>
          </p:cNvPr>
          <p:cNvSpPr txBox="1">
            <a:spLocks/>
          </p:cNvSpPr>
          <p:nvPr/>
        </p:nvSpPr>
        <p:spPr>
          <a:xfrm>
            <a:off x="512956" y="270291"/>
            <a:ext cx="8229600" cy="6802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Sora" panose="020B0604020202020204" charset="0"/>
                <a:ea typeface="Open Sans" panose="020B0606030504020204" pitchFamily="34" charset="0"/>
                <a:cs typeface="Sora" panose="020B0604020202020204" charset="0"/>
              </a:rPr>
              <a:t>Pulse/Temperature Sensors</a:t>
            </a:r>
            <a:endParaRPr lang="en-IN" sz="2400" b="1" dirty="0">
              <a:latin typeface="Sora" panose="020B0604020202020204" charset="0"/>
              <a:ea typeface="Open Sans" panose="020B0606030504020204" pitchFamily="34" charset="0"/>
              <a:cs typeface="Sora" panose="020B060402020202020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3CD5F-57E8-C324-6CEC-93B352F3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05" y="1137424"/>
            <a:ext cx="3983773" cy="3486614"/>
          </a:xfrm>
        </p:spPr>
        <p:txBody>
          <a:bodyPr>
            <a:noAutofit/>
          </a:bodyPr>
          <a:lstStyle/>
          <a:p>
            <a:r>
              <a:rPr lang="en-IN" sz="1800" b="1" dirty="0"/>
              <a:t>Function: </a:t>
            </a:r>
            <a:r>
              <a:rPr lang="en-US" sz="1400" dirty="0"/>
              <a:t>Used to simulate voting by registering input when pressed</a:t>
            </a:r>
            <a:r>
              <a:rPr lang="en-IN" sz="1400" dirty="0"/>
              <a:t>.</a:t>
            </a:r>
            <a:br>
              <a:rPr lang="en-IN" sz="1800" dirty="0"/>
            </a:br>
            <a:br>
              <a:rPr lang="en-IN" sz="1800" b="1" dirty="0"/>
            </a:br>
            <a:r>
              <a:rPr lang="en-IN" sz="1800" b="1" dirty="0"/>
              <a:t>Role in Project:</a:t>
            </a:r>
            <a:br>
              <a:rPr lang="en-IN" sz="1800" b="1" dirty="0"/>
            </a:br>
            <a:br>
              <a:rPr lang="en-IN" sz="1400" b="1" dirty="0"/>
            </a:br>
            <a:r>
              <a:rPr lang="en-IN" sz="1400" b="1" dirty="0"/>
              <a:t>1.</a:t>
            </a:r>
            <a:r>
              <a:rPr lang="en-US" sz="1400" dirty="0"/>
              <a:t>Each button represents a different candidate.</a:t>
            </a:r>
            <a:br>
              <a:rPr lang="en-IN" sz="1400" b="1" dirty="0"/>
            </a:br>
            <a:r>
              <a:rPr lang="en-IN" sz="1400" b="1" dirty="0"/>
              <a:t>2.</a:t>
            </a:r>
            <a:r>
              <a:rPr lang="en-US" sz="1400" dirty="0"/>
              <a:t>Sends a signal to the microcontroller when pressed.</a:t>
            </a:r>
            <a:br>
              <a:rPr lang="en-US" sz="1400" dirty="0"/>
            </a:br>
            <a:r>
              <a:rPr lang="en-US" sz="1400" dirty="0"/>
              <a:t>3.Allows users to cast votes in the simulation</a:t>
            </a:r>
            <a:br>
              <a:rPr lang="en-US" sz="1400" dirty="0"/>
            </a:br>
            <a:r>
              <a:rPr lang="en-US" sz="1400" dirty="0"/>
              <a:t>4.Enables real-time, manual vote input for demonstration</a:t>
            </a:r>
            <a:br>
              <a:rPr lang="en-US" sz="1400" dirty="0"/>
            </a:br>
            <a:endParaRPr lang="en-I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40FA8-3832-C189-3223-4D6A6576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74" y="1338145"/>
            <a:ext cx="3107009" cy="30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2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5DDFC-5097-942F-93E9-576ECA1E8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8BB146A-CB5F-D5E2-A53E-77B760DFF8FB}"/>
              </a:ext>
            </a:extLst>
          </p:cNvPr>
          <p:cNvSpPr txBox="1">
            <a:spLocks/>
          </p:cNvSpPr>
          <p:nvPr/>
        </p:nvSpPr>
        <p:spPr>
          <a:xfrm>
            <a:off x="512956" y="270291"/>
            <a:ext cx="8229600" cy="6802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Sora" panose="020B0604020202020204" charset="0"/>
                <a:ea typeface="Open Sans" panose="020B0606030504020204" pitchFamily="34" charset="0"/>
                <a:cs typeface="Sora" panose="020B0604020202020204" charset="0"/>
              </a:rPr>
              <a:t> I2C LCD DISPLAY (16x2)</a:t>
            </a:r>
            <a:endParaRPr lang="en-IN" sz="2400" b="1" dirty="0">
              <a:latin typeface="Sora" panose="020B0604020202020204" charset="0"/>
              <a:ea typeface="Open Sans" panose="020B0606030504020204" pitchFamily="34" charset="0"/>
              <a:cs typeface="Sora" panose="020B060402020202020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0AD22-3C82-9088-664D-BF0F52ED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64" y="828442"/>
            <a:ext cx="3983773" cy="3486614"/>
          </a:xfrm>
        </p:spPr>
        <p:txBody>
          <a:bodyPr>
            <a:noAutofit/>
          </a:bodyPr>
          <a:lstStyle/>
          <a:p>
            <a:r>
              <a:rPr lang="en-US" sz="1800" b="1" dirty="0"/>
              <a:t>Function: </a:t>
            </a:r>
            <a:r>
              <a:rPr lang="en-US" sz="1600" dirty="0"/>
              <a:t>Displays real-time vote counts and messages from the microcontroller.</a:t>
            </a:r>
            <a:br>
              <a:rPr lang="en-US" sz="1600" b="1" dirty="0"/>
            </a:br>
            <a:br>
              <a:rPr lang="en-US" sz="1800" b="1" dirty="0"/>
            </a:br>
            <a:r>
              <a:rPr lang="en-US" sz="1800" b="1" dirty="0"/>
              <a:t>Role in Project:</a:t>
            </a:r>
            <a:br>
              <a:rPr lang="en-US" sz="1800" b="1" dirty="0"/>
            </a:br>
            <a:br>
              <a:rPr lang="en-US" sz="1800" b="1" dirty="0"/>
            </a:br>
            <a:endParaRPr lang="en-IN" sz="1800" dirty="0"/>
          </a:p>
        </p:txBody>
      </p:sp>
      <p:sp>
        <p:nvSpPr>
          <p:cNvPr id="5" name="AutoShape 2" descr="16x2 I2C LCD Display Module With Blue Backlight - Parallax">
            <a:extLst>
              <a:ext uri="{FF2B5EF4-FFF2-40B4-BE49-F238E27FC236}">
                <a16:creationId xmlns:a16="http://schemas.microsoft.com/office/drawing/2014/main" id="{AF542DD7-644E-548A-A9B4-23670E4BEB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07041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Normal Blue LCD 1602 Parallel LCD Display with IIC/I2C Interface, For  Industrial, Display Size: 16X2 at ₹ 280/piece in Coimbatore">
            <a:extLst>
              <a:ext uri="{FF2B5EF4-FFF2-40B4-BE49-F238E27FC236}">
                <a16:creationId xmlns:a16="http://schemas.microsoft.com/office/drawing/2014/main" id="{97AAD8DD-1D61-B32A-6130-9921AFD65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88" y="950536"/>
            <a:ext cx="4299260" cy="34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271800-2DC0-14EF-638C-BC016EFC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6" y="2896563"/>
            <a:ext cx="458686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the vote count for each party.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the total votes and declares the winner.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I2C protocol to communicate with the Pico (SDA/SCL pins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877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2786</TotalTime>
  <Words>952</Words>
  <Application>Microsoft Office PowerPoint</Application>
  <PresentationFormat>On-screen Show (16:9)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Calibri</vt:lpstr>
      <vt:lpstr>DeepSeek-CJK-patch</vt:lpstr>
      <vt:lpstr>Sora</vt:lpstr>
      <vt:lpstr>Calibri Light</vt:lpstr>
      <vt:lpstr>Open Sans</vt:lpstr>
      <vt:lpstr>Arial</vt:lpstr>
      <vt:lpstr>Office 2013 - 2022 Theme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Function: Raspberry Pi Pico acts as the central controller that reads votes, processes counting logic, and displays results in the voting machine simulation.  Role in Project:  1.Reads input from push buttons representing votes. 2.Executes vote counting logic in real-time. 3.Controls the display of vote counts on the LCD screen. 4.Coordinates with other components (LCD, buttons) via GPIO pins. </vt:lpstr>
      <vt:lpstr>Function: Used to simulate voting by registering input when pressed.  Role in Project:  1.Each button represents a different candidate. 2.Sends a signal to the microcontroller when pressed. 3.Allows users to cast votes in the simulation 4.Enables real-time, manual vote input for demonstration </vt:lpstr>
      <vt:lpstr>Function: Displays real-time vote counts and messages from the microcontroller.  Role in Project:  </vt:lpstr>
      <vt:lpstr>Breadboard: Role: Facilitate electrical connections and signal routing between components without soldering. Resistors: Role: Limit current to protect components like LEDs and microcontroller pins. Jumper Wires: Role: Connect different components and pins on the breadboard and Pico.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Anshita</dc:creator>
  <cp:lastModifiedBy>ramesh kumar</cp:lastModifiedBy>
  <cp:revision>33</cp:revision>
  <dcterms:modified xsi:type="dcterms:W3CDTF">2025-04-15T17:46:45Z</dcterms:modified>
</cp:coreProperties>
</file>