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74" r:id="rId3"/>
    <p:sldId id="257" r:id="rId4"/>
    <p:sldId id="258" r:id="rId5"/>
    <p:sldId id="259" r:id="rId6"/>
    <p:sldId id="260" r:id="rId7"/>
    <p:sldId id="261" r:id="rId8"/>
    <p:sldId id="262" r:id="rId9"/>
    <p:sldId id="263" r:id="rId10"/>
    <p:sldId id="264" r:id="rId11"/>
    <p:sldId id="265" r:id="rId12"/>
    <p:sldId id="273" r:id="rId13"/>
    <p:sldId id="266" r:id="rId14"/>
    <p:sldId id="267" r:id="rId15"/>
    <p:sldId id="269"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pPr>
              <a:defRPr/>
            </a:pPr>
            <a:endParaRPr lang="en-US"/>
          </a:p>
        </p:txBody>
      </p:sp>
      <p:sp>
        <p:nvSpPr>
          <p:cNvPr id="16" name="Slide Number Placeholder 15"/>
          <p:cNvSpPr>
            <a:spLocks noGrp="1"/>
          </p:cNvSpPr>
          <p:nvPr>
            <p:ph type="sldNum" sz="quarter" idx="11"/>
          </p:nvPr>
        </p:nvSpPr>
        <p:spPr/>
        <p:txBody>
          <a:bodyPr/>
          <a:lstStyle/>
          <a:p>
            <a:pPr>
              <a:defRPr/>
            </a:pPr>
            <a:fld id="{C58DA14D-C978-4DEB-957F-8A2F7F63875E}" type="slidenum">
              <a:rPr lang="en-US" smtClean="0"/>
              <a:pPr>
                <a:defRPr/>
              </a:pPr>
              <a:t>‹#›</a:t>
            </a:fld>
            <a:endParaRPr lang="en-US"/>
          </a:p>
        </p:txBody>
      </p:sp>
      <p:sp>
        <p:nvSpPr>
          <p:cNvPr id="17" name="Footer Placeholder 16"/>
          <p:cNvSpPr>
            <a:spLocks noGrp="1"/>
          </p:cNvSpPr>
          <p:nvPr>
            <p:ph type="ftr" sz="quarter" idx="12"/>
          </p:nvPr>
        </p:nvSpPr>
        <p:spPr/>
        <p:txBody>
          <a:body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26"/>
          <p:cNvSpPr>
            <a:spLocks noGrp="1" noChangeArrowheads="1"/>
          </p:cNvSpPr>
          <p:nvPr>
            <p:ph type="ftr" sz="quarter" idx="10"/>
          </p:nvPr>
        </p:nvSpPr>
        <p:spPr>
          <a:ln/>
        </p:spPr>
        <p:txBody>
          <a:bodyPr/>
          <a:lstStyle>
            <a:lvl1pPr>
              <a:defRPr/>
            </a:lvl1pPr>
          </a:lstStyle>
          <a:p>
            <a:pPr>
              <a:defRPr/>
            </a:pPr>
            <a:endParaRPr lang="en-US"/>
          </a:p>
        </p:txBody>
      </p:sp>
      <p:sp>
        <p:nvSpPr>
          <p:cNvPr id="5" name="Rectangle 27"/>
          <p:cNvSpPr>
            <a:spLocks noGrp="1" noChangeArrowheads="1"/>
          </p:cNvSpPr>
          <p:nvPr>
            <p:ph type="sldNum" sz="quarter" idx="11"/>
          </p:nvPr>
        </p:nvSpPr>
        <p:spPr>
          <a:ln/>
        </p:spPr>
        <p:txBody>
          <a:bodyPr/>
          <a:lstStyle>
            <a:lvl1pPr>
              <a:defRPr/>
            </a:lvl1pPr>
          </a:lstStyle>
          <a:p>
            <a:pPr>
              <a:defRPr/>
            </a:pPr>
            <a:fld id="{E0FE9D2F-1B4C-43BB-A54B-942D9009B810}" type="slidenum">
              <a:rPr lang="en-US"/>
              <a:pPr>
                <a:defRPr/>
              </a:pPr>
              <a:t>‹#›</a:t>
            </a:fld>
            <a:endParaRPr lang="en-US"/>
          </a:p>
        </p:txBody>
      </p:sp>
      <p:sp>
        <p:nvSpPr>
          <p:cNvPr id="6"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pPr>
              <a:defRPr/>
            </a:pPr>
            <a:endParaRPr lang="en-US"/>
          </a:p>
        </p:txBody>
      </p:sp>
      <p:sp>
        <p:nvSpPr>
          <p:cNvPr id="15" name="Slide Number Placeholder 14"/>
          <p:cNvSpPr>
            <a:spLocks noGrp="1"/>
          </p:cNvSpPr>
          <p:nvPr>
            <p:ph type="sldNum" sz="quarter" idx="15"/>
          </p:nvPr>
        </p:nvSpPr>
        <p:spPr/>
        <p:txBody>
          <a:bodyPr/>
          <a:lstStyle>
            <a:lvl1pPr algn="ctr">
              <a:defRPr/>
            </a:lvl1pPr>
          </a:lstStyle>
          <a:p>
            <a:pPr>
              <a:defRPr/>
            </a:pPr>
            <a:fld id="{C58DA14D-C978-4DEB-957F-8A2F7F63875E}" type="slidenum">
              <a:rPr lang="en-US" smtClean="0"/>
              <a:pPr>
                <a:defRPr/>
              </a:pPr>
              <a:t>‹#›</a:t>
            </a:fld>
            <a:endParaRPr lang="en-US"/>
          </a:p>
        </p:txBody>
      </p:sp>
      <p:sp>
        <p:nvSpPr>
          <p:cNvPr id="16" name="Footer Placeholder 15"/>
          <p:cNvSpPr>
            <a:spLocks noGrp="1"/>
          </p:cNvSpPr>
          <p:nvPr>
            <p:ph type="ftr" sz="quarter" idx="16"/>
          </p:nvPr>
        </p:nvSpPr>
        <p:spPr/>
        <p:txBody>
          <a:bodyPr/>
          <a:lstStyle/>
          <a:p>
            <a:pPr>
              <a:defRPr/>
            </a:pPr>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7" name="Date Placeholder 6"/>
          <p:cNvSpPr>
            <a:spLocks noGrp="1"/>
          </p:cNvSpPr>
          <p:nvPr>
            <p:ph type="dt" sz="half" idx="10"/>
          </p:nvPr>
        </p:nvSpPr>
        <p:spPr/>
        <p:txBody>
          <a:bodyPr/>
          <a:lstStyle/>
          <a:p>
            <a:pPr>
              <a:defRPr/>
            </a:pPr>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58DA14D-C978-4DEB-957F-8A2F7F63875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pPr>
              <a:defRPr/>
            </a:pPr>
            <a:endParaRPr lang="en-US"/>
          </a:p>
        </p:txBody>
      </p:sp>
      <p:sp>
        <p:nvSpPr>
          <p:cNvPr id="9" name="Slide Number Placeholder 8"/>
          <p:cNvSpPr>
            <a:spLocks noGrp="1"/>
          </p:cNvSpPr>
          <p:nvPr>
            <p:ph type="sldNum" sz="quarter" idx="15"/>
          </p:nvPr>
        </p:nvSpPr>
        <p:spPr/>
        <p:txBody>
          <a:bodyPr/>
          <a:lstStyle/>
          <a:p>
            <a:pPr>
              <a:defRPr/>
            </a:pPr>
            <a:fld id="{C58DA14D-C978-4DEB-957F-8A2F7F63875E}" type="slidenum">
              <a:rPr lang="en-US" smtClean="0"/>
              <a:pPr>
                <a:defRPr/>
              </a:pPr>
              <a:t>‹#›</a:t>
            </a:fld>
            <a:endParaRPr lang="en-US"/>
          </a:p>
        </p:txBody>
      </p:sp>
      <p:sp>
        <p:nvSpPr>
          <p:cNvPr id="10" name="Footer Placeholder 9"/>
          <p:cNvSpPr>
            <a:spLocks noGrp="1"/>
          </p:cNvSpPr>
          <p:nvPr>
            <p:ph type="ftr" sz="quarter" idx="16"/>
          </p:nvPr>
        </p:nvSpPr>
        <p:spPr/>
        <p:txBody>
          <a:body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Slide Number Placeholder 8"/>
          <p:cNvSpPr>
            <a:spLocks noGrp="1"/>
          </p:cNvSpPr>
          <p:nvPr>
            <p:ph type="sldNum" sz="quarter" idx="11"/>
          </p:nvPr>
        </p:nvSpPr>
        <p:spPr/>
        <p:txBody>
          <a:bodyPr/>
          <a:lstStyle/>
          <a:p>
            <a:pPr>
              <a:defRPr/>
            </a:pPr>
            <a:fld id="{C58DA14D-C978-4DEB-957F-8A2F7F63875E}" type="slidenum">
              <a:rPr lang="en-US" smtClean="0"/>
              <a:pPr>
                <a:defRPr/>
              </a:pPr>
              <a:t>‹#›</a:t>
            </a:fld>
            <a:endParaRPr lang="en-US"/>
          </a:p>
        </p:txBody>
      </p:sp>
      <p:sp>
        <p:nvSpPr>
          <p:cNvPr id="10" name="Footer Placeholder 9"/>
          <p:cNvSpPr>
            <a:spLocks noGrp="1"/>
          </p:cNvSpPr>
          <p:nvPr>
            <p:ph type="ftr" sz="quarter" idx="12"/>
          </p:nvPr>
        </p:nvSpPr>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a:defRPr/>
            </a:pPr>
            <a:fld id="{C58DA14D-C978-4DEB-957F-8A2F7F63875E}" type="slidenum">
              <a:rPr lang="en-US" smtClean="0"/>
              <a:pPr>
                <a:defRPr/>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1371600" y="2133600"/>
            <a:ext cx="7772400" cy="1470025"/>
          </a:xfrm>
        </p:spPr>
        <p:txBody>
          <a:bodyPr/>
          <a:lstStyle/>
          <a:p>
            <a:pPr eaLnBrk="1" hangingPunct="1">
              <a:defRPr/>
            </a:pPr>
            <a:r>
              <a:rPr lang="en-US" sz="4400" dirty="0" smtClean="0"/>
              <a:t>Object Oriented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eaLnBrk="1" hangingPunct="1">
              <a:lnSpc>
                <a:spcPct val="90000"/>
              </a:lnSpc>
              <a:defRPr/>
            </a:pPr>
            <a:r>
              <a:rPr lang="en-US" dirty="0" smtClean="0"/>
              <a:t>An identifier is a word used by a programmer to name a variable, method class or label.</a:t>
            </a:r>
          </a:p>
          <a:p>
            <a:pPr lvl="1" eaLnBrk="1" hangingPunct="1">
              <a:lnSpc>
                <a:spcPct val="90000"/>
              </a:lnSpc>
              <a:defRPr/>
            </a:pPr>
            <a:r>
              <a:rPr lang="en-US" dirty="0" smtClean="0"/>
              <a:t>Keywords may not be used as an identifier</a:t>
            </a:r>
          </a:p>
          <a:p>
            <a:pPr lvl="1" eaLnBrk="1" hangingPunct="1">
              <a:lnSpc>
                <a:spcPct val="90000"/>
              </a:lnSpc>
              <a:defRPr/>
            </a:pPr>
            <a:r>
              <a:rPr lang="en-US" dirty="0" smtClean="0"/>
              <a:t>Must begin with a letter, a dollar sign($) or an underscore( _ ).</a:t>
            </a:r>
          </a:p>
          <a:p>
            <a:pPr lvl="1" eaLnBrk="1" hangingPunct="1">
              <a:lnSpc>
                <a:spcPct val="90000"/>
              </a:lnSpc>
              <a:defRPr/>
            </a:pPr>
            <a:r>
              <a:rPr lang="en-US" dirty="0" smtClean="0"/>
              <a:t>Subsequent character may be letters, digits, _ or $.</a:t>
            </a:r>
          </a:p>
          <a:p>
            <a:pPr lvl="1" eaLnBrk="1" hangingPunct="1">
              <a:lnSpc>
                <a:spcPct val="90000"/>
              </a:lnSpc>
              <a:defRPr/>
            </a:pPr>
            <a:r>
              <a:rPr lang="en-US" dirty="0" smtClean="0"/>
              <a:t>Cannot include white spaces. </a:t>
            </a:r>
          </a:p>
          <a:p>
            <a:pPr lvl="1" eaLnBrk="1" hangingPunct="1">
              <a:lnSpc>
                <a:spcPct val="90000"/>
              </a:lnSpc>
              <a:buFont typeface="Wingdings" pitchFamily="2" charset="2"/>
              <a:buNone/>
              <a:defRPr/>
            </a:pPr>
            <a:r>
              <a:rPr lang="en-US" dirty="0" smtClean="0"/>
              <a:t> </a:t>
            </a:r>
            <a:endParaRPr lang="en-US" sz="2000" i="1" dirty="0" smtClean="0"/>
          </a:p>
        </p:txBody>
      </p:sp>
      <p:sp>
        <p:nvSpPr>
          <p:cNvPr id="11266" name="Rectangle 2"/>
          <p:cNvSpPr>
            <a:spLocks noGrp="1" noChangeArrowheads="1"/>
          </p:cNvSpPr>
          <p:nvPr>
            <p:ph type="title"/>
          </p:nvPr>
        </p:nvSpPr>
        <p:spPr/>
        <p:txBody>
          <a:bodyPr/>
          <a:lstStyle/>
          <a:p>
            <a:pPr eaLnBrk="1" hangingPunct="1">
              <a:defRPr/>
            </a:pPr>
            <a:r>
              <a:rPr lang="en-US" smtClean="0"/>
              <a:t>Identifiers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609600" y="2819400"/>
            <a:ext cx="8229600" cy="4525963"/>
          </a:xfrm>
        </p:spPr>
        <p:txBody>
          <a:bodyPr/>
          <a:lstStyle/>
          <a:p>
            <a:pPr eaLnBrk="1" hangingPunct="1">
              <a:defRPr/>
            </a:pPr>
            <a:r>
              <a:rPr lang="en-US" i="1" smtClean="0"/>
              <a:t>Type identifier;</a:t>
            </a:r>
          </a:p>
          <a:p>
            <a:pPr eaLnBrk="1" hangingPunct="1">
              <a:defRPr/>
            </a:pPr>
            <a:r>
              <a:rPr lang="en-US" i="1" smtClean="0"/>
              <a:t>Type identifier=initial value;</a:t>
            </a:r>
          </a:p>
        </p:txBody>
      </p:sp>
      <p:sp>
        <p:nvSpPr>
          <p:cNvPr id="12290" name="Rectangle 2"/>
          <p:cNvSpPr>
            <a:spLocks noGrp="1" noChangeArrowheads="1"/>
          </p:cNvSpPr>
          <p:nvPr>
            <p:ph type="title"/>
          </p:nvPr>
        </p:nvSpPr>
        <p:spPr/>
        <p:txBody>
          <a:bodyPr/>
          <a:lstStyle/>
          <a:p>
            <a:pPr eaLnBrk="1" hangingPunct="1">
              <a:defRPr/>
            </a:pPr>
            <a:r>
              <a:rPr lang="en-US" smtClean="0"/>
              <a:t>Declaring Variables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b="1" u="sng" smtClean="0"/>
              <a:t>Primitive Data Types</a:t>
            </a:r>
          </a:p>
        </p:txBody>
      </p:sp>
      <p:graphicFrame>
        <p:nvGraphicFramePr>
          <p:cNvPr id="30796" name="Group 76"/>
          <p:cNvGraphicFramePr>
            <a:graphicFrameLocks noGrp="1"/>
          </p:cNvGraphicFramePr>
          <p:nvPr>
            <p:ph type="tbl" idx="1"/>
          </p:nvPr>
        </p:nvGraphicFramePr>
        <p:xfrm>
          <a:off x="457200" y="1600200"/>
          <a:ext cx="8229600" cy="4489450"/>
        </p:xfrm>
        <a:graphic>
          <a:graphicData uri="http://schemas.openxmlformats.org/drawingml/2006/table">
            <a:tbl>
              <a:tblPr/>
              <a:tblGrid>
                <a:gridCol w="1382713"/>
                <a:gridCol w="1047750"/>
                <a:gridCol w="5799137"/>
              </a:tblGrid>
              <a:tr h="433388">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charset="0"/>
                        </a:rPr>
                        <a:t>Type</a:t>
                      </a:r>
                      <a:endParaRPr kumimoji="0" lang="en-US" sz="1800" b="0" i="0" u="none" strike="noStrike" cap="none" normalizeH="0" baseline="0" dirty="0" smtClean="0">
                        <a:ln>
                          <a:noFill/>
                        </a:ln>
                        <a:solidFill>
                          <a:schemeClr val="tx1"/>
                        </a:solidFill>
                        <a:effectLst/>
                        <a:latin typeface="Arial"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rPr>
                        <a:t>Bits</a:t>
                      </a:r>
                      <a:endParaRPr kumimoji="0" lang="en-US" sz="1800" b="0" i="0" u="none" strike="noStrike" cap="none" normalizeH="0" baseline="0" smtClean="0">
                        <a:ln>
                          <a:noFill/>
                        </a:ln>
                        <a:solidFill>
                          <a:schemeClr val="tx1"/>
                        </a:solidFill>
                        <a:effectLst/>
                        <a:latin typeface="Arial"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charset="0"/>
                        </a:rPr>
                        <a:t>Range</a:t>
                      </a:r>
                      <a:endParaRPr kumimoji="0" lang="en-US" sz="1800" b="0" i="0" u="none" strike="noStrike" cap="none" normalizeH="0" baseline="0" smtClean="0">
                        <a:ln>
                          <a:noFill/>
                        </a:ln>
                        <a:solidFill>
                          <a:schemeClr val="tx1"/>
                        </a:solidFill>
                        <a:effectLst/>
                        <a:latin typeface="Arial" charset="0"/>
                      </a:endParaRPr>
                    </a:p>
                  </a:txBody>
                  <a:tcP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rgbClr val="CCCC99"/>
                    </a:solidFill>
                  </a:tcPr>
                </a:tc>
              </a:tr>
              <a:tr h="557212">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charset="0"/>
                        </a:rPr>
                        <a:t>boolean</a:t>
                      </a:r>
                      <a:endParaRPr kumimoji="0" lang="en-US" sz="2400" b="0" i="0" u="none" strike="noStrike" cap="none" normalizeH="0" baseline="0" dirty="0" smtClean="0">
                        <a:ln>
                          <a:noFill/>
                        </a:ln>
                        <a:solidFill>
                          <a:schemeClr val="tx1"/>
                        </a:solidFill>
                        <a:effectLst/>
                        <a:latin typeface="Arial" charset="0"/>
                      </a:endParaRPr>
                    </a:p>
                  </a:txBody>
                  <a:tcPr horzOverflow="overflow">
                    <a:lnL cap="flat">
                      <a:noFill/>
                    </a:lnL>
                    <a:lnR>
                      <a:noFill/>
                    </a:lnR>
                    <a:lnT w="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a:t>
                      </a:r>
                    </a:p>
                  </a:txBody>
                  <a:tcPr horzOverflow="overflow">
                    <a:lnL>
                      <a:noFill/>
                    </a:lnL>
                    <a:lnR>
                      <a:noFill/>
                    </a:lnR>
                    <a:lnT w="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true, false</a:t>
                      </a:r>
                    </a:p>
                  </a:txBody>
                  <a:tcPr horzOverflow="overflow">
                    <a:lnL>
                      <a:noFill/>
                    </a:lnL>
                    <a:lnR cap="flat">
                      <a:noFill/>
                    </a:lnR>
                    <a:lnT w="0" cap="flat" cmpd="sng" algn="ctr">
                      <a:solidFill>
                        <a:srgbClr val="000000"/>
                      </a:solidFill>
                      <a:prstDash val="solid"/>
                      <a:round/>
                      <a:headEnd type="none" w="med" len="med"/>
                      <a:tailEnd type="none" w="med" len="med"/>
                    </a:lnT>
                    <a:lnB>
                      <a:noFill/>
                    </a:lnB>
                    <a:lnTlToBr>
                      <a:noFill/>
                    </a:lnTlToBr>
                    <a:lnBlToTr>
                      <a:noFill/>
                    </a:lnBlToTr>
                    <a:noFill/>
                  </a:tcPr>
                </a:tc>
              </a:tr>
              <a:tr h="430213">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char</a:t>
                      </a: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16</a:t>
                      </a: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0 to 65,535</a:t>
                      </a:r>
                    </a:p>
                  </a:txBody>
                  <a:tcPr horzOverflow="overflow">
                    <a:lnL>
                      <a:noFill/>
                    </a:lnL>
                    <a:lnR cap="flat">
                      <a:noFill/>
                    </a:lnR>
                    <a:lnT>
                      <a:noFill/>
                    </a:lnT>
                    <a:lnB>
                      <a:noFill/>
                    </a:lnB>
                    <a:lnTlToBr>
                      <a:noFill/>
                    </a:lnTlToBr>
                    <a:lnBlToTr>
                      <a:noFill/>
                    </a:lnBlToTr>
                    <a:noFill/>
                  </a:tcPr>
                </a:tc>
              </a:tr>
              <a:tr h="43180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byte</a:t>
                      </a: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a:t>
                      </a: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-128 to +127</a:t>
                      </a:r>
                    </a:p>
                  </a:txBody>
                  <a:tcPr horzOverflow="overflow">
                    <a:lnL>
                      <a:noFill/>
                    </a:lnL>
                    <a:lnR cap="flat">
                      <a:noFill/>
                    </a:lnR>
                    <a:lnT>
                      <a:noFill/>
                    </a:lnT>
                    <a:lnB>
                      <a:noFill/>
                    </a:lnB>
                    <a:lnTlToBr>
                      <a:noFill/>
                    </a:lnTlToBr>
                    <a:lnBlToTr>
                      <a:noFill/>
                    </a:lnBlToTr>
                    <a:noFill/>
                  </a:tcPr>
                </a:tc>
              </a:tr>
              <a:tr h="430213">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short</a:t>
                      </a: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16</a:t>
                      </a: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-32,768 to +32,767</a:t>
                      </a:r>
                    </a:p>
                  </a:txBody>
                  <a:tcPr horzOverflow="overflow">
                    <a:lnL>
                      <a:noFill/>
                    </a:lnL>
                    <a:lnR cap="flat">
                      <a:noFill/>
                    </a:lnR>
                    <a:lnT>
                      <a:noFill/>
                    </a:lnT>
                    <a:lnB>
                      <a:noFill/>
                    </a:lnB>
                    <a:lnTlToBr>
                      <a:noFill/>
                    </a:lnTlToBr>
                    <a:lnBlToTr>
                      <a:noFill/>
                    </a:lnBlToTr>
                    <a:noFill/>
                  </a:tcPr>
                </a:tc>
              </a:tr>
              <a:tr h="43180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int</a:t>
                      </a: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32</a:t>
                      </a: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r>
                        <a:rPr kumimoji="0" lang="en-US" sz="2400" b="0" i="0" u="none" strike="noStrike" cap="none" normalizeH="0" baseline="30000" smtClean="0">
                          <a:ln>
                            <a:noFill/>
                          </a:ln>
                          <a:solidFill>
                            <a:schemeClr val="tx1"/>
                          </a:solidFill>
                          <a:effectLst/>
                          <a:latin typeface="Arial" charset="0"/>
                        </a:rPr>
                        <a:t>32</a:t>
                      </a:r>
                      <a:r>
                        <a:rPr kumimoji="0" lang="en-US" sz="2400" b="0" i="0" u="none" strike="noStrike" cap="none" normalizeH="0" baseline="0" smtClean="0">
                          <a:ln>
                            <a:noFill/>
                          </a:ln>
                          <a:solidFill>
                            <a:schemeClr val="tx1"/>
                          </a:solidFill>
                          <a:effectLst/>
                          <a:latin typeface="Arial" charset="0"/>
                        </a:rPr>
                        <a:t> to +2</a:t>
                      </a:r>
                      <a:r>
                        <a:rPr kumimoji="0" lang="en-US" sz="2400" b="0" i="0" u="none" strike="noStrike" cap="none" normalizeH="0" baseline="30000" smtClean="0">
                          <a:ln>
                            <a:noFill/>
                          </a:ln>
                          <a:solidFill>
                            <a:schemeClr val="tx1"/>
                          </a:solidFill>
                          <a:effectLst/>
                          <a:latin typeface="Arial" charset="0"/>
                        </a:rPr>
                        <a:t>32</a:t>
                      </a:r>
                      <a:r>
                        <a:rPr kumimoji="0" lang="en-US" sz="2400" b="0" i="0" u="none" strike="noStrike" cap="none" normalizeH="0" baseline="0" smtClean="0">
                          <a:ln>
                            <a:noFill/>
                          </a:ln>
                          <a:solidFill>
                            <a:schemeClr val="tx1"/>
                          </a:solidFill>
                          <a:effectLst/>
                          <a:latin typeface="Arial" charset="0"/>
                        </a:rPr>
                        <a:t>-1</a:t>
                      </a:r>
                    </a:p>
                  </a:txBody>
                  <a:tcPr horzOverflow="overflow">
                    <a:lnL>
                      <a:noFill/>
                    </a:lnL>
                    <a:lnR cap="flat">
                      <a:noFill/>
                    </a:lnR>
                    <a:lnT>
                      <a:noFill/>
                    </a:lnT>
                    <a:lnB>
                      <a:noFill/>
                    </a:lnB>
                    <a:lnTlToBr>
                      <a:noFill/>
                    </a:lnTlToBr>
                    <a:lnBlToTr>
                      <a:noFill/>
                    </a:lnBlToTr>
                    <a:noFill/>
                  </a:tcPr>
                </a:tc>
              </a:tr>
              <a:tr h="43180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long</a:t>
                      </a: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64</a:t>
                      </a: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a:t>
                      </a:r>
                      <a:r>
                        <a:rPr kumimoji="0" lang="en-US" sz="2400" b="0" i="0" u="none" strike="noStrike" cap="none" normalizeH="0" baseline="30000" smtClean="0">
                          <a:ln>
                            <a:noFill/>
                          </a:ln>
                          <a:solidFill>
                            <a:schemeClr val="tx1"/>
                          </a:solidFill>
                          <a:effectLst/>
                          <a:latin typeface="Arial" charset="0"/>
                        </a:rPr>
                        <a:t>64</a:t>
                      </a:r>
                      <a:r>
                        <a:rPr kumimoji="0" lang="en-US" sz="2400" b="0" i="0" u="none" strike="noStrike" cap="none" normalizeH="0" baseline="0" smtClean="0">
                          <a:ln>
                            <a:noFill/>
                          </a:ln>
                          <a:solidFill>
                            <a:schemeClr val="tx1"/>
                          </a:solidFill>
                          <a:effectLst/>
                          <a:latin typeface="Arial" charset="0"/>
                        </a:rPr>
                        <a:t> to +2</a:t>
                      </a:r>
                      <a:r>
                        <a:rPr kumimoji="0" lang="en-US" sz="2400" b="0" i="0" u="none" strike="noStrike" cap="none" normalizeH="0" baseline="30000" smtClean="0">
                          <a:ln>
                            <a:noFill/>
                          </a:ln>
                          <a:solidFill>
                            <a:schemeClr val="tx1"/>
                          </a:solidFill>
                          <a:effectLst/>
                          <a:latin typeface="Arial" charset="0"/>
                        </a:rPr>
                        <a:t>64</a:t>
                      </a:r>
                      <a:r>
                        <a:rPr kumimoji="0" lang="en-US" sz="2400" b="0" i="0" u="none" strike="noStrike" cap="none" normalizeH="0" baseline="0" smtClean="0">
                          <a:ln>
                            <a:noFill/>
                          </a:ln>
                          <a:solidFill>
                            <a:schemeClr val="tx1"/>
                          </a:solidFill>
                          <a:effectLst/>
                          <a:latin typeface="Arial" charset="0"/>
                        </a:rPr>
                        <a:t>-1</a:t>
                      </a:r>
                    </a:p>
                  </a:txBody>
                  <a:tcPr horzOverflow="overflow">
                    <a:lnL>
                      <a:noFill/>
                    </a:lnL>
                    <a:lnR cap="flat">
                      <a:noFill/>
                    </a:lnR>
                    <a:lnT>
                      <a:noFill/>
                    </a:lnT>
                    <a:lnB>
                      <a:noFill/>
                    </a:lnB>
                    <a:lnTlToBr>
                      <a:noFill/>
                    </a:lnTlToBr>
                    <a:lnBlToTr>
                      <a:noFill/>
                    </a:lnBlToTr>
                    <a:noFill/>
                  </a:tcPr>
                </a:tc>
              </a:tr>
              <a:tr h="430213">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float</a:t>
                      </a:r>
                    </a:p>
                  </a:txBody>
                  <a:tcPr horzOverflow="overflow">
                    <a:lnL cap="flat">
                      <a:noFill/>
                    </a:lnL>
                    <a:lnR>
                      <a:noFill/>
                    </a:lnR>
                    <a:lnT>
                      <a:noFill/>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32</a:t>
                      </a:r>
                    </a:p>
                  </a:txBody>
                  <a:tcPr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-3.4E+38 to +3.4E+38 (approx)</a:t>
                      </a:r>
                    </a:p>
                  </a:txBody>
                  <a:tcPr horzOverflow="overflow">
                    <a:lnL>
                      <a:noFill/>
                    </a:lnL>
                    <a:lnR cap="flat">
                      <a:noFill/>
                    </a:lnR>
                    <a:lnT>
                      <a:noFill/>
                    </a:lnT>
                    <a:lnB>
                      <a:noFill/>
                    </a:lnB>
                    <a:lnTlToBr>
                      <a:noFill/>
                    </a:lnTlToBr>
                    <a:lnBlToTr>
                      <a:noFill/>
                    </a:lnBlToTr>
                    <a:noFill/>
                  </a:tcPr>
                </a:tc>
              </a:tr>
              <a:tr h="75565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double</a:t>
                      </a:r>
                    </a:p>
                  </a:txBody>
                  <a:tcPr horzOverflow="overflow">
                    <a:lnL cap="flat">
                      <a:noFill/>
                    </a:lnL>
                    <a:lnR>
                      <a:noFill/>
                    </a:lnR>
                    <a:lnT>
                      <a:noFill/>
                    </a:lnT>
                    <a:lnB cap="flat">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64</a:t>
                      </a:r>
                    </a:p>
                  </a:txBody>
                  <a:tcPr horzOverflow="overflow">
                    <a:lnL>
                      <a:noFill/>
                    </a:lnL>
                    <a:lnR>
                      <a:noFill/>
                    </a:lnR>
                    <a:lnT>
                      <a:noFill/>
                    </a:lnT>
                    <a:lnB cap="flat">
                      <a:noFill/>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-1.8E+308 to +1.8E+308 (approx)</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0" y="914400"/>
            <a:ext cx="9144000" cy="5211763"/>
          </a:xfrm>
        </p:spPr>
        <p:txBody>
          <a:bodyPr/>
          <a:lstStyle/>
          <a:p>
            <a:pPr eaLnBrk="1" hangingPunct="1">
              <a:lnSpc>
                <a:spcPct val="80000"/>
              </a:lnSpc>
              <a:defRPr/>
            </a:pPr>
            <a:r>
              <a:rPr lang="en-US" sz="2800" smtClean="0"/>
              <a:t>int grade; // an integer to hold a grade, no initial value</a:t>
            </a:r>
          </a:p>
          <a:p>
            <a:pPr eaLnBrk="1" hangingPunct="1">
              <a:lnSpc>
                <a:spcPct val="80000"/>
              </a:lnSpc>
              <a:defRPr/>
            </a:pPr>
            <a:r>
              <a:rPr lang="en-US" sz="2800" smtClean="0"/>
              <a:t>int grade = 0; // an integer to hold a grade with initial value 0</a:t>
            </a:r>
          </a:p>
          <a:p>
            <a:pPr eaLnBrk="1" hangingPunct="1">
              <a:lnSpc>
                <a:spcPct val="80000"/>
              </a:lnSpc>
              <a:defRPr/>
            </a:pPr>
            <a:r>
              <a:rPr lang="en-US" sz="2800" smtClean="0"/>
              <a:t>char answer; // an answer to something – one character</a:t>
            </a:r>
          </a:p>
          <a:p>
            <a:pPr eaLnBrk="1" hangingPunct="1">
              <a:lnSpc>
                <a:spcPct val="80000"/>
              </a:lnSpc>
              <a:defRPr/>
            </a:pPr>
            <a:r>
              <a:rPr lang="en-US" sz="2800" smtClean="0"/>
              <a:t>String name; // a string to hold a name</a:t>
            </a:r>
          </a:p>
          <a:p>
            <a:pPr eaLnBrk="1" hangingPunct="1">
              <a:lnSpc>
                <a:spcPct val="80000"/>
              </a:lnSpc>
              <a:defRPr/>
            </a:pPr>
            <a:r>
              <a:rPr lang="en-US" sz="2800" smtClean="0"/>
              <a:t>String name = "Gumboot"; // as above, with an initial value</a:t>
            </a:r>
          </a:p>
          <a:p>
            <a:pPr eaLnBrk="1" hangingPunct="1">
              <a:lnSpc>
                <a:spcPct val="80000"/>
              </a:lnSpc>
              <a:defRPr/>
            </a:pPr>
            <a:r>
              <a:rPr lang="en-US" sz="2800" smtClean="0"/>
              <a:t>boolean finished; // to hold "true" if finished</a:t>
            </a:r>
          </a:p>
          <a:p>
            <a:pPr eaLnBrk="1" hangingPunct="1">
              <a:lnSpc>
                <a:spcPct val="80000"/>
              </a:lnSpc>
              <a:defRPr/>
            </a:pPr>
            <a:r>
              <a:rPr lang="en-US" sz="2800" smtClean="0"/>
              <a:t>boolean finished = false; // as above, but with an initial value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381000" y="1676400"/>
            <a:ext cx="8229600" cy="4525963"/>
          </a:xfrm>
        </p:spPr>
        <p:txBody>
          <a:bodyPr/>
          <a:lstStyle/>
          <a:p>
            <a:pPr eaLnBrk="1" hangingPunct="1">
              <a:lnSpc>
                <a:spcPct val="90000"/>
              </a:lnSpc>
              <a:buFont typeface="Wingdings" pitchFamily="2" charset="2"/>
              <a:buNone/>
              <a:defRPr/>
            </a:pPr>
            <a:r>
              <a:rPr lang="en-US" sz="2800" u="sng" smtClean="0"/>
              <a:t>Declarations</a:t>
            </a:r>
          </a:p>
          <a:p>
            <a:pPr eaLnBrk="1" hangingPunct="1">
              <a:lnSpc>
                <a:spcPct val="90000"/>
              </a:lnSpc>
              <a:buFont typeface="Wingdings" pitchFamily="2" charset="2"/>
              <a:buNone/>
              <a:defRPr/>
            </a:pPr>
            <a:r>
              <a:rPr lang="en-US" sz="2800" smtClean="0"/>
              <a:t>int grade;</a:t>
            </a:r>
          </a:p>
          <a:p>
            <a:pPr eaLnBrk="1" hangingPunct="1">
              <a:lnSpc>
                <a:spcPct val="90000"/>
              </a:lnSpc>
              <a:buFont typeface="Wingdings" pitchFamily="2" charset="2"/>
              <a:buNone/>
              <a:defRPr/>
            </a:pPr>
            <a:r>
              <a:rPr lang="en-US" sz="2800" smtClean="0"/>
              <a:t>char answer;</a:t>
            </a:r>
          </a:p>
          <a:p>
            <a:pPr eaLnBrk="1" hangingPunct="1">
              <a:lnSpc>
                <a:spcPct val="90000"/>
              </a:lnSpc>
              <a:buFont typeface="Wingdings" pitchFamily="2" charset="2"/>
              <a:buNone/>
              <a:defRPr/>
            </a:pPr>
            <a:r>
              <a:rPr lang="en-US" sz="2800" smtClean="0"/>
              <a:t>String name;</a:t>
            </a:r>
          </a:p>
          <a:p>
            <a:pPr eaLnBrk="1" hangingPunct="1">
              <a:lnSpc>
                <a:spcPct val="90000"/>
              </a:lnSpc>
              <a:buFont typeface="Wingdings" pitchFamily="2" charset="2"/>
              <a:buNone/>
              <a:defRPr/>
            </a:pPr>
            <a:endParaRPr lang="en-US" sz="2800" smtClean="0"/>
          </a:p>
          <a:p>
            <a:pPr eaLnBrk="1" hangingPunct="1">
              <a:lnSpc>
                <a:spcPct val="90000"/>
              </a:lnSpc>
              <a:buFont typeface="Wingdings" pitchFamily="2" charset="2"/>
              <a:buNone/>
              <a:defRPr/>
            </a:pPr>
            <a:r>
              <a:rPr lang="en-US" sz="2800" u="sng" smtClean="0"/>
              <a:t>Assignments</a:t>
            </a:r>
          </a:p>
          <a:p>
            <a:pPr eaLnBrk="1" hangingPunct="1">
              <a:lnSpc>
                <a:spcPct val="90000"/>
              </a:lnSpc>
              <a:buFont typeface="Wingdings" pitchFamily="2" charset="2"/>
              <a:buNone/>
              <a:defRPr/>
            </a:pPr>
            <a:r>
              <a:rPr lang="en-US" sz="2800" smtClean="0"/>
              <a:t>grade = 70;</a:t>
            </a:r>
          </a:p>
          <a:p>
            <a:pPr eaLnBrk="1" hangingPunct="1">
              <a:lnSpc>
                <a:spcPct val="90000"/>
              </a:lnSpc>
              <a:buFont typeface="Wingdings" pitchFamily="2" charset="2"/>
              <a:buNone/>
              <a:defRPr/>
            </a:pPr>
            <a:r>
              <a:rPr lang="en-US" sz="2800" smtClean="0"/>
              <a:t>answer = 'a';</a:t>
            </a:r>
          </a:p>
          <a:p>
            <a:pPr eaLnBrk="1" hangingPunct="1">
              <a:lnSpc>
                <a:spcPct val="90000"/>
              </a:lnSpc>
              <a:buFont typeface="Wingdings" pitchFamily="2" charset="2"/>
              <a:buNone/>
              <a:defRPr/>
            </a:pPr>
            <a:r>
              <a:rPr lang="en-US" sz="2800" smtClean="0"/>
              <a:t>name = "alan turing";</a:t>
            </a:r>
          </a:p>
        </p:txBody>
      </p:sp>
      <p:sp>
        <p:nvSpPr>
          <p:cNvPr id="14338" name="Rectangle 2"/>
          <p:cNvSpPr>
            <a:spLocks noGrp="1" noChangeArrowheads="1"/>
          </p:cNvSpPr>
          <p:nvPr>
            <p:ph type="title"/>
          </p:nvPr>
        </p:nvSpPr>
        <p:spPr/>
        <p:txBody>
          <a:bodyPr>
            <a:normAutofit/>
          </a:bodyPr>
          <a:lstStyle/>
          <a:p>
            <a:pPr eaLnBrk="1" hangingPunct="1">
              <a:defRPr/>
            </a:pPr>
            <a:r>
              <a:rPr lang="en-US" smtClean="0"/>
              <a:t>Declarations and Assignments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mtClean="0"/>
              <a:t>Default Values</a:t>
            </a:r>
          </a:p>
        </p:txBody>
      </p:sp>
      <p:graphicFrame>
        <p:nvGraphicFramePr>
          <p:cNvPr id="16514" name="Group 130"/>
          <p:cNvGraphicFramePr>
            <a:graphicFrameLocks noGrp="1"/>
          </p:cNvGraphicFramePr>
          <p:nvPr>
            <p:ph type="tbl" idx="1"/>
          </p:nvPr>
        </p:nvGraphicFramePr>
        <p:xfrm>
          <a:off x="457200" y="1600200"/>
          <a:ext cx="8229600" cy="5035550"/>
        </p:xfrm>
        <a:graphic>
          <a:graphicData uri="http://schemas.openxmlformats.org/drawingml/2006/table">
            <a:tbl>
              <a:tblPr/>
              <a:tblGrid>
                <a:gridCol w="3794125"/>
                <a:gridCol w="4435475"/>
              </a:tblGrid>
              <a:tr h="688975">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1" i="0" u="none" strike="noStrike" cap="none" normalizeH="0" baseline="0" smtClean="0">
                          <a:ln>
                            <a:noFill/>
                          </a:ln>
                          <a:solidFill>
                            <a:schemeClr val="tx1"/>
                          </a:solidFill>
                          <a:effectLst>
                            <a:outerShdw blurRad="38100" dist="38100" dir="2700000" algn="tl">
                              <a:srgbClr val="000000"/>
                            </a:outerShdw>
                          </a:effectLst>
                          <a:latin typeface="Tahoma" charset="0"/>
                        </a:rPr>
                        <a:t>Data Type</a:t>
                      </a: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1" i="0" u="none" strike="noStrike" cap="none" normalizeH="0" baseline="0" smtClean="0">
                          <a:ln>
                            <a:noFill/>
                          </a:ln>
                          <a:solidFill>
                            <a:schemeClr val="tx1"/>
                          </a:solidFill>
                          <a:effectLst>
                            <a:outerShdw blurRad="38100" dist="38100" dir="2700000" algn="tl">
                              <a:srgbClr val="000000"/>
                            </a:outerShdw>
                          </a:effectLst>
                          <a:latin typeface="Tahoma" charset="0"/>
                        </a:rPr>
                        <a:t>Default Value (for fields)</a:t>
                      </a:r>
                      <a:endPar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byte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short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int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long</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0L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float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0.0f</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double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0.0d</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char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'\u0000'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88975">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String (or any object)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null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boolean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
                          <a:schemeClr val="hlink"/>
                        </a:buClr>
                        <a:buSzPct val="8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Tahoma" charset="0"/>
                        </a:rPr>
                        <a:t>false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304800" y="533400"/>
            <a:ext cx="8458200" cy="1524000"/>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323847" y="2362200"/>
            <a:ext cx="8458201"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idx="1"/>
          </p:nvPr>
        </p:nvSpPr>
        <p:spPr>
          <a:xfrm>
            <a:off x="457200" y="533400"/>
            <a:ext cx="8229600" cy="5592763"/>
          </a:xfrm>
        </p:spPr>
        <p:txBody>
          <a:bodyPr>
            <a:normAutofit/>
          </a:bodyPr>
          <a:lstStyle/>
          <a:p>
            <a:pPr eaLnBrk="1" hangingPunct="1">
              <a:lnSpc>
                <a:spcPct val="90000"/>
              </a:lnSpc>
              <a:defRPr/>
            </a:pPr>
            <a:r>
              <a:rPr lang="en-US" sz="3200" dirty="0" smtClean="0"/>
              <a:t>Developed at Sun Microsystems in 1991</a:t>
            </a:r>
          </a:p>
          <a:p>
            <a:pPr eaLnBrk="1" hangingPunct="1">
              <a:lnSpc>
                <a:spcPct val="90000"/>
              </a:lnSpc>
              <a:defRPr/>
            </a:pPr>
            <a:r>
              <a:rPr lang="en-US" sz="3200" dirty="0" smtClean="0"/>
              <a:t>James Gosling, initially named “OAK”</a:t>
            </a:r>
          </a:p>
          <a:p>
            <a:pPr eaLnBrk="1" hangingPunct="1">
              <a:lnSpc>
                <a:spcPct val="90000"/>
              </a:lnSpc>
              <a:defRPr/>
            </a:pPr>
            <a:r>
              <a:rPr lang="en-US" sz="3200" dirty="0" smtClean="0"/>
              <a:t>Formally announced java in 1995</a:t>
            </a:r>
          </a:p>
          <a:p>
            <a:pPr eaLnBrk="1" hangingPunct="1">
              <a:lnSpc>
                <a:spcPct val="90000"/>
              </a:lnSpc>
              <a:defRPr/>
            </a:pPr>
            <a:r>
              <a:rPr lang="en-US" sz="3200" dirty="0" smtClean="0"/>
              <a:t>Object oriented and cant write procedural programs</a:t>
            </a:r>
          </a:p>
          <a:p>
            <a:pPr eaLnBrk="1" hangingPunct="1">
              <a:lnSpc>
                <a:spcPct val="90000"/>
              </a:lnSpc>
              <a:defRPr/>
            </a:pPr>
            <a:r>
              <a:rPr lang="en-US" sz="3200" dirty="0" smtClean="0"/>
              <a:t>Functions are called methods</a:t>
            </a:r>
          </a:p>
          <a:p>
            <a:pPr eaLnBrk="1" hangingPunct="1">
              <a:lnSpc>
                <a:spcPct val="90000"/>
              </a:lnSpc>
              <a:defRPr/>
            </a:pPr>
            <a:r>
              <a:rPr lang="en-US" sz="3200" dirty="0" smtClean="0"/>
              <a:t>Unit of a program is the class from which objects are created</a:t>
            </a:r>
          </a:p>
          <a:p>
            <a:pPr eaLnBrk="1" hangingPunct="1">
              <a:lnSpc>
                <a:spcPct val="90000"/>
              </a:lnSpc>
              <a:defRPr/>
            </a:pPr>
            <a:r>
              <a:rPr lang="en-US" sz="3200" dirty="0" smtClean="0"/>
              <a:t>Automatic garbage collection</a:t>
            </a:r>
          </a:p>
          <a:p>
            <a:pPr eaLnBrk="1" hangingPunct="1">
              <a:lnSpc>
                <a:spcPct val="90000"/>
              </a:lnSpc>
              <a:defRPr/>
            </a:pPr>
            <a:r>
              <a:rPr lang="en-US" sz="4000" dirty="0" smtClean="0"/>
              <a:t>Single</a:t>
            </a:r>
            <a:r>
              <a:rPr lang="en-US" sz="3200" dirty="0" smtClean="0"/>
              <a:t> inheritance only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533400" y="1143000"/>
            <a:ext cx="8229600" cy="4038600"/>
          </a:xfrm>
        </p:spPr>
        <p:txBody>
          <a:bodyPr>
            <a:noAutofit/>
          </a:bodyPr>
          <a:lstStyle/>
          <a:p>
            <a:pPr eaLnBrk="1" hangingPunct="1">
              <a:lnSpc>
                <a:spcPct val="90000"/>
              </a:lnSpc>
              <a:defRPr/>
            </a:pPr>
            <a:r>
              <a:rPr lang="en-US" sz="3200" dirty="0" smtClean="0"/>
              <a:t>Each class contains data and methods which are used to manipulate the data</a:t>
            </a:r>
          </a:p>
          <a:p>
            <a:pPr eaLnBrk="1" hangingPunct="1">
              <a:lnSpc>
                <a:spcPct val="90000"/>
              </a:lnSpc>
              <a:defRPr/>
            </a:pPr>
            <a:r>
              <a:rPr lang="en-US" sz="3200" dirty="0" smtClean="0"/>
              <a:t>Programs are small and portable</a:t>
            </a:r>
          </a:p>
          <a:p>
            <a:pPr eaLnBrk="1" hangingPunct="1">
              <a:lnSpc>
                <a:spcPct val="90000"/>
              </a:lnSpc>
              <a:defRPr/>
            </a:pPr>
            <a:r>
              <a:rPr lang="en-US" sz="3200" dirty="0" smtClean="0"/>
              <a:t>Multithreaded which allows several operations to be executed concurrently</a:t>
            </a:r>
          </a:p>
          <a:p>
            <a:pPr eaLnBrk="1" hangingPunct="1">
              <a:lnSpc>
                <a:spcPct val="90000"/>
              </a:lnSpc>
              <a:defRPr/>
            </a:pPr>
            <a:r>
              <a:rPr lang="en-US" sz="3200" dirty="0" smtClean="0"/>
              <a:t>A rich set of classes and methods are available in java class libraries</a:t>
            </a:r>
          </a:p>
          <a:p>
            <a:pPr eaLnBrk="1" hangingPunct="1">
              <a:lnSpc>
                <a:spcPct val="90000"/>
              </a:lnSpc>
              <a:defRPr/>
            </a:pPr>
            <a:r>
              <a:rPr lang="en-US" sz="3200" dirty="0" smtClean="0"/>
              <a:t>Platform Independent</a:t>
            </a:r>
          </a:p>
          <a:p>
            <a:pPr eaLnBrk="1" hangingPunct="1">
              <a:lnSpc>
                <a:spcPct val="90000"/>
              </a:lnSpc>
              <a:defRPr/>
            </a:pPr>
            <a:r>
              <a:rPr lang="en-US" sz="3200" dirty="0" smtClean="0"/>
              <a:t>Case sensitive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eaLnBrk="1" hangingPunct="1">
              <a:defRPr/>
            </a:pPr>
            <a:r>
              <a:rPr lang="en-US" smtClean="0"/>
              <a:t>Edit – use any editor</a:t>
            </a:r>
          </a:p>
          <a:p>
            <a:pPr eaLnBrk="1" hangingPunct="1">
              <a:defRPr/>
            </a:pPr>
            <a:r>
              <a:rPr lang="en-US" smtClean="0"/>
              <a:t>Compile – use command ‘javac’			if your program compiles correctly, will create a file with extension .class</a:t>
            </a:r>
          </a:p>
          <a:p>
            <a:pPr eaLnBrk="1" hangingPunct="1">
              <a:defRPr/>
            </a:pPr>
            <a:r>
              <a:rPr lang="en-US" smtClean="0"/>
              <a:t>Execute – use the command ‘java’</a:t>
            </a:r>
          </a:p>
        </p:txBody>
      </p:sp>
      <p:sp>
        <p:nvSpPr>
          <p:cNvPr id="6146" name="Rectangle 2"/>
          <p:cNvSpPr>
            <a:spLocks noGrp="1" noChangeArrowheads="1"/>
          </p:cNvSpPr>
          <p:nvPr>
            <p:ph type="title"/>
          </p:nvPr>
        </p:nvSpPr>
        <p:spPr/>
        <p:txBody>
          <a:bodyPr/>
          <a:lstStyle/>
          <a:p>
            <a:pPr eaLnBrk="1" hangingPunct="1">
              <a:defRPr/>
            </a:pPr>
            <a:r>
              <a:rPr lang="en-US" smtClean="0"/>
              <a:t>Java program development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defRPr/>
            </a:pPr>
            <a:r>
              <a:rPr lang="en-US" dirty="0" smtClean="0"/>
              <a:t>Keywords are special reserved words in java that you cannot use as identifiers for classes, methods or variables. They have meaning to the compiler, it uses them to understand what your source code is trying to do.</a:t>
            </a:r>
          </a:p>
          <a:p>
            <a:pPr eaLnBrk="1" hangingPunct="1">
              <a:buFont typeface="Wingdings" pitchFamily="2" charset="2"/>
              <a:buNone/>
              <a:defRPr/>
            </a:pPr>
            <a:r>
              <a:rPr lang="en-US" dirty="0" smtClean="0"/>
              <a:t>   </a:t>
            </a:r>
            <a:endParaRPr lang="en-US" sz="2000" i="1" dirty="0" smtClean="0"/>
          </a:p>
        </p:txBody>
      </p:sp>
      <p:sp>
        <p:nvSpPr>
          <p:cNvPr id="7170" name="Rectangle 2"/>
          <p:cNvSpPr>
            <a:spLocks noGrp="1" noChangeArrowheads="1"/>
          </p:cNvSpPr>
          <p:nvPr>
            <p:ph type="title"/>
          </p:nvPr>
        </p:nvSpPr>
        <p:spPr/>
        <p:txBody>
          <a:bodyPr/>
          <a:lstStyle/>
          <a:p>
            <a:pPr eaLnBrk="1" hangingPunct="1">
              <a:defRPr/>
            </a:pPr>
            <a:r>
              <a:rPr lang="en-US" smtClean="0"/>
              <a:t>Java language keywords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1295400" y="2286000"/>
            <a:ext cx="6696075" cy="3081338"/>
          </a:xfrm>
          <a:prstGeom prst="rect">
            <a:avLst/>
          </a:prstGeom>
          <a:noFill/>
          <a:ln w="9525">
            <a:noFill/>
            <a:miter lim="800000"/>
            <a:headEnd/>
            <a:tailEnd/>
          </a:ln>
        </p:spPr>
        <p:txBody>
          <a:bodyPr wrap="none" anchor="ctr">
            <a:spAutoFit/>
          </a:bodyPr>
          <a:lstStyle/>
          <a:p>
            <a:pPr eaLnBrk="1" hangingPunct="1"/>
            <a:r>
              <a:rPr lang="en-US" sz="2800" b="1">
                <a:latin typeface="Arial" charset="0"/>
              </a:rPr>
              <a:t>class FirstPro </a:t>
            </a:r>
          </a:p>
          <a:p>
            <a:pPr eaLnBrk="1" hangingPunct="1"/>
            <a:r>
              <a:rPr lang="en-US" sz="2800" b="1">
                <a:latin typeface="Arial" charset="0"/>
              </a:rPr>
              <a:t>{ </a:t>
            </a:r>
          </a:p>
          <a:p>
            <a:pPr eaLnBrk="1" hangingPunct="1"/>
            <a:r>
              <a:rPr lang="en-US" sz="2800" b="1">
                <a:latin typeface="Arial" charset="0"/>
              </a:rPr>
              <a:t>  public static void main(String args[]) </a:t>
            </a:r>
          </a:p>
          <a:p>
            <a:pPr eaLnBrk="1" hangingPunct="1"/>
            <a:r>
              <a:rPr lang="en-US" sz="2800" b="1">
                <a:latin typeface="Arial" charset="0"/>
              </a:rPr>
              <a:t>  { </a:t>
            </a:r>
          </a:p>
          <a:p>
            <a:pPr eaLnBrk="1" hangingPunct="1"/>
            <a:r>
              <a:rPr lang="en-US" sz="2800" b="1">
                <a:latin typeface="Arial" charset="0"/>
              </a:rPr>
              <a:t>     System.out.println("Hello World!“); </a:t>
            </a:r>
          </a:p>
          <a:p>
            <a:pPr eaLnBrk="1" hangingPunct="1"/>
            <a:r>
              <a:rPr lang="en-US" sz="2800" b="1">
                <a:latin typeface="Arial" charset="0"/>
              </a:rPr>
              <a:t>  } </a:t>
            </a:r>
          </a:p>
          <a:p>
            <a:pPr eaLnBrk="1" hangingPunct="1"/>
            <a:r>
              <a:rPr lang="en-US" sz="2800" b="1">
                <a:latin typeface="Arial" charset="0"/>
              </a:rPr>
              <a:t>} </a:t>
            </a:r>
          </a:p>
        </p:txBody>
      </p:sp>
      <p:sp>
        <p:nvSpPr>
          <p:cNvPr id="8195" name="Text Box 5"/>
          <p:cNvSpPr txBox="1">
            <a:spLocks noChangeArrowheads="1"/>
          </p:cNvSpPr>
          <p:nvPr/>
        </p:nvSpPr>
        <p:spPr bwMode="auto">
          <a:xfrm>
            <a:off x="762000" y="609600"/>
            <a:ext cx="7924800" cy="579438"/>
          </a:xfrm>
          <a:prstGeom prst="rect">
            <a:avLst/>
          </a:prstGeom>
          <a:noFill/>
          <a:ln w="9525">
            <a:noFill/>
            <a:miter lim="800000"/>
            <a:headEnd/>
            <a:tailEnd/>
          </a:ln>
        </p:spPr>
        <p:txBody>
          <a:bodyPr>
            <a:spAutoFit/>
          </a:bodyPr>
          <a:lstStyle/>
          <a:p>
            <a:pPr eaLnBrk="1" hangingPunct="1">
              <a:spcBef>
                <a:spcPct val="50000"/>
              </a:spcBef>
            </a:pPr>
            <a:r>
              <a:rPr lang="en-US" sz="3200" b="1" u="sng">
                <a:latin typeface="Arial" charset="0"/>
              </a:rPr>
              <a:t>First java Program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eaLnBrk="1" hangingPunct="1">
              <a:defRPr/>
            </a:pPr>
            <a:r>
              <a:rPr lang="en-US" smtClean="0"/>
              <a:t>All java source files must end with the extension ‘.java’</a:t>
            </a:r>
          </a:p>
          <a:p>
            <a:pPr eaLnBrk="1" hangingPunct="1">
              <a:defRPr/>
            </a:pPr>
            <a:r>
              <a:rPr lang="en-US" smtClean="0"/>
              <a:t>Generally contain at most one top level public class definition</a:t>
            </a:r>
          </a:p>
          <a:p>
            <a:pPr eaLnBrk="1" hangingPunct="1">
              <a:defRPr/>
            </a:pPr>
            <a:r>
              <a:rPr lang="en-US" smtClean="0"/>
              <a:t>If a public class is present, the class name should match the file name</a:t>
            </a:r>
          </a:p>
        </p:txBody>
      </p:sp>
      <p:sp>
        <p:nvSpPr>
          <p:cNvPr id="9218" name="Rectangle 2"/>
          <p:cNvSpPr>
            <a:spLocks noGrp="1" noChangeArrowheads="1"/>
          </p:cNvSpPr>
          <p:nvPr>
            <p:ph type="title"/>
          </p:nvPr>
        </p:nvSpPr>
        <p:spPr/>
        <p:txBody>
          <a:bodyPr/>
          <a:lstStyle/>
          <a:p>
            <a:pPr eaLnBrk="1" hangingPunct="1">
              <a:defRPr/>
            </a:pPr>
            <a:r>
              <a:rPr lang="en-US" smtClean="0"/>
              <a:t>Java Source files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defRPr/>
            </a:pPr>
            <a:r>
              <a:rPr lang="en-US" smtClean="0"/>
              <a:t>If these are present then they must appear in the following order.</a:t>
            </a:r>
          </a:p>
          <a:p>
            <a:pPr lvl="1" eaLnBrk="1" hangingPunct="1">
              <a:defRPr/>
            </a:pPr>
            <a:r>
              <a:rPr lang="en-US" smtClean="0"/>
              <a:t>Package declarations</a:t>
            </a:r>
          </a:p>
          <a:p>
            <a:pPr lvl="1" eaLnBrk="1" hangingPunct="1">
              <a:defRPr/>
            </a:pPr>
            <a:r>
              <a:rPr lang="en-US" smtClean="0"/>
              <a:t>Import statements</a:t>
            </a:r>
          </a:p>
          <a:p>
            <a:pPr lvl="1" eaLnBrk="1" hangingPunct="1">
              <a:defRPr/>
            </a:pPr>
            <a:r>
              <a:rPr lang="en-US" smtClean="0"/>
              <a:t>Class definitions</a:t>
            </a:r>
          </a:p>
        </p:txBody>
      </p:sp>
      <p:sp>
        <p:nvSpPr>
          <p:cNvPr id="10242" name="Rectangle 2"/>
          <p:cNvSpPr>
            <a:spLocks noGrp="1" noChangeArrowheads="1"/>
          </p:cNvSpPr>
          <p:nvPr>
            <p:ph type="title"/>
          </p:nvPr>
        </p:nvSpPr>
        <p:spPr/>
        <p:txBody>
          <a:bodyPr>
            <a:normAutofit/>
          </a:bodyPr>
          <a:lstStyle/>
          <a:p>
            <a:pPr eaLnBrk="1" hangingPunct="1">
              <a:defRPr/>
            </a:pPr>
            <a:r>
              <a:rPr lang="en-US" sz="3800" smtClean="0"/>
              <a:t>Top level elements appears in a file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142</TotalTime>
  <Words>532</Words>
  <Application>Microsoft Office PowerPoint</Application>
  <PresentationFormat>On-screen Show (4:3)</PresentationFormat>
  <Paragraphs>115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Constantia</vt:lpstr>
      <vt:lpstr>Tahoma</vt:lpstr>
      <vt:lpstr>Wingdings</vt:lpstr>
      <vt:lpstr>Wingdings 2</vt:lpstr>
      <vt:lpstr>Paper</vt:lpstr>
      <vt:lpstr>Object Oriented Programming</vt:lpstr>
      <vt:lpstr>PowerPoint Presentation</vt:lpstr>
      <vt:lpstr>PowerPoint Presentation</vt:lpstr>
      <vt:lpstr>PowerPoint Presentation</vt:lpstr>
      <vt:lpstr>Java program development</vt:lpstr>
      <vt:lpstr>Java language keywords</vt:lpstr>
      <vt:lpstr>PowerPoint Presentation</vt:lpstr>
      <vt:lpstr>Java Source files</vt:lpstr>
      <vt:lpstr>Top level elements appears in a file</vt:lpstr>
      <vt:lpstr>Identifiers</vt:lpstr>
      <vt:lpstr>Declaring Variables</vt:lpstr>
      <vt:lpstr>Primitive Data Types</vt:lpstr>
      <vt:lpstr>PowerPoint Presentation</vt:lpstr>
      <vt:lpstr>Declarations and Assignments</vt:lpstr>
      <vt:lpstr>Default Values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chandike</dc:creator>
  <cp:lastModifiedBy>Windows User</cp:lastModifiedBy>
  <cp:revision>11</cp:revision>
  <dcterms:created xsi:type="dcterms:W3CDTF">2009-12-03T00:44:43Z</dcterms:created>
  <dcterms:modified xsi:type="dcterms:W3CDTF">2015-10-07T16:28:07Z</dcterms:modified>
</cp:coreProperties>
</file>