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38200" y="533400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/>
              <a:t>Object Oriented Programming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48200" y="37338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Lecture </a:t>
            </a:r>
            <a:r>
              <a:rPr lang="en-US" sz="2400" dirty="0" smtClean="0"/>
              <a:t>07</a:t>
            </a:r>
            <a:endParaRPr lang="en-US" sz="24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90600" y="31242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Arrays in JAVA</a:t>
            </a:r>
            <a:endParaRPr kumimoji="0" lang="en-US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Validating Indexes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JAVA checks whether the index values are valid at runtime</a:t>
            </a:r>
          </a:p>
          <a:p>
            <a:pPr lvl="1"/>
            <a:r>
              <a:rPr lang="en-US"/>
              <a:t>If index is negative or greater than the size of the array then an IndexOutOfBoundException will be thrown</a:t>
            </a:r>
          </a:p>
          <a:p>
            <a:pPr lvl="1"/>
            <a:r>
              <a:rPr lang="en-US"/>
              <a:t>Program will normally be terminated unless handled in the try {} catch {}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happens if …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r>
              <a:rPr lang="en-US" sz="1800"/>
              <a:t>long[] primes = new long[20];    </a:t>
            </a:r>
          </a:p>
          <a:p>
            <a:pPr>
              <a:buFontTx/>
              <a:buNone/>
            </a:pPr>
            <a:r>
              <a:rPr lang="en-US" sz="1800"/>
              <a:t>primes[25]=33;</a:t>
            </a:r>
          </a:p>
          <a:p>
            <a:pPr>
              <a:buFontTx/>
              <a:buNone/>
            </a:pPr>
            <a:r>
              <a:rPr lang="en-US" sz="1800"/>
              <a:t>….</a:t>
            </a:r>
          </a:p>
          <a:p>
            <a:pPr>
              <a:buFontTx/>
              <a:buNone/>
            </a:pPr>
            <a:r>
              <a:rPr lang="en-US" sz="1800" i="1"/>
              <a:t>Runtime Error:</a:t>
            </a:r>
          </a:p>
          <a:p>
            <a:pPr>
              <a:buFontTx/>
              <a:buNone/>
            </a:pPr>
            <a:r>
              <a:rPr lang="en-US" sz="1800"/>
              <a:t>Exception in thread “main” java.lang.ArrayIndexOutOfBoundsException: 25</a:t>
            </a:r>
          </a:p>
          <a:p>
            <a:pPr>
              <a:buFontTx/>
              <a:buNone/>
            </a:pPr>
            <a:r>
              <a:rPr lang="en-US" sz="1800"/>
              <a:t>at MorePrimes.main(MorePrimes.java:6)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Reusing Array Variables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Array variable is separate from array itself</a:t>
            </a:r>
          </a:p>
          <a:p>
            <a:pPr lvl="1"/>
            <a:r>
              <a:rPr lang="en-US" sz="2400"/>
              <a:t>Like a variable can refer to different values at different points in the program</a:t>
            </a:r>
          </a:p>
          <a:p>
            <a:pPr lvl="1"/>
            <a:r>
              <a:rPr lang="en-US" sz="2400"/>
              <a:t>Use array variables to access different arrays</a:t>
            </a:r>
          </a:p>
          <a:p>
            <a:pPr lvl="1">
              <a:buFontTx/>
              <a:buNone/>
            </a:pPr>
            <a:r>
              <a:rPr lang="en-US" sz="2400"/>
              <a:t>	int[] primes=new int[10];</a:t>
            </a:r>
          </a:p>
          <a:p>
            <a:pPr lvl="1">
              <a:buFontTx/>
              <a:buNone/>
            </a:pPr>
            <a:r>
              <a:rPr lang="en-US" sz="2400"/>
              <a:t>	……</a:t>
            </a:r>
          </a:p>
          <a:p>
            <a:pPr lvl="1">
              <a:buFontTx/>
              <a:buNone/>
            </a:pPr>
            <a:r>
              <a:rPr lang="en-US" sz="2400"/>
              <a:t>	primes=new int[50];</a:t>
            </a:r>
          </a:p>
          <a:p>
            <a:r>
              <a:rPr lang="en-US" sz="2800"/>
              <a:t>Previous array will be discarded</a:t>
            </a:r>
          </a:p>
          <a:p>
            <a:r>
              <a:rPr lang="en-US" sz="2800"/>
              <a:t>Cannot alter the type of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Initializing Arrays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Initialize and specify size of array while declaring an array variable</a:t>
            </a:r>
          </a:p>
          <a:p>
            <a:pPr lvl="1">
              <a:buFontTx/>
              <a:buNone/>
            </a:pPr>
            <a:r>
              <a:rPr lang="en-US" sz="2400"/>
              <a:t>	int[] primes={2,3,5,7,11,13,17}; //7 elements</a:t>
            </a:r>
          </a:p>
          <a:p>
            <a:r>
              <a:rPr lang="en-US" sz="2800"/>
              <a:t>You can initialize array with an existing array</a:t>
            </a:r>
          </a:p>
          <a:p>
            <a:pPr lvl="1">
              <a:buFontTx/>
              <a:buNone/>
            </a:pPr>
            <a:r>
              <a:rPr lang="en-US" sz="2400"/>
              <a:t>	int[] even={2,4,6,8,10};</a:t>
            </a:r>
          </a:p>
          <a:p>
            <a:pPr lvl="1">
              <a:buFontTx/>
              <a:buNone/>
            </a:pPr>
            <a:r>
              <a:rPr lang="en-US" sz="2400"/>
              <a:t>	int[] value=even;</a:t>
            </a:r>
          </a:p>
          <a:p>
            <a:pPr lvl="1"/>
            <a:r>
              <a:rPr lang="en-US" sz="2400"/>
              <a:t>One array but two array variables!</a:t>
            </a:r>
          </a:p>
          <a:p>
            <a:pPr lvl="1"/>
            <a:r>
              <a:rPr lang="en-US" sz="2400"/>
              <a:t>Both array variables refer to the same array</a:t>
            </a:r>
          </a:p>
          <a:p>
            <a:pPr lvl="1"/>
            <a:r>
              <a:rPr lang="en-US" sz="2400"/>
              <a:t>Array can be accessed through either variable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Graphical Representation</a:t>
            </a:r>
          </a:p>
        </p:txBody>
      </p:sp>
      <p:graphicFrame>
        <p:nvGraphicFramePr>
          <p:cNvPr id="27688" name="Group 40"/>
          <p:cNvGraphicFramePr>
            <a:graphicFrameLocks noGrp="1"/>
          </p:cNvGraphicFramePr>
          <p:nvPr/>
        </p:nvGraphicFramePr>
        <p:xfrm>
          <a:off x="3124200" y="3048000"/>
          <a:ext cx="3048000" cy="103632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89" name="Text Box 41"/>
          <p:cNvSpPr txBox="1">
            <a:spLocks noChangeArrowheads="1"/>
          </p:cNvSpPr>
          <p:nvPr/>
        </p:nvSpPr>
        <p:spPr bwMode="auto">
          <a:xfrm>
            <a:off x="1584325" y="2174875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even</a:t>
            </a:r>
          </a:p>
        </p:txBody>
      </p:sp>
      <p:sp>
        <p:nvSpPr>
          <p:cNvPr id="27690" name="Text Box 42"/>
          <p:cNvSpPr txBox="1">
            <a:spLocks noChangeArrowheads="1"/>
          </p:cNvSpPr>
          <p:nvPr/>
        </p:nvSpPr>
        <p:spPr bwMode="auto">
          <a:xfrm>
            <a:off x="1508125" y="4460875"/>
            <a:ext cx="84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value</a:t>
            </a:r>
          </a:p>
        </p:txBody>
      </p:sp>
      <p:sp>
        <p:nvSpPr>
          <p:cNvPr id="27691" name="Line 43"/>
          <p:cNvSpPr>
            <a:spLocks noChangeShapeType="1"/>
          </p:cNvSpPr>
          <p:nvPr/>
        </p:nvSpPr>
        <p:spPr bwMode="auto">
          <a:xfrm>
            <a:off x="2209800" y="25908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92" name="Line 44"/>
          <p:cNvSpPr>
            <a:spLocks noChangeShapeType="1"/>
          </p:cNvSpPr>
          <p:nvPr/>
        </p:nvSpPr>
        <p:spPr bwMode="auto">
          <a:xfrm flipV="1">
            <a:off x="2209800" y="3276600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Demonstration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long[] primes = new long[20];    </a:t>
            </a:r>
          </a:p>
          <a:p>
            <a:pPr>
              <a:buFontTx/>
              <a:buNone/>
            </a:pPr>
            <a:r>
              <a:rPr lang="en-US"/>
              <a:t>primes[0] = 2;                   </a:t>
            </a:r>
          </a:p>
          <a:p>
            <a:pPr>
              <a:buFontTx/>
              <a:buNone/>
            </a:pPr>
            <a:r>
              <a:rPr lang="en-US"/>
              <a:t>primes[1] = 3;                   </a:t>
            </a:r>
          </a:p>
          <a:p>
            <a:pPr>
              <a:buFontTx/>
              <a:buNone/>
            </a:pPr>
            <a:r>
              <a:rPr lang="en-US"/>
              <a:t>long[] primes2=primes;</a:t>
            </a:r>
          </a:p>
          <a:p>
            <a:pPr>
              <a:buFontTx/>
              <a:buNone/>
            </a:pPr>
            <a:r>
              <a:rPr lang="en-US"/>
              <a:t>System.out.println(primes2[0]);</a:t>
            </a:r>
          </a:p>
          <a:p>
            <a:pPr>
              <a:buFontTx/>
              <a:buNone/>
            </a:pPr>
            <a:r>
              <a:rPr lang="en-US"/>
              <a:t>primes2[0]=5;</a:t>
            </a:r>
          </a:p>
          <a:p>
            <a:pPr>
              <a:buFontTx/>
              <a:buNone/>
            </a:pPr>
            <a:r>
              <a:rPr lang="en-US"/>
              <a:t>System.out.println(primes[0]);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2</a:t>
            </a:r>
          </a:p>
          <a:p>
            <a:pPr>
              <a:buFontTx/>
              <a:buNone/>
            </a:pPr>
            <a:r>
              <a:rPr lang="en-US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Length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Refer to array length using </a:t>
            </a:r>
            <a:r>
              <a:rPr lang="en-US" i="1"/>
              <a:t>length</a:t>
            </a:r>
          </a:p>
          <a:p>
            <a:pPr lvl="1">
              <a:lnSpc>
                <a:spcPct val="90000"/>
              </a:lnSpc>
            </a:pPr>
            <a:r>
              <a:rPr lang="en-US"/>
              <a:t>A data member of array object</a:t>
            </a:r>
          </a:p>
          <a:p>
            <a:pPr lvl="1">
              <a:lnSpc>
                <a:spcPct val="90000"/>
              </a:lnSpc>
            </a:pPr>
            <a:r>
              <a:rPr lang="en-US"/>
              <a:t>array_variable_name.length</a:t>
            </a:r>
          </a:p>
          <a:p>
            <a:pPr lvl="1">
              <a:lnSpc>
                <a:spcPct val="90000"/>
              </a:lnSpc>
            </a:pPr>
            <a:r>
              <a:rPr lang="en-US"/>
              <a:t>for(int k=0; k&lt;primes.length;k++)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/>
              <a:t>….</a:t>
            </a:r>
          </a:p>
          <a:p>
            <a:pPr>
              <a:lnSpc>
                <a:spcPct val="90000"/>
              </a:lnSpc>
            </a:pPr>
            <a:r>
              <a:rPr lang="en-US"/>
              <a:t>Sample Code: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/>
              <a:t>long[] primes = new long[20]; 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/>
              <a:t>System.out.println(primes.length);</a:t>
            </a:r>
          </a:p>
          <a:p>
            <a:pPr>
              <a:lnSpc>
                <a:spcPct val="90000"/>
              </a:lnSpc>
            </a:pPr>
            <a:r>
              <a:rPr lang="en-US"/>
              <a:t>Output: 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in Array Length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number of elements in the array are changed, JAVA will automatically change the length attribute!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Program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>
                <a:latin typeface="courier-new"/>
              </a:rPr>
              <a:t>class MinAlgorithm </a:t>
            </a:r>
          </a:p>
          <a:p>
            <a:pPr>
              <a:buFontTx/>
              <a:buNone/>
            </a:pPr>
            <a:r>
              <a:rPr lang="en-US" sz="1800">
                <a:latin typeface="courier-new"/>
              </a:rPr>
              <a:t>{ </a:t>
            </a:r>
          </a:p>
          <a:p>
            <a:pPr>
              <a:buFontTx/>
              <a:buNone/>
            </a:pPr>
            <a:r>
              <a:rPr lang="en-US" sz="1800">
                <a:latin typeface="courier-new"/>
              </a:rPr>
              <a:t>	public static void main ( String[] args ) </a:t>
            </a:r>
          </a:p>
          <a:p>
            <a:pPr>
              <a:buFontTx/>
              <a:buNone/>
            </a:pPr>
            <a:r>
              <a:rPr lang="en-US" sz="1800">
                <a:latin typeface="courier-new"/>
              </a:rPr>
              <a:t>	{ </a:t>
            </a:r>
          </a:p>
          <a:p>
            <a:pPr lvl="1">
              <a:buFontTx/>
              <a:buNone/>
            </a:pPr>
            <a:r>
              <a:rPr lang="en-US" sz="1600">
                <a:latin typeface="courier-new"/>
              </a:rPr>
              <a:t>	int[] array = { -20, 19, 1, 5, -1, 27, 19, 5 } ; </a:t>
            </a:r>
          </a:p>
          <a:p>
            <a:pPr lvl="1">
              <a:buFontTx/>
              <a:buNone/>
            </a:pPr>
            <a:r>
              <a:rPr lang="en-US" sz="1600">
                <a:latin typeface="courier-new"/>
              </a:rPr>
              <a:t>	int min=array[0]; // initialize the current minimum 	</a:t>
            </a:r>
          </a:p>
          <a:p>
            <a:pPr lvl="1">
              <a:buFontTx/>
              <a:buNone/>
            </a:pPr>
            <a:r>
              <a:rPr lang="en-US" sz="1600">
                <a:latin typeface="courier-new"/>
              </a:rPr>
              <a:t>	for ( int index=0; index &lt; array.length; index++ )  </a:t>
            </a:r>
          </a:p>
          <a:p>
            <a:pPr lvl="1">
              <a:buFontTx/>
              <a:buNone/>
            </a:pPr>
            <a:r>
              <a:rPr lang="en-US" sz="1600">
                <a:latin typeface="courier-new"/>
              </a:rPr>
              <a:t>		if ( array[ index ] &lt; min ) </a:t>
            </a:r>
          </a:p>
          <a:p>
            <a:pPr lvl="1">
              <a:buFontTx/>
              <a:buNone/>
            </a:pPr>
            <a:r>
              <a:rPr lang="en-US" sz="1600">
                <a:latin typeface="courier-new"/>
              </a:rPr>
              <a:t>			min = array[ index ] ; </a:t>
            </a:r>
          </a:p>
          <a:p>
            <a:pPr lvl="1">
              <a:buFontTx/>
              <a:buNone/>
            </a:pPr>
            <a:r>
              <a:rPr lang="en-US" sz="1600">
                <a:latin typeface="courier-new"/>
              </a:rPr>
              <a:t>	System.out.println("The minimum of this array is: " + min ); </a:t>
            </a:r>
          </a:p>
          <a:p>
            <a:pPr>
              <a:buFontTx/>
              <a:buNone/>
            </a:pPr>
            <a:r>
              <a:rPr lang="en-US" sz="1800">
                <a:latin typeface="courier-new"/>
              </a:rPr>
              <a:t>	} </a:t>
            </a:r>
          </a:p>
          <a:p>
            <a:pPr>
              <a:buFontTx/>
              <a:buNone/>
            </a:pPr>
            <a:r>
              <a:rPr lang="en-US" sz="1800">
                <a:latin typeface="courier-new"/>
              </a:rPr>
              <a:t>}</a:t>
            </a:r>
            <a:r>
              <a:rPr lang="en-US" sz="180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1524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an Array Variable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have to create an array while declaring array variable</a:t>
            </a:r>
          </a:p>
          <a:p>
            <a:pPr lvl="1"/>
            <a:r>
              <a:rPr lang="en-US" i="1" dirty="0"/>
              <a:t>&lt;type&gt;</a:t>
            </a:r>
            <a:r>
              <a:rPr lang="en-US" dirty="0"/>
              <a:t> [] </a:t>
            </a:r>
            <a:r>
              <a:rPr lang="en-US" dirty="0" err="1"/>
              <a:t>variable_name</a:t>
            </a:r>
            <a:r>
              <a:rPr lang="en-US" dirty="0"/>
              <a:t>;</a:t>
            </a:r>
          </a:p>
          <a:p>
            <a:pPr lvl="1"/>
            <a:r>
              <a:rPr lang="en-US" i="1" dirty="0" err="1"/>
              <a:t>int</a:t>
            </a:r>
            <a:r>
              <a:rPr lang="en-US" dirty="0"/>
              <a:t> [] prime;</a:t>
            </a:r>
          </a:p>
          <a:p>
            <a:pPr lvl="1"/>
            <a:r>
              <a:rPr lang="en-US" i="1" dirty="0" err="1"/>
              <a:t>int</a:t>
            </a:r>
            <a:r>
              <a:rPr lang="en-US" dirty="0"/>
              <a:t> prime[];</a:t>
            </a:r>
          </a:p>
          <a:p>
            <a:r>
              <a:rPr lang="en-US" dirty="0"/>
              <a:t>Both syntaxes are equivalent </a:t>
            </a:r>
          </a:p>
          <a:p>
            <a:r>
              <a:rPr lang="en-US" dirty="0"/>
              <a:t>No memory allocation at this point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 of Arrays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Two-Dimensional arrays</a:t>
            </a:r>
          </a:p>
          <a:p>
            <a:pPr lvl="1"/>
            <a:r>
              <a:rPr lang="en-US"/>
              <a:t>float[][] temperature=new float[10][365];</a:t>
            </a:r>
          </a:p>
          <a:p>
            <a:pPr lvl="1"/>
            <a:r>
              <a:rPr lang="en-US"/>
              <a:t>10 arrays each having 365 elements</a:t>
            </a:r>
          </a:p>
          <a:p>
            <a:pPr lvl="1"/>
            <a:r>
              <a:rPr lang="en-US"/>
              <a:t>First index: specifies array (row)</a:t>
            </a:r>
          </a:p>
          <a:p>
            <a:pPr lvl="1"/>
            <a:r>
              <a:rPr lang="en-US"/>
              <a:t>Second Index: specifies element in that array (column)</a:t>
            </a:r>
          </a:p>
          <a:p>
            <a:pPr lvl="1"/>
            <a:r>
              <a:rPr lang="en-US"/>
              <a:t>In JAVA float is 4 bytes, total Size=4*10*365=14,600 bytes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Graphical Representation</a:t>
            </a:r>
          </a:p>
        </p:txBody>
      </p:sp>
      <p:graphicFrame>
        <p:nvGraphicFramePr>
          <p:cNvPr id="28676" name="Group 4"/>
          <p:cNvGraphicFramePr>
            <a:graphicFrameLocks noGrp="1"/>
          </p:cNvGraphicFramePr>
          <p:nvPr/>
        </p:nvGraphicFramePr>
        <p:xfrm>
          <a:off x="1676400" y="1828800"/>
          <a:ext cx="6553200" cy="103632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838200"/>
                <a:gridCol w="8382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711" name="Group 39"/>
          <p:cNvGraphicFramePr>
            <a:graphicFrameLocks noGrp="1"/>
          </p:cNvGraphicFramePr>
          <p:nvPr/>
        </p:nvGraphicFramePr>
        <p:xfrm>
          <a:off x="1676400" y="4495800"/>
          <a:ext cx="6553200" cy="103632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838200"/>
                <a:gridCol w="8382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746" name="Group 74"/>
          <p:cNvGraphicFramePr>
            <a:graphicFrameLocks noGrp="1"/>
          </p:cNvGraphicFramePr>
          <p:nvPr/>
        </p:nvGraphicFramePr>
        <p:xfrm>
          <a:off x="1676400" y="3124200"/>
          <a:ext cx="6553200" cy="103632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838200"/>
                <a:gridCol w="8382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81" name="Text Box 109"/>
          <p:cNvSpPr txBox="1">
            <a:spLocks noChangeArrowheads="1"/>
          </p:cNvSpPr>
          <p:nvPr/>
        </p:nvSpPr>
        <p:spPr bwMode="auto">
          <a:xfrm>
            <a:off x="136525" y="1946275"/>
            <a:ext cx="1452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Sample[0]</a:t>
            </a:r>
          </a:p>
        </p:txBody>
      </p:sp>
      <p:sp>
        <p:nvSpPr>
          <p:cNvPr id="28782" name="Text Box 110"/>
          <p:cNvSpPr txBox="1">
            <a:spLocks noChangeArrowheads="1"/>
          </p:cNvSpPr>
          <p:nvPr/>
        </p:nvSpPr>
        <p:spPr bwMode="auto">
          <a:xfrm>
            <a:off x="223838" y="3124200"/>
            <a:ext cx="1452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Sample[1]</a:t>
            </a:r>
          </a:p>
        </p:txBody>
      </p:sp>
      <p:sp>
        <p:nvSpPr>
          <p:cNvPr id="28783" name="Text Box 111"/>
          <p:cNvSpPr txBox="1">
            <a:spLocks noChangeArrowheads="1"/>
          </p:cNvSpPr>
          <p:nvPr/>
        </p:nvSpPr>
        <p:spPr bwMode="auto">
          <a:xfrm>
            <a:off x="228600" y="4572000"/>
            <a:ext cx="1452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Sample[2]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Initializing Array of Arrays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courier-new"/>
              </a:rPr>
              <a:t>int[][] array2D = { {99, 42, 74, 83, 100}, {90, 91, 72, 88, 95}, {88, 61, 74, 89, 96}, {61, 89, 82, 98, 93}, {93, 73, 75, 78, 99}, {50, 65, 92, 87, 94}, {43, 98, 78, 56, 99} }; </a:t>
            </a:r>
          </a:p>
          <a:p>
            <a:pPr>
              <a:buFontTx/>
              <a:buNone/>
            </a:pPr>
            <a:r>
              <a:rPr lang="en-US">
                <a:latin typeface="courier-new"/>
              </a:rPr>
              <a:t>//5 arrays with 5 elements each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Arrays of Arrays of Varying Length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All arrays do not have to be of the same length</a:t>
            </a:r>
          </a:p>
          <a:p>
            <a:pPr lvl="1">
              <a:buFontTx/>
              <a:buNone/>
            </a:pPr>
            <a:r>
              <a:rPr lang="en-US"/>
              <a:t>	float[][] samples;</a:t>
            </a:r>
          </a:p>
          <a:p>
            <a:pPr lvl="1">
              <a:buFontTx/>
              <a:buNone/>
            </a:pPr>
            <a:r>
              <a:rPr lang="en-US"/>
              <a:t>	samples=new float[6][];//defines # of arrays</a:t>
            </a:r>
          </a:p>
          <a:p>
            <a:pPr lvl="1">
              <a:buFontTx/>
              <a:buNone/>
            </a:pPr>
            <a:r>
              <a:rPr lang="en-US"/>
              <a:t>	samples[2]=new float[6];</a:t>
            </a:r>
          </a:p>
          <a:p>
            <a:pPr lvl="1">
              <a:buFontTx/>
              <a:buNone/>
            </a:pPr>
            <a:r>
              <a:rPr lang="en-US"/>
              <a:t>  	samples[5]=new float[101];</a:t>
            </a:r>
          </a:p>
          <a:p>
            <a:r>
              <a:rPr lang="en-US"/>
              <a:t>Not required to define all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Initializing Varying Size Arrays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500">
                <a:latin typeface="courier-new"/>
              </a:rPr>
              <a:t>int[][] uneven = { { 1, 9, 4 }, { 0, 2}, { 0, 1, 2, 3, 4 } }; </a:t>
            </a:r>
          </a:p>
          <a:p>
            <a:pPr>
              <a:buFontTx/>
              <a:buNone/>
            </a:pPr>
            <a:r>
              <a:rPr lang="en-US" sz="2500">
                <a:latin typeface="courier-new"/>
              </a:rPr>
              <a:t>//Three arrays</a:t>
            </a:r>
          </a:p>
          <a:p>
            <a:pPr>
              <a:buFontTx/>
              <a:buNone/>
            </a:pPr>
            <a:r>
              <a:rPr lang="en-US" sz="2500">
                <a:latin typeface="courier-new"/>
              </a:rPr>
              <a:t>//First array has 3 elements</a:t>
            </a:r>
          </a:p>
          <a:p>
            <a:pPr>
              <a:buFontTx/>
              <a:buNone/>
            </a:pPr>
            <a:r>
              <a:rPr lang="en-US" sz="2500">
                <a:latin typeface="courier-new"/>
              </a:rPr>
              <a:t>//Second array has 2 elements</a:t>
            </a:r>
          </a:p>
          <a:p>
            <a:pPr>
              <a:buFontTx/>
              <a:buNone/>
            </a:pPr>
            <a:r>
              <a:rPr lang="en-US" sz="2500">
                <a:latin typeface="courier-new"/>
              </a:rPr>
              <a:t>//Third array has 5 elements</a:t>
            </a:r>
          </a:p>
          <a:p>
            <a:pPr>
              <a:buFontTx/>
              <a:buNone/>
            </a:pPr>
            <a:endParaRPr lang="en-US" sz="2500">
              <a:latin typeface="courier-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of Arrays Length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/>
              <a:t>long[][] primes = new long[20][];    </a:t>
            </a:r>
          </a:p>
          <a:p>
            <a:pPr>
              <a:buFontTx/>
              <a:buNone/>
            </a:pPr>
            <a:r>
              <a:rPr lang="en-US" sz="1800"/>
              <a:t>primes[2] = new long[30];</a:t>
            </a:r>
          </a:p>
          <a:p>
            <a:pPr>
              <a:buFontTx/>
              <a:buNone/>
            </a:pPr>
            <a:r>
              <a:rPr lang="en-US" sz="1800"/>
              <a:t>System.out.println(primes.length); //Number of arrays</a:t>
            </a:r>
          </a:p>
          <a:p>
            <a:pPr>
              <a:buFontTx/>
              <a:buNone/>
            </a:pPr>
            <a:r>
              <a:rPr lang="en-US" sz="1800"/>
              <a:t>System.out.println(primes[2].length);//Number of elements in the second array</a:t>
            </a:r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r>
              <a:rPr lang="en-US" sz="1800"/>
              <a:t>OUTPUT:</a:t>
            </a:r>
          </a:p>
          <a:p>
            <a:pPr>
              <a:buFontTx/>
              <a:buNone/>
            </a:pPr>
            <a:r>
              <a:rPr lang="en-US" sz="1800"/>
              <a:t>20</a:t>
            </a:r>
          </a:p>
          <a:p>
            <a:pPr>
              <a:buFontTx/>
              <a:buNone/>
            </a:pPr>
            <a:r>
              <a:rPr lang="en-US" sz="1800"/>
              <a:t>30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-new"/>
              </a:rPr>
              <a:t>class </a:t>
            </a:r>
            <a:r>
              <a:rPr lang="en-US" sz="1600" dirty="0" err="1" smtClean="0">
                <a:latin typeface="courier-new"/>
              </a:rPr>
              <a:t>unevenExample</a:t>
            </a:r>
            <a:endParaRPr lang="en-US" sz="1600" dirty="0">
              <a:latin typeface="courier-new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-new"/>
              </a:rPr>
              <a:t>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-new"/>
              </a:rPr>
              <a:t>	public static void main( String[] </a:t>
            </a:r>
            <a:r>
              <a:rPr lang="en-US" sz="1600" dirty="0" err="1">
                <a:latin typeface="courier-new"/>
              </a:rPr>
              <a:t>arg</a:t>
            </a:r>
            <a:r>
              <a:rPr lang="en-US" sz="1600" dirty="0">
                <a:latin typeface="courier-new"/>
              </a:rPr>
              <a:t> 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-new"/>
              </a:rPr>
              <a:t>	</a:t>
            </a:r>
            <a:r>
              <a:rPr lang="en-US" sz="1600" dirty="0" smtClean="0">
                <a:latin typeface="courier-new"/>
              </a:rPr>
              <a:t>{</a:t>
            </a:r>
            <a:endParaRPr lang="en-US" sz="1600" dirty="0">
              <a:latin typeface="courier-new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-new"/>
              </a:rPr>
              <a:t>		</a:t>
            </a:r>
            <a:r>
              <a:rPr lang="en-US" sz="1600" dirty="0" err="1">
                <a:latin typeface="courier-new"/>
              </a:rPr>
              <a:t>int</a:t>
            </a:r>
            <a:r>
              <a:rPr lang="en-US" sz="1600" dirty="0">
                <a:latin typeface="courier-new"/>
              </a:rPr>
              <a:t>[][] uneven = { { 1, 9, 4 }, { 0, 2}, { 0, 1, 2, 3, 4 } };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-new"/>
              </a:rPr>
              <a:t>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-new"/>
              </a:rPr>
              <a:t>		for ( </a:t>
            </a:r>
            <a:r>
              <a:rPr lang="en-US" sz="1600" dirty="0" err="1">
                <a:latin typeface="courier-new"/>
              </a:rPr>
              <a:t>int</a:t>
            </a:r>
            <a:r>
              <a:rPr lang="en-US" sz="1600" dirty="0">
                <a:latin typeface="courier-new"/>
              </a:rPr>
              <a:t> row=0; row &lt; </a:t>
            </a:r>
            <a:r>
              <a:rPr lang="en-US" sz="1600" dirty="0" err="1">
                <a:solidFill>
                  <a:srgbClr val="0000FF"/>
                </a:solidFill>
                <a:latin typeface="courier-new"/>
              </a:rPr>
              <a:t>uneven.length</a:t>
            </a:r>
            <a:r>
              <a:rPr lang="en-US" sz="1600" dirty="0">
                <a:latin typeface="courier-new"/>
              </a:rPr>
              <a:t>; row++ </a:t>
            </a:r>
            <a:r>
              <a:rPr lang="en-US" sz="1600" dirty="0" smtClean="0">
                <a:latin typeface="courier-new"/>
              </a:rPr>
              <a:t>)</a:t>
            </a:r>
            <a:endParaRPr lang="en-US" sz="1600" dirty="0">
              <a:latin typeface="courier-new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-new"/>
              </a:rPr>
              <a:t>		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-new"/>
              </a:rPr>
              <a:t>			</a:t>
            </a:r>
            <a:r>
              <a:rPr lang="en-US" sz="1600" dirty="0" err="1">
                <a:latin typeface="courier-new"/>
              </a:rPr>
              <a:t>System.out.print</a:t>
            </a:r>
            <a:r>
              <a:rPr lang="en-US" sz="1600" dirty="0">
                <a:latin typeface="courier-new"/>
              </a:rPr>
              <a:t>("Row " + row + ": ");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-new"/>
              </a:rPr>
              <a:t>			for ( </a:t>
            </a:r>
            <a:r>
              <a:rPr lang="en-US" sz="1600" dirty="0" err="1">
                <a:latin typeface="courier-new"/>
              </a:rPr>
              <a:t>int</a:t>
            </a:r>
            <a:r>
              <a:rPr lang="en-US" sz="1600" dirty="0">
                <a:latin typeface="courier-new"/>
              </a:rPr>
              <a:t> </a:t>
            </a:r>
            <a:r>
              <a:rPr lang="en-US" sz="1600" dirty="0" err="1">
                <a:latin typeface="courier-new"/>
              </a:rPr>
              <a:t>col</a:t>
            </a:r>
            <a:r>
              <a:rPr lang="en-US" sz="1600" dirty="0">
                <a:latin typeface="courier-new"/>
              </a:rPr>
              <a:t>=0; </a:t>
            </a:r>
            <a:r>
              <a:rPr lang="en-US" sz="1600" dirty="0" err="1">
                <a:latin typeface="courier-new"/>
              </a:rPr>
              <a:t>col</a:t>
            </a:r>
            <a:r>
              <a:rPr lang="en-US" sz="1600" dirty="0">
                <a:latin typeface="courier-new"/>
              </a:rPr>
              <a:t> &lt; </a:t>
            </a:r>
            <a:r>
              <a:rPr lang="en-US" sz="1600" dirty="0">
                <a:solidFill>
                  <a:srgbClr val="FF0000"/>
                </a:solidFill>
                <a:latin typeface="courier-new"/>
              </a:rPr>
              <a:t>uneven[row].length</a:t>
            </a:r>
            <a:r>
              <a:rPr lang="en-US" sz="1600" dirty="0">
                <a:latin typeface="courier-new"/>
              </a:rPr>
              <a:t>; </a:t>
            </a:r>
            <a:r>
              <a:rPr lang="en-US" sz="1600" dirty="0" err="1">
                <a:latin typeface="courier-new"/>
              </a:rPr>
              <a:t>col</a:t>
            </a:r>
            <a:r>
              <a:rPr lang="en-US" sz="1600" dirty="0">
                <a:latin typeface="courier-new"/>
              </a:rPr>
              <a:t>++ </a:t>
            </a:r>
            <a:r>
              <a:rPr lang="en-US" sz="1600" dirty="0" smtClean="0">
                <a:latin typeface="courier-new"/>
              </a:rPr>
              <a:t>)</a:t>
            </a:r>
            <a:endParaRPr lang="en-US" sz="1600" dirty="0">
              <a:latin typeface="courier-new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-new"/>
              </a:rPr>
              <a:t>				</a:t>
            </a:r>
            <a:r>
              <a:rPr lang="en-US" sz="1600" dirty="0" err="1">
                <a:latin typeface="courier-new"/>
              </a:rPr>
              <a:t>System.out.print</a:t>
            </a:r>
            <a:r>
              <a:rPr lang="en-US" sz="1600" dirty="0">
                <a:latin typeface="courier-new"/>
              </a:rPr>
              <a:t>( uneven[row][</a:t>
            </a:r>
            <a:r>
              <a:rPr lang="en-US" sz="1600" dirty="0" err="1">
                <a:latin typeface="courier-new"/>
              </a:rPr>
              <a:t>col</a:t>
            </a:r>
            <a:r>
              <a:rPr lang="en-US" sz="1600" dirty="0">
                <a:latin typeface="courier-new"/>
              </a:rPr>
              <a:t>] + " "); 				</a:t>
            </a:r>
            <a:r>
              <a:rPr lang="en-US" sz="1600" dirty="0" err="1">
                <a:latin typeface="courier-new"/>
              </a:rPr>
              <a:t>System.out.println</a:t>
            </a:r>
            <a:r>
              <a:rPr lang="en-US" sz="1600" dirty="0">
                <a:latin typeface="courier-new"/>
              </a:rPr>
              <a:t>();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-new"/>
              </a:rPr>
              <a:t>		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-new"/>
              </a:rPr>
              <a:t>	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-new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/>
              <a:t>Row 0: </a:t>
            </a:r>
            <a:r>
              <a:rPr lang="en-US" sz="2800">
                <a:latin typeface="courier-new"/>
              </a:rPr>
              <a:t>1 9  4 </a:t>
            </a:r>
          </a:p>
          <a:p>
            <a:pPr>
              <a:buFontTx/>
              <a:buNone/>
            </a:pPr>
            <a:r>
              <a:rPr lang="en-US" sz="2800">
                <a:latin typeface="courier-new"/>
              </a:rPr>
              <a:t>Row 1: 0 2</a:t>
            </a:r>
          </a:p>
          <a:p>
            <a:pPr>
              <a:buFontTx/>
              <a:buNone/>
            </a:pPr>
            <a:r>
              <a:rPr lang="en-US" sz="2800">
                <a:latin typeface="courier-new"/>
              </a:rPr>
              <a:t>Row 2: 0 1 2 3 4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Multidimensional Arrays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farmer has 10 farms of beans each in 5 countries, and each farm has 30 fields!</a:t>
            </a:r>
          </a:p>
          <a:p>
            <a:r>
              <a:rPr lang="en-US"/>
              <a:t>Three-dimensional array</a:t>
            </a:r>
          </a:p>
          <a:p>
            <a:pPr lvl="1">
              <a:buFontTx/>
              <a:buNone/>
            </a:pPr>
            <a:r>
              <a:rPr lang="en-US"/>
              <a:t>	long[][][] beans=new long[5][10][30];</a:t>
            </a:r>
          </a:p>
          <a:p>
            <a:pPr lvl="1">
              <a:buFontTx/>
              <a:buNone/>
            </a:pPr>
            <a:r>
              <a:rPr lang="en-US"/>
              <a:t>	//beans[country][farm][fields]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Varying length in Multidimensional Arrays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Same features apply to multi-dimensional arrays as those of 2 dimensional arrays</a:t>
            </a:r>
          </a:p>
          <a:p>
            <a:pPr lvl="1">
              <a:buFontTx/>
              <a:buNone/>
            </a:pPr>
            <a:r>
              <a:rPr lang="en-US"/>
              <a:t>	long beans=new long[3][][];//3 countries</a:t>
            </a:r>
          </a:p>
          <a:p>
            <a:pPr lvl="1">
              <a:buFontTx/>
              <a:buNone/>
            </a:pPr>
            <a:r>
              <a:rPr lang="en-US"/>
              <a:t>	beans[0]=new long[4][];//First country has 4 farms</a:t>
            </a:r>
          </a:p>
          <a:p>
            <a:pPr lvl="1">
              <a:buFontTx/>
              <a:buNone/>
            </a:pPr>
            <a:r>
              <a:rPr lang="en-US"/>
              <a:t>	beans[0][4]=new long[10];</a:t>
            </a:r>
          </a:p>
          <a:p>
            <a:pPr lvl="1">
              <a:buFontTx/>
              <a:buNone/>
            </a:pPr>
            <a:r>
              <a:rPr lang="en-US"/>
              <a:t>	//Each farm in first country has 10 fields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an Array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Define an array as follows:</a:t>
            </a:r>
          </a:p>
          <a:p>
            <a:pPr lvl="1">
              <a:lnSpc>
                <a:spcPct val="90000"/>
              </a:lnSpc>
            </a:pPr>
            <a:r>
              <a:rPr lang="en-US"/>
              <a:t>variable_name=new </a:t>
            </a:r>
            <a:r>
              <a:rPr lang="en-US" i="1"/>
              <a:t>&lt;type&gt;</a:t>
            </a:r>
            <a:r>
              <a:rPr lang="en-US"/>
              <a:t>[N];</a:t>
            </a:r>
          </a:p>
          <a:p>
            <a:pPr lvl="1">
              <a:lnSpc>
                <a:spcPct val="90000"/>
              </a:lnSpc>
            </a:pPr>
            <a:r>
              <a:rPr lang="en-US"/>
              <a:t>primes=new int[10];</a:t>
            </a:r>
          </a:p>
          <a:p>
            <a:pPr>
              <a:lnSpc>
                <a:spcPct val="90000"/>
              </a:lnSpc>
            </a:pPr>
            <a:r>
              <a:rPr lang="en-US"/>
              <a:t>Declaring and defining in the same statement:</a:t>
            </a:r>
          </a:p>
          <a:p>
            <a:pPr lvl="1">
              <a:lnSpc>
                <a:spcPct val="90000"/>
              </a:lnSpc>
            </a:pPr>
            <a:r>
              <a:rPr lang="en-US" i="1"/>
              <a:t>int</a:t>
            </a:r>
            <a:r>
              <a:rPr lang="en-US"/>
              <a:t>[] primes=new </a:t>
            </a:r>
            <a:r>
              <a:rPr lang="en-US" i="1"/>
              <a:t>int</a:t>
            </a:r>
            <a:r>
              <a:rPr lang="en-US"/>
              <a:t>[10];</a:t>
            </a:r>
          </a:p>
          <a:p>
            <a:pPr>
              <a:lnSpc>
                <a:spcPct val="90000"/>
              </a:lnSpc>
            </a:pPr>
            <a:r>
              <a:rPr lang="en-US"/>
              <a:t>In JAVA, int is of 4 bytes, total space=4*10=40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Graphical Representation</a:t>
            </a:r>
          </a:p>
        </p:txBody>
      </p:sp>
      <p:graphicFrame>
        <p:nvGraphicFramePr>
          <p:cNvPr id="43061" name="Group 53"/>
          <p:cNvGraphicFramePr>
            <a:graphicFrameLocks noGrp="1"/>
          </p:cNvGraphicFramePr>
          <p:nvPr/>
        </p:nvGraphicFramePr>
        <p:xfrm>
          <a:off x="1295400" y="2895600"/>
          <a:ext cx="6553200" cy="103632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838200"/>
                <a:gridCol w="8382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49" name="Text Box 41"/>
          <p:cNvSpPr txBox="1">
            <a:spLocks noChangeArrowheads="1"/>
          </p:cNvSpPr>
          <p:nvPr/>
        </p:nvSpPr>
        <p:spPr bwMode="auto">
          <a:xfrm>
            <a:off x="228600" y="1752600"/>
            <a:ext cx="893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prime</a:t>
            </a:r>
          </a:p>
        </p:txBody>
      </p:sp>
      <p:sp>
        <p:nvSpPr>
          <p:cNvPr id="43050" name="Text Box 42"/>
          <p:cNvSpPr txBox="1">
            <a:spLocks noChangeArrowheads="1"/>
          </p:cNvSpPr>
          <p:nvPr/>
        </p:nvSpPr>
        <p:spPr bwMode="auto">
          <a:xfrm>
            <a:off x="7908925" y="1489075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</a:t>
            </a:r>
          </a:p>
        </p:txBody>
      </p:sp>
      <p:sp>
        <p:nvSpPr>
          <p:cNvPr id="43051" name="Text Box 43"/>
          <p:cNvSpPr txBox="1">
            <a:spLocks noChangeArrowheads="1"/>
          </p:cNvSpPr>
          <p:nvPr/>
        </p:nvSpPr>
        <p:spPr bwMode="auto">
          <a:xfrm>
            <a:off x="7680325" y="4460875"/>
            <a:ext cx="84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value</a:t>
            </a:r>
          </a:p>
        </p:txBody>
      </p:sp>
      <p:sp>
        <p:nvSpPr>
          <p:cNvPr id="43053" name="Line 45"/>
          <p:cNvSpPr>
            <a:spLocks noChangeShapeType="1"/>
          </p:cNvSpPr>
          <p:nvPr/>
        </p:nvSpPr>
        <p:spPr bwMode="auto">
          <a:xfrm>
            <a:off x="457200" y="2209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54" name="Line 46"/>
          <p:cNvSpPr>
            <a:spLocks noChangeShapeType="1"/>
          </p:cNvSpPr>
          <p:nvPr/>
        </p:nvSpPr>
        <p:spPr bwMode="auto">
          <a:xfrm>
            <a:off x="457200" y="3276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55" name="Line 47"/>
          <p:cNvSpPr>
            <a:spLocks noChangeShapeType="1"/>
          </p:cNvSpPr>
          <p:nvPr/>
        </p:nvSpPr>
        <p:spPr bwMode="auto">
          <a:xfrm flipH="1">
            <a:off x="7391400" y="1828800"/>
            <a:ext cx="838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56" name="Line 48"/>
          <p:cNvSpPr>
            <a:spLocks noChangeShapeType="1"/>
          </p:cNvSpPr>
          <p:nvPr/>
        </p:nvSpPr>
        <p:spPr bwMode="auto">
          <a:xfrm flipH="1" flipV="1">
            <a:off x="6400800" y="3733800"/>
            <a:ext cx="1295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happens if …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We define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int[] prime=new long[20];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/>
              <a:t>	MorePrimes.java:5: incompatible types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/>
              <a:t>	found: long[]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/>
              <a:t>	required: int[]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/>
              <a:t>	int[] primes = new long[20];   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/>
              <a:t>                          ^</a:t>
            </a:r>
          </a:p>
          <a:p>
            <a:pPr>
              <a:lnSpc>
                <a:spcPct val="90000"/>
              </a:lnSpc>
            </a:pPr>
            <a:r>
              <a:rPr lang="en-US" sz="2800"/>
              <a:t>The right hand side defines an array, and thus the array variable should refer to the same type of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happens if …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define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prime[100];</a:t>
            </a:r>
          </a:p>
          <a:p>
            <a:pPr lvl="2">
              <a:buFontTx/>
              <a:buNone/>
            </a:pPr>
            <a:r>
              <a:rPr lang="en-US" dirty="0"/>
              <a:t>MorePrimes.java:5: ']' expected</a:t>
            </a:r>
          </a:p>
          <a:p>
            <a:pPr lvl="2">
              <a:buFontTx/>
              <a:buNone/>
            </a:pPr>
            <a:endParaRPr lang="en-US" dirty="0"/>
          </a:p>
          <a:p>
            <a:r>
              <a:rPr lang="en-US" dirty="0"/>
              <a:t>The C++ style is not permitted in JAVA syntax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happens if …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Valid code:</a:t>
            </a:r>
            <a:endParaRPr 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sz="1800"/>
              <a:t>	int k=7;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/>
              <a:t>	long[] primes = new long[k];</a:t>
            </a:r>
            <a:r>
              <a:rPr lang="en-US"/>
              <a:t>    </a:t>
            </a:r>
          </a:p>
          <a:p>
            <a:r>
              <a:rPr lang="en-US"/>
              <a:t>Invalid Code:</a:t>
            </a:r>
          </a:p>
          <a:p>
            <a:pPr>
              <a:buFontTx/>
              <a:buNone/>
            </a:pPr>
            <a:r>
              <a:rPr lang="en-US" sz="1800"/>
              <a:t>	int k;</a:t>
            </a:r>
          </a:p>
          <a:p>
            <a:pPr>
              <a:buFontTx/>
              <a:buNone/>
            </a:pPr>
            <a:r>
              <a:rPr lang="en-US" sz="1800"/>
              <a:t>	long[] primes =new long[k];</a:t>
            </a:r>
          </a:p>
          <a:p>
            <a:pPr>
              <a:buFontTx/>
              <a:buNone/>
            </a:pPr>
            <a:r>
              <a:rPr lang="en-US" sz="1800" i="1"/>
              <a:t>	Compilation Output:</a:t>
            </a:r>
          </a:p>
          <a:p>
            <a:pPr>
              <a:buFontTx/>
              <a:buNone/>
            </a:pPr>
            <a:r>
              <a:rPr lang="en-US" sz="1800"/>
              <a:t>	MorePrimes.java:6: variable k might not have been initialized</a:t>
            </a:r>
          </a:p>
          <a:p>
            <a:pPr>
              <a:buFontTx/>
              <a:buNone/>
            </a:pPr>
            <a:r>
              <a:rPr lang="en-US" sz="1800"/>
              <a:t>	long[] primes = new long[k];</a:t>
            </a:r>
          </a:p>
          <a:p>
            <a:pPr>
              <a:buFontTx/>
              <a:buNone/>
            </a:pPr>
            <a:r>
              <a:rPr lang="en-US" sz="1800"/>
              <a:t>                                                ^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Default Initialization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array is created, array elements are initialized </a:t>
            </a:r>
          </a:p>
          <a:p>
            <a:pPr lvl="1"/>
            <a:r>
              <a:rPr lang="en-US"/>
              <a:t>Numeric values (int, double, etc.) to 0</a:t>
            </a:r>
          </a:p>
          <a:p>
            <a:pPr lvl="1"/>
            <a:r>
              <a:rPr lang="en-US"/>
              <a:t>Boolean values to false</a:t>
            </a:r>
          </a:p>
          <a:p>
            <a:pPr lvl="1"/>
            <a:r>
              <a:rPr lang="en-US"/>
              <a:t>Char values to ‘\u0000’ (unicode for blank character)</a:t>
            </a:r>
          </a:p>
          <a:p>
            <a:pPr lvl="1"/>
            <a:r>
              <a:rPr lang="en-US"/>
              <a:t>Class types to 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Array Elements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Index of an array is defined as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Positive int, byte or short values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Expression that results into these types</a:t>
            </a:r>
          </a:p>
          <a:p>
            <a:pPr>
              <a:lnSpc>
                <a:spcPct val="90000"/>
              </a:lnSpc>
            </a:pPr>
            <a:r>
              <a:rPr lang="en-US" sz="2800"/>
              <a:t>Any other types used for index will give error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long, double, etc.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Incase Expression results in long, then type cast to int</a:t>
            </a:r>
          </a:p>
          <a:p>
            <a:pPr>
              <a:lnSpc>
                <a:spcPct val="90000"/>
              </a:lnSpc>
            </a:pPr>
            <a:r>
              <a:rPr lang="en-US" sz="2800"/>
              <a:t>Indexing starts from 0 and ends at N-1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primes[2]=0;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int k = primes[2];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…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401</TotalTime>
  <Words>847</Words>
  <Application>Microsoft Office PowerPoint</Application>
  <PresentationFormat>On-screen Show (4:3)</PresentationFormat>
  <Paragraphs>260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Paper</vt:lpstr>
      <vt:lpstr>Object Oriented Programming</vt:lpstr>
      <vt:lpstr>Declaring an Array Variable</vt:lpstr>
      <vt:lpstr>Defining an Array</vt:lpstr>
      <vt:lpstr>Graphical Representation</vt:lpstr>
      <vt:lpstr>What happens if …</vt:lpstr>
      <vt:lpstr>What happens if …</vt:lpstr>
      <vt:lpstr>What happens if …</vt:lpstr>
      <vt:lpstr>Default Initialization</vt:lpstr>
      <vt:lpstr>Accessing Array Elements</vt:lpstr>
      <vt:lpstr>Validating Indexes</vt:lpstr>
      <vt:lpstr>What happens if …</vt:lpstr>
      <vt:lpstr>Reusing Array Variables</vt:lpstr>
      <vt:lpstr>Initializing Arrays</vt:lpstr>
      <vt:lpstr>Graphical Representation</vt:lpstr>
      <vt:lpstr>Demonstration</vt:lpstr>
      <vt:lpstr>Output</vt:lpstr>
      <vt:lpstr>Array Length</vt:lpstr>
      <vt:lpstr>Change in Array Length</vt:lpstr>
      <vt:lpstr>Sample Program</vt:lpstr>
      <vt:lpstr>Arrays of Arrays</vt:lpstr>
      <vt:lpstr>Graphical Representation</vt:lpstr>
      <vt:lpstr>Initializing Array of Arrays</vt:lpstr>
      <vt:lpstr>Arrays of Arrays of Varying Length</vt:lpstr>
      <vt:lpstr>Initializing Varying Size Arrays</vt:lpstr>
      <vt:lpstr>Array of Arrays Length</vt:lpstr>
      <vt:lpstr>Sample Program</vt:lpstr>
      <vt:lpstr>Output</vt:lpstr>
      <vt:lpstr>Multidimensional Arrays</vt:lpstr>
      <vt:lpstr>Varying length in Multidimensional Arrays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chandike</dc:creator>
  <cp:lastModifiedBy>chandike</cp:lastModifiedBy>
  <cp:revision>51</cp:revision>
  <dcterms:created xsi:type="dcterms:W3CDTF">2009-12-03T00:44:43Z</dcterms:created>
  <dcterms:modified xsi:type="dcterms:W3CDTF">2014-11-02T03:57:27Z</dcterms:modified>
</cp:coreProperties>
</file>