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charset="0"/>
        <a:ea typeface="+mn-ea"/>
        <a:cs typeface="+mn-cs"/>
      </a:defRPr>
    </a:lvl1pPr>
    <a:lvl2pPr marL="457200" algn="l" rtl="0" eaLnBrk="0" fontAlgn="base" hangingPunct="0">
      <a:spcBef>
        <a:spcPct val="0"/>
      </a:spcBef>
      <a:spcAft>
        <a:spcPct val="0"/>
      </a:spcAft>
      <a:defRPr kern="1200">
        <a:solidFill>
          <a:schemeClr val="tx1"/>
        </a:solidFill>
        <a:latin typeface="Tahoma" charset="0"/>
        <a:ea typeface="+mn-ea"/>
        <a:cs typeface="+mn-cs"/>
      </a:defRPr>
    </a:lvl2pPr>
    <a:lvl3pPr marL="914400" algn="l" rtl="0" eaLnBrk="0" fontAlgn="base" hangingPunct="0">
      <a:spcBef>
        <a:spcPct val="0"/>
      </a:spcBef>
      <a:spcAft>
        <a:spcPct val="0"/>
      </a:spcAft>
      <a:defRPr kern="1200">
        <a:solidFill>
          <a:schemeClr val="tx1"/>
        </a:solidFill>
        <a:latin typeface="Tahoma" charset="0"/>
        <a:ea typeface="+mn-ea"/>
        <a:cs typeface="+mn-cs"/>
      </a:defRPr>
    </a:lvl3pPr>
    <a:lvl4pPr marL="1371600" algn="l" rtl="0" eaLnBrk="0" fontAlgn="base" hangingPunct="0">
      <a:spcBef>
        <a:spcPct val="0"/>
      </a:spcBef>
      <a:spcAft>
        <a:spcPct val="0"/>
      </a:spcAft>
      <a:defRPr kern="1200">
        <a:solidFill>
          <a:schemeClr val="tx1"/>
        </a:solidFill>
        <a:latin typeface="Tahoma" charset="0"/>
        <a:ea typeface="+mn-ea"/>
        <a:cs typeface="+mn-cs"/>
      </a:defRPr>
    </a:lvl4pPr>
    <a:lvl5pPr marL="1828800" algn="l" rtl="0" eaLnBrk="0" fontAlgn="base" hangingPunct="0">
      <a:spcBef>
        <a:spcPct val="0"/>
      </a:spcBef>
      <a:spcAft>
        <a:spcPct val="0"/>
      </a:spcAft>
      <a:defRPr kern="1200">
        <a:solidFill>
          <a:schemeClr val="tx1"/>
        </a:solidFill>
        <a:latin typeface="Tahoma" charset="0"/>
        <a:ea typeface="+mn-ea"/>
        <a:cs typeface="+mn-cs"/>
      </a:defRPr>
    </a:lvl5pPr>
    <a:lvl6pPr marL="2286000" algn="l" defTabSz="914400" rtl="0" eaLnBrk="1" latinLnBrk="0" hangingPunct="1">
      <a:defRPr kern="1200">
        <a:solidFill>
          <a:schemeClr val="tx1"/>
        </a:solidFill>
        <a:latin typeface="Tahoma" charset="0"/>
        <a:ea typeface="+mn-ea"/>
        <a:cs typeface="+mn-cs"/>
      </a:defRPr>
    </a:lvl6pPr>
    <a:lvl7pPr marL="2743200" algn="l" defTabSz="914400" rtl="0" eaLnBrk="1" latinLnBrk="0" hangingPunct="1">
      <a:defRPr kern="1200">
        <a:solidFill>
          <a:schemeClr val="tx1"/>
        </a:solidFill>
        <a:latin typeface="Tahoma" charset="0"/>
        <a:ea typeface="+mn-ea"/>
        <a:cs typeface="+mn-cs"/>
      </a:defRPr>
    </a:lvl7pPr>
    <a:lvl8pPr marL="3200400" algn="l" defTabSz="914400" rtl="0" eaLnBrk="1" latinLnBrk="0" hangingPunct="1">
      <a:defRPr kern="1200">
        <a:solidFill>
          <a:schemeClr val="tx1"/>
        </a:solidFill>
        <a:latin typeface="Tahoma" charset="0"/>
        <a:ea typeface="+mn-ea"/>
        <a:cs typeface="+mn-cs"/>
      </a:defRPr>
    </a:lvl8pPr>
    <a:lvl9pPr marL="3657600" algn="l" defTabSz="914400" rtl="0" eaLnBrk="1" latinLnBrk="0" hangingPunct="1">
      <a:defRPr kern="1200">
        <a:solidFill>
          <a:schemeClr val="tx1"/>
        </a:solidFill>
        <a:latin typeface="Tahoma"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6" d="100"/>
          <a:sy n="66" d="100"/>
        </p:scale>
        <p:origin x="-56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pPr>
              <a:defRPr/>
            </a:pPr>
            <a:endParaRPr lang="en-US"/>
          </a:p>
        </p:txBody>
      </p:sp>
      <p:sp>
        <p:nvSpPr>
          <p:cNvPr id="16" name="Slide Number Placeholder 15"/>
          <p:cNvSpPr>
            <a:spLocks noGrp="1"/>
          </p:cNvSpPr>
          <p:nvPr>
            <p:ph type="sldNum" sz="quarter" idx="11"/>
          </p:nvPr>
        </p:nvSpPr>
        <p:spPr/>
        <p:txBody>
          <a:bodyPr/>
          <a:lstStyle/>
          <a:p>
            <a:pPr>
              <a:defRPr/>
            </a:pPr>
            <a:fld id="{C58DA14D-C978-4DEB-957F-8A2F7F63875E}" type="slidenum">
              <a:rPr lang="en-US" smtClean="0"/>
              <a:pPr>
                <a:defRPr/>
              </a:pPr>
              <a:t>‹#›</a:t>
            </a:fld>
            <a:endParaRPr lang="en-US"/>
          </a:p>
        </p:txBody>
      </p:sp>
      <p:sp>
        <p:nvSpPr>
          <p:cNvPr id="17" name="Footer Placeholder 16"/>
          <p:cNvSpPr>
            <a:spLocks noGrp="1"/>
          </p:cNvSpPr>
          <p:nvPr>
            <p:ph type="ftr" sz="quarter" idx="12"/>
          </p:nvPr>
        </p:nvSpPr>
        <p:spPr/>
        <p:txBody>
          <a:body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58DA14D-C978-4DEB-957F-8A2F7F63875E}"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58DA14D-C978-4DEB-957F-8A2F7F63875E}"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pPr>
              <a:defRPr/>
            </a:pPr>
            <a:endParaRPr lang="en-US"/>
          </a:p>
        </p:txBody>
      </p:sp>
      <p:sp>
        <p:nvSpPr>
          <p:cNvPr id="15" name="Slide Number Placeholder 14"/>
          <p:cNvSpPr>
            <a:spLocks noGrp="1"/>
          </p:cNvSpPr>
          <p:nvPr>
            <p:ph type="sldNum" sz="quarter" idx="15"/>
          </p:nvPr>
        </p:nvSpPr>
        <p:spPr/>
        <p:txBody>
          <a:bodyPr/>
          <a:lstStyle>
            <a:lvl1pPr algn="ctr">
              <a:defRPr/>
            </a:lvl1pPr>
          </a:lstStyle>
          <a:p>
            <a:pPr>
              <a:defRPr/>
            </a:pPr>
            <a:fld id="{C58DA14D-C978-4DEB-957F-8A2F7F63875E}" type="slidenum">
              <a:rPr lang="en-US" smtClean="0"/>
              <a:pPr>
                <a:defRPr/>
              </a:pPr>
              <a:t>‹#›</a:t>
            </a:fld>
            <a:endParaRPr lang="en-US"/>
          </a:p>
        </p:txBody>
      </p:sp>
      <p:sp>
        <p:nvSpPr>
          <p:cNvPr id="16" name="Footer Placeholder 15"/>
          <p:cNvSpPr>
            <a:spLocks noGrp="1"/>
          </p:cNvSpPr>
          <p:nvPr>
            <p:ph type="ftr" sz="quarter" idx="16"/>
          </p:nvPr>
        </p:nvSpPr>
        <p:spPr/>
        <p:txBody>
          <a:bodyPr/>
          <a:lstStyle/>
          <a:p>
            <a:pPr>
              <a:defRPr/>
            </a:pPr>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58DA14D-C978-4DEB-957F-8A2F7F63875E}" type="slidenum">
              <a:rPr lang="en-US" smtClean="0"/>
              <a:pPr>
                <a:defRPr/>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8DA14D-C978-4DEB-957F-8A2F7F63875E}" type="slidenum">
              <a:rPr lang="en-US" smtClean="0"/>
              <a:pPr>
                <a:defRPr/>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a:defRPr/>
            </a:pPr>
            <a:fld id="{C58DA14D-C978-4DEB-957F-8A2F7F63875E}" type="slidenum">
              <a:rPr lang="en-US" smtClean="0"/>
              <a:pPr>
                <a:defRPr/>
              </a:pPr>
              <a:t>‹#›</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7" name="Date Placeholder 6"/>
          <p:cNvSpPr>
            <a:spLocks noGrp="1"/>
          </p:cNvSpPr>
          <p:nvPr>
            <p:ph type="dt" sz="half" idx="10"/>
          </p:nvPr>
        </p:nvSpPr>
        <p:spPr/>
        <p:txBody>
          <a:bodyPr/>
          <a:lstStyle/>
          <a:p>
            <a:pPr>
              <a:defRPr/>
            </a:pPr>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58DA14D-C978-4DEB-957F-8A2F7F63875E}" type="slidenum">
              <a:rPr lang="en-US" smtClean="0"/>
              <a:pPr>
                <a:defRPr/>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C58DA14D-C978-4DEB-957F-8A2F7F63875E}"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pPr>
              <a:defRPr/>
            </a:pPr>
            <a:endParaRPr lang="en-US"/>
          </a:p>
        </p:txBody>
      </p:sp>
      <p:sp>
        <p:nvSpPr>
          <p:cNvPr id="9" name="Slide Number Placeholder 8"/>
          <p:cNvSpPr>
            <a:spLocks noGrp="1"/>
          </p:cNvSpPr>
          <p:nvPr>
            <p:ph type="sldNum" sz="quarter" idx="15"/>
          </p:nvPr>
        </p:nvSpPr>
        <p:spPr/>
        <p:txBody>
          <a:bodyPr/>
          <a:lstStyle/>
          <a:p>
            <a:pPr>
              <a:defRPr/>
            </a:pPr>
            <a:fld id="{C58DA14D-C978-4DEB-957F-8A2F7F63875E}" type="slidenum">
              <a:rPr lang="en-US" smtClean="0"/>
              <a:pPr>
                <a:defRPr/>
              </a:pPr>
              <a:t>‹#›</a:t>
            </a:fld>
            <a:endParaRPr lang="en-US"/>
          </a:p>
        </p:txBody>
      </p:sp>
      <p:sp>
        <p:nvSpPr>
          <p:cNvPr id="10" name="Footer Placeholder 9"/>
          <p:cNvSpPr>
            <a:spLocks noGrp="1"/>
          </p:cNvSpPr>
          <p:nvPr>
            <p:ph type="ftr" sz="quarter" idx="16"/>
          </p:nvPr>
        </p:nvSpPr>
        <p:spPr/>
        <p:txBody>
          <a:body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pPr>
              <a:defRPr/>
            </a:pPr>
            <a:endParaRPr lang="en-US"/>
          </a:p>
        </p:txBody>
      </p:sp>
      <p:sp>
        <p:nvSpPr>
          <p:cNvPr id="9" name="Slide Number Placeholder 8"/>
          <p:cNvSpPr>
            <a:spLocks noGrp="1"/>
          </p:cNvSpPr>
          <p:nvPr>
            <p:ph type="sldNum" sz="quarter" idx="11"/>
          </p:nvPr>
        </p:nvSpPr>
        <p:spPr/>
        <p:txBody>
          <a:bodyPr/>
          <a:lstStyle/>
          <a:p>
            <a:pPr>
              <a:defRPr/>
            </a:pPr>
            <a:fld id="{C58DA14D-C978-4DEB-957F-8A2F7F63875E}" type="slidenum">
              <a:rPr lang="en-US" smtClean="0"/>
              <a:pPr>
                <a:defRPr/>
              </a:pPr>
              <a:t>‹#›</a:t>
            </a:fld>
            <a:endParaRPr lang="en-US"/>
          </a:p>
        </p:txBody>
      </p:sp>
      <p:sp>
        <p:nvSpPr>
          <p:cNvPr id="10" name="Footer Placeholder 9"/>
          <p:cNvSpPr>
            <a:spLocks noGrp="1"/>
          </p:cNvSpPr>
          <p:nvPr>
            <p:ph type="ftr" sz="quarter" idx="12"/>
          </p:nvPr>
        </p:nvSpPr>
        <p:spPr/>
        <p:txBody>
          <a:body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pPr>
              <a:defRPr/>
            </a:pPr>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pPr>
              <a:defRPr/>
            </a:pPr>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pPr>
              <a:defRPr/>
            </a:pPr>
            <a:fld id="{C58DA14D-C978-4DEB-957F-8A2F7F63875E}" type="slidenum">
              <a:rPr lang="en-US" smtClean="0"/>
              <a:pPr>
                <a:defRPr/>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838200" y="533400"/>
            <a:ext cx="7772400" cy="1470025"/>
          </a:xfrm>
        </p:spPr>
        <p:txBody>
          <a:bodyPr/>
          <a:lstStyle/>
          <a:p>
            <a:pPr eaLnBrk="1" hangingPunct="1">
              <a:defRPr/>
            </a:pPr>
            <a:r>
              <a:rPr lang="en-US" sz="4400" dirty="0" smtClean="0"/>
              <a:t>Object Oriented Programming</a:t>
            </a:r>
          </a:p>
        </p:txBody>
      </p:sp>
      <p:sp>
        <p:nvSpPr>
          <p:cNvPr id="3" name="TextBox 2"/>
          <p:cNvSpPr txBox="1"/>
          <p:nvPr/>
        </p:nvSpPr>
        <p:spPr>
          <a:xfrm>
            <a:off x="4648200" y="4648200"/>
            <a:ext cx="3505200" cy="461665"/>
          </a:xfrm>
          <a:prstGeom prst="rect">
            <a:avLst/>
          </a:prstGeom>
          <a:noFill/>
        </p:spPr>
        <p:txBody>
          <a:bodyPr wrap="square" rtlCol="0">
            <a:spAutoFit/>
          </a:bodyPr>
          <a:lstStyle/>
          <a:p>
            <a:r>
              <a:rPr lang="en-US" sz="2400" dirty="0" smtClean="0"/>
              <a:t>Lecture </a:t>
            </a:r>
            <a:r>
              <a:rPr lang="en-US" sz="2400" dirty="0" smtClean="0"/>
              <a:t>08</a:t>
            </a:r>
            <a:endParaRPr lang="en-US" sz="2400" dirty="0"/>
          </a:p>
        </p:txBody>
      </p:sp>
      <p:sp>
        <p:nvSpPr>
          <p:cNvPr id="5" name="Rectangle 2"/>
          <p:cNvSpPr txBox="1">
            <a:spLocks noChangeArrowheads="1"/>
          </p:cNvSpPr>
          <p:nvPr/>
        </p:nvSpPr>
        <p:spPr>
          <a:xfrm>
            <a:off x="838200" y="3505200"/>
            <a:ext cx="8305800" cy="519332"/>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200" b="0" i="0" u="none" strike="noStrike" kern="1200" cap="none" spc="-100" normalizeH="0" baseline="0" noProof="0" dirty="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Classes, Objects and Methods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Rot="1" noChangeArrowheads="1"/>
          </p:cNvSpPr>
          <p:nvPr>
            <p:ph type="body" idx="1"/>
          </p:nvPr>
        </p:nvSpPr>
        <p:spPr>
          <a:xfrm>
            <a:off x="301625" y="228600"/>
            <a:ext cx="8540750" cy="5870575"/>
          </a:xfrm>
        </p:spPr>
        <p:txBody>
          <a:bodyPr/>
          <a:lstStyle/>
          <a:p>
            <a:pPr eaLnBrk="1" hangingPunct="1"/>
            <a:r>
              <a:rPr lang="en-US" smtClean="0">
                <a:effectLst/>
              </a:rPr>
              <a:t>In general, you can use the dot operator to access both instance variables and methods.</a:t>
            </a:r>
          </a:p>
          <a:p>
            <a:pPr eaLnBrk="1" hangingPunct="1"/>
            <a:endParaRPr lang="en-US" smtClean="0">
              <a:effectLst/>
            </a:endParaRPr>
          </a:p>
        </p:txBody>
      </p:sp>
      <p:sp>
        <p:nvSpPr>
          <p:cNvPr id="12291" name="Rectangle 4"/>
          <p:cNvSpPr>
            <a:spLocks noChangeArrowheads="1"/>
          </p:cNvSpPr>
          <p:nvPr/>
        </p:nvSpPr>
        <p:spPr bwMode="auto">
          <a:xfrm>
            <a:off x="533400" y="1289050"/>
            <a:ext cx="8229600" cy="5262979"/>
          </a:xfrm>
          <a:prstGeom prst="rect">
            <a:avLst/>
          </a:prstGeom>
          <a:noFill/>
          <a:ln w="9525">
            <a:noFill/>
            <a:miter lim="800000"/>
            <a:headEnd/>
            <a:tailEnd/>
          </a:ln>
        </p:spPr>
        <p:txBody>
          <a:bodyPr>
            <a:spAutoFit/>
          </a:bodyPr>
          <a:lstStyle/>
          <a:p>
            <a:r>
              <a:rPr lang="en-US" sz="2400" dirty="0">
                <a:solidFill>
                  <a:schemeClr val="accent2">
                    <a:lumMod val="40000"/>
                    <a:lumOff val="60000"/>
                  </a:schemeClr>
                </a:solidFill>
              </a:rPr>
              <a:t>class </a:t>
            </a:r>
            <a:r>
              <a:rPr lang="en-US" sz="2400" dirty="0" err="1">
                <a:solidFill>
                  <a:schemeClr val="accent2">
                    <a:lumMod val="40000"/>
                    <a:lumOff val="60000"/>
                  </a:schemeClr>
                </a:solidFill>
              </a:rPr>
              <a:t>VehicleDemo</a:t>
            </a:r>
            <a:r>
              <a:rPr lang="en-US" sz="2400" dirty="0">
                <a:solidFill>
                  <a:schemeClr val="accent2">
                    <a:lumMod val="40000"/>
                    <a:lumOff val="60000"/>
                  </a:schemeClr>
                </a:solidFill>
              </a:rPr>
              <a:t> {</a:t>
            </a:r>
          </a:p>
          <a:p>
            <a:r>
              <a:rPr lang="en-US" sz="2400" dirty="0">
                <a:solidFill>
                  <a:schemeClr val="accent2">
                    <a:lumMod val="40000"/>
                    <a:lumOff val="60000"/>
                  </a:schemeClr>
                </a:solidFill>
              </a:rPr>
              <a:t> public static void main(String </a:t>
            </a:r>
            <a:r>
              <a:rPr lang="en-US" sz="2400" dirty="0" err="1">
                <a:solidFill>
                  <a:schemeClr val="accent2">
                    <a:lumMod val="40000"/>
                    <a:lumOff val="60000"/>
                  </a:schemeClr>
                </a:solidFill>
              </a:rPr>
              <a:t>args</a:t>
            </a:r>
            <a:r>
              <a:rPr lang="en-US" sz="2400" dirty="0">
                <a:solidFill>
                  <a:schemeClr val="accent2">
                    <a:lumMod val="40000"/>
                    <a:lumOff val="60000"/>
                  </a:schemeClr>
                </a:solidFill>
              </a:rPr>
              <a:t>[]) {</a:t>
            </a:r>
          </a:p>
          <a:p>
            <a:r>
              <a:rPr lang="en-US" sz="2400" dirty="0">
                <a:solidFill>
                  <a:schemeClr val="accent2">
                    <a:lumMod val="40000"/>
                    <a:lumOff val="60000"/>
                  </a:schemeClr>
                </a:solidFill>
              </a:rPr>
              <a:t>   Vehicle minivan = new Vehicle();</a:t>
            </a:r>
          </a:p>
          <a:p>
            <a:r>
              <a:rPr lang="en-US" sz="2400" dirty="0">
                <a:solidFill>
                  <a:schemeClr val="accent2">
                    <a:lumMod val="40000"/>
                    <a:lumOff val="60000"/>
                  </a:schemeClr>
                </a:solidFill>
              </a:rPr>
              <a:t>   </a:t>
            </a:r>
            <a:r>
              <a:rPr lang="en-US" sz="2400" dirty="0" err="1">
                <a:solidFill>
                  <a:schemeClr val="accent2">
                    <a:lumMod val="40000"/>
                    <a:lumOff val="60000"/>
                  </a:schemeClr>
                </a:solidFill>
              </a:rPr>
              <a:t>int</a:t>
            </a:r>
            <a:r>
              <a:rPr lang="en-US" sz="2400" dirty="0">
                <a:solidFill>
                  <a:schemeClr val="accent2">
                    <a:lumMod val="40000"/>
                    <a:lumOff val="60000"/>
                  </a:schemeClr>
                </a:solidFill>
              </a:rPr>
              <a:t> range;</a:t>
            </a:r>
          </a:p>
          <a:p>
            <a:r>
              <a:rPr lang="en-US" sz="2400" dirty="0">
                <a:solidFill>
                  <a:schemeClr val="accent2">
                    <a:lumMod val="40000"/>
                    <a:lumOff val="60000"/>
                  </a:schemeClr>
                </a:solidFill>
              </a:rPr>
              <a:t>   // assign values to fields in minivan</a:t>
            </a:r>
          </a:p>
          <a:p>
            <a:r>
              <a:rPr lang="en-US" sz="2400" dirty="0">
                <a:solidFill>
                  <a:schemeClr val="accent2">
                    <a:lumMod val="40000"/>
                    <a:lumOff val="60000"/>
                  </a:schemeClr>
                </a:solidFill>
              </a:rPr>
              <a:t>   </a:t>
            </a:r>
            <a:r>
              <a:rPr lang="en-US" sz="2400" dirty="0" err="1">
                <a:solidFill>
                  <a:schemeClr val="accent2">
                    <a:lumMod val="40000"/>
                    <a:lumOff val="60000"/>
                  </a:schemeClr>
                </a:solidFill>
              </a:rPr>
              <a:t>minivan.passengers</a:t>
            </a:r>
            <a:r>
              <a:rPr lang="en-US" sz="2400" dirty="0">
                <a:solidFill>
                  <a:schemeClr val="accent2">
                    <a:lumMod val="40000"/>
                    <a:lumOff val="60000"/>
                  </a:schemeClr>
                </a:solidFill>
              </a:rPr>
              <a:t> = 7;</a:t>
            </a:r>
          </a:p>
          <a:p>
            <a:r>
              <a:rPr lang="en-US" sz="2400" dirty="0">
                <a:solidFill>
                  <a:schemeClr val="accent2">
                    <a:lumMod val="40000"/>
                    <a:lumOff val="60000"/>
                  </a:schemeClr>
                </a:solidFill>
              </a:rPr>
              <a:t>   </a:t>
            </a:r>
            <a:r>
              <a:rPr lang="en-US" sz="2400" dirty="0" err="1">
                <a:solidFill>
                  <a:schemeClr val="accent2">
                    <a:lumMod val="40000"/>
                    <a:lumOff val="60000"/>
                  </a:schemeClr>
                </a:solidFill>
              </a:rPr>
              <a:t>minivan.fuelcap</a:t>
            </a:r>
            <a:r>
              <a:rPr lang="en-US" sz="2400" dirty="0">
                <a:solidFill>
                  <a:schemeClr val="accent2">
                    <a:lumMod val="40000"/>
                    <a:lumOff val="60000"/>
                  </a:schemeClr>
                </a:solidFill>
              </a:rPr>
              <a:t> = 16;</a:t>
            </a:r>
          </a:p>
          <a:p>
            <a:r>
              <a:rPr lang="en-US" sz="2400" dirty="0">
                <a:solidFill>
                  <a:schemeClr val="accent2">
                    <a:lumMod val="40000"/>
                    <a:lumOff val="60000"/>
                  </a:schemeClr>
                </a:solidFill>
              </a:rPr>
              <a:t>   minivan.mpg = 21;</a:t>
            </a:r>
          </a:p>
          <a:p>
            <a:r>
              <a:rPr lang="en-US" sz="2400" dirty="0">
                <a:solidFill>
                  <a:schemeClr val="accent2">
                    <a:lumMod val="40000"/>
                    <a:lumOff val="60000"/>
                  </a:schemeClr>
                </a:solidFill>
              </a:rPr>
              <a:t>   // compute the range assuming a full tank of gas</a:t>
            </a:r>
          </a:p>
          <a:p>
            <a:r>
              <a:rPr lang="en-US" sz="2400" dirty="0">
                <a:solidFill>
                  <a:schemeClr val="accent2">
                    <a:lumMod val="40000"/>
                    <a:lumOff val="60000"/>
                  </a:schemeClr>
                </a:solidFill>
              </a:rPr>
              <a:t>   range = </a:t>
            </a:r>
            <a:r>
              <a:rPr lang="en-US" sz="2400" dirty="0" err="1">
                <a:solidFill>
                  <a:schemeClr val="accent2">
                    <a:lumMod val="40000"/>
                    <a:lumOff val="60000"/>
                  </a:schemeClr>
                </a:solidFill>
              </a:rPr>
              <a:t>minivan.fuelcap</a:t>
            </a:r>
            <a:r>
              <a:rPr lang="en-US" sz="2400" dirty="0">
                <a:solidFill>
                  <a:schemeClr val="accent2">
                    <a:lumMod val="40000"/>
                    <a:lumOff val="60000"/>
                  </a:schemeClr>
                </a:solidFill>
              </a:rPr>
              <a:t> * minivan.mpg</a:t>
            </a:r>
          </a:p>
          <a:p>
            <a:r>
              <a:rPr lang="en-US" sz="2400" dirty="0">
                <a:solidFill>
                  <a:schemeClr val="accent2">
                    <a:lumMod val="40000"/>
                    <a:lumOff val="60000"/>
                  </a:schemeClr>
                </a:solidFill>
              </a:rPr>
              <a:t>   </a:t>
            </a:r>
            <a:r>
              <a:rPr lang="en-US" sz="2400" dirty="0" err="1">
                <a:solidFill>
                  <a:schemeClr val="accent2">
                    <a:lumMod val="40000"/>
                    <a:lumOff val="60000"/>
                  </a:schemeClr>
                </a:solidFill>
              </a:rPr>
              <a:t>System.out.println</a:t>
            </a:r>
            <a:r>
              <a:rPr lang="en-US" sz="2400" dirty="0">
                <a:solidFill>
                  <a:schemeClr val="accent2">
                    <a:lumMod val="40000"/>
                    <a:lumOff val="60000"/>
                  </a:schemeClr>
                </a:solidFill>
              </a:rPr>
              <a:t>("Minivan can carry " +    	</a:t>
            </a:r>
            <a:r>
              <a:rPr lang="en-US" sz="2400" dirty="0" err="1">
                <a:solidFill>
                  <a:schemeClr val="accent2">
                    <a:lumMod val="40000"/>
                    <a:lumOff val="60000"/>
                  </a:schemeClr>
                </a:solidFill>
              </a:rPr>
              <a:t>minivan.passengers</a:t>
            </a:r>
            <a:r>
              <a:rPr lang="en-US" sz="2400" dirty="0">
                <a:solidFill>
                  <a:schemeClr val="accent2">
                    <a:lumMod val="40000"/>
                    <a:lumOff val="60000"/>
                  </a:schemeClr>
                </a:solidFill>
              </a:rPr>
              <a:t> + " with a range of " + range);</a:t>
            </a:r>
          </a:p>
          <a:p>
            <a:r>
              <a:rPr lang="en-US" sz="2400" dirty="0">
                <a:solidFill>
                  <a:schemeClr val="accent2">
                    <a:lumMod val="40000"/>
                    <a:lumOff val="60000"/>
                  </a:schemeClr>
                </a:solidFill>
              </a:rPr>
              <a:t>	}</a:t>
            </a:r>
          </a:p>
          <a:p>
            <a:r>
              <a:rPr lang="en-US" sz="2400" dirty="0">
                <a:solidFill>
                  <a:schemeClr val="accent2">
                    <a:lumMod val="40000"/>
                    <a:lumOff val="60000"/>
                  </a:schemeClr>
                </a:solidFill>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Rot="1" noChangeArrowheads="1"/>
          </p:cNvSpPr>
          <p:nvPr>
            <p:ph type="body" idx="1"/>
          </p:nvPr>
        </p:nvSpPr>
        <p:spPr>
          <a:xfrm>
            <a:off x="304800" y="304800"/>
            <a:ext cx="8540750" cy="6251575"/>
          </a:xfrm>
        </p:spPr>
        <p:txBody>
          <a:bodyPr/>
          <a:lstStyle/>
          <a:p>
            <a:pPr eaLnBrk="1" hangingPunct="1">
              <a:lnSpc>
                <a:spcPct val="80000"/>
              </a:lnSpc>
            </a:pPr>
            <a:r>
              <a:rPr lang="en-US" sz="2800" smtClean="0">
                <a:effectLst/>
              </a:rPr>
              <a:t>You should call the file that contains this program </a:t>
            </a:r>
            <a:r>
              <a:rPr lang="en-US" sz="2800" b="1" smtClean="0">
                <a:effectLst/>
              </a:rPr>
              <a:t>VehicleDemo.java </a:t>
            </a:r>
            <a:r>
              <a:rPr lang="en-US" sz="2800" smtClean="0">
                <a:effectLst/>
              </a:rPr>
              <a:t>because the </a:t>
            </a:r>
            <a:r>
              <a:rPr lang="en-US" sz="2800" b="1" smtClean="0">
                <a:effectLst/>
              </a:rPr>
              <a:t>main( ) </a:t>
            </a:r>
            <a:r>
              <a:rPr lang="en-US" sz="2800" smtClean="0">
                <a:effectLst/>
              </a:rPr>
              <a:t>method is in the class called </a:t>
            </a:r>
            <a:r>
              <a:rPr lang="en-US" sz="2800" b="1" smtClean="0">
                <a:effectLst/>
              </a:rPr>
              <a:t>VehicleDemo</a:t>
            </a:r>
            <a:r>
              <a:rPr lang="en-US" sz="2800" smtClean="0">
                <a:effectLst/>
              </a:rPr>
              <a:t>, not the class called </a:t>
            </a:r>
            <a:r>
              <a:rPr lang="en-US" sz="2800" b="1" smtClean="0">
                <a:effectLst/>
              </a:rPr>
              <a:t>Vehicle</a:t>
            </a:r>
            <a:r>
              <a:rPr lang="en-US" sz="2800" smtClean="0">
                <a:effectLst/>
              </a:rPr>
              <a:t>. When you compile this program, you will find that two </a:t>
            </a:r>
            <a:r>
              <a:rPr lang="en-US" sz="2800" b="1" smtClean="0">
                <a:effectLst/>
              </a:rPr>
              <a:t>.class </a:t>
            </a:r>
            <a:r>
              <a:rPr lang="en-US" sz="2800" smtClean="0">
                <a:effectLst/>
              </a:rPr>
              <a:t>files have been created, one for </a:t>
            </a:r>
            <a:r>
              <a:rPr lang="en-US" sz="2800" b="1" smtClean="0">
                <a:effectLst/>
              </a:rPr>
              <a:t>Vehicle </a:t>
            </a:r>
            <a:r>
              <a:rPr lang="en-US" sz="2800" smtClean="0">
                <a:effectLst/>
              </a:rPr>
              <a:t>and one for </a:t>
            </a:r>
            <a:r>
              <a:rPr lang="en-US" sz="2800" b="1" smtClean="0">
                <a:effectLst/>
              </a:rPr>
              <a:t>VehicleDemo</a:t>
            </a:r>
            <a:r>
              <a:rPr lang="en-US" sz="2800" smtClean="0">
                <a:effectLst/>
              </a:rPr>
              <a:t>. The Java compiler automatically puts each class into its own </a:t>
            </a:r>
            <a:r>
              <a:rPr lang="en-US" sz="2800" b="1" smtClean="0">
                <a:effectLst/>
              </a:rPr>
              <a:t>.class </a:t>
            </a:r>
            <a:r>
              <a:rPr lang="en-US" sz="2800" smtClean="0">
                <a:effectLst/>
              </a:rPr>
              <a:t>file. It is not necessary for both the </a:t>
            </a:r>
            <a:r>
              <a:rPr lang="en-US" sz="2800" b="1" smtClean="0">
                <a:effectLst/>
              </a:rPr>
              <a:t>Vehicle </a:t>
            </a:r>
            <a:r>
              <a:rPr lang="en-US" sz="2800" smtClean="0">
                <a:effectLst/>
              </a:rPr>
              <a:t>and the </a:t>
            </a:r>
            <a:r>
              <a:rPr lang="en-US" sz="2800" b="1" smtClean="0">
                <a:effectLst/>
              </a:rPr>
              <a:t>VehicleDemo </a:t>
            </a:r>
            <a:r>
              <a:rPr lang="en-US" sz="2800" smtClean="0">
                <a:effectLst/>
              </a:rPr>
              <a:t>class to be in the same source file. You could put each class in its own file, called </a:t>
            </a:r>
            <a:r>
              <a:rPr lang="en-US" sz="2800" b="1" smtClean="0">
                <a:effectLst/>
              </a:rPr>
              <a:t>Vehicle.java </a:t>
            </a:r>
            <a:r>
              <a:rPr lang="en-US" sz="2800" smtClean="0">
                <a:effectLst/>
              </a:rPr>
              <a:t>and </a:t>
            </a:r>
            <a:r>
              <a:rPr lang="en-US" sz="2800" b="1" smtClean="0">
                <a:effectLst/>
              </a:rPr>
              <a:t>VehicleDemo.java</a:t>
            </a:r>
            <a:r>
              <a:rPr lang="en-US" sz="2800" smtClean="0">
                <a:effectLst/>
              </a:rPr>
              <a:t>, respectively. To run this program, you must execute </a:t>
            </a:r>
            <a:r>
              <a:rPr lang="en-US" sz="2800" b="1" smtClean="0">
                <a:effectLst/>
              </a:rPr>
              <a:t>VehicleDemo.class</a:t>
            </a:r>
            <a:r>
              <a:rPr lang="en-US" sz="2800" smtClean="0">
                <a:effectLst/>
              </a:rPr>
              <a:t>. The following output is displayed:</a:t>
            </a:r>
          </a:p>
          <a:p>
            <a:pPr eaLnBrk="1" hangingPunct="1">
              <a:lnSpc>
                <a:spcPct val="80000"/>
              </a:lnSpc>
              <a:buFont typeface="Arial" charset="0"/>
              <a:buNone/>
            </a:pPr>
            <a:endParaRPr lang="en-US" sz="2800" smtClean="0">
              <a:effectLst/>
            </a:endParaRPr>
          </a:p>
          <a:p>
            <a:pPr eaLnBrk="1" hangingPunct="1">
              <a:lnSpc>
                <a:spcPct val="80000"/>
              </a:lnSpc>
              <a:buFont typeface="Arial" charset="0"/>
              <a:buNone/>
            </a:pPr>
            <a:r>
              <a:rPr lang="en-US" sz="2800" smtClean="0">
                <a:solidFill>
                  <a:srgbClr val="00FFCC"/>
                </a:solidFill>
                <a:effectLst/>
              </a:rPr>
              <a:t>	Minivan can carry 7 with a range of 336</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Rot="1" noChangeArrowheads="1"/>
          </p:cNvSpPr>
          <p:nvPr>
            <p:ph type="body" idx="1"/>
          </p:nvPr>
        </p:nvSpPr>
        <p:spPr>
          <a:xfrm>
            <a:off x="301625" y="228600"/>
            <a:ext cx="8540750" cy="6629400"/>
          </a:xfrm>
        </p:spPr>
        <p:txBody>
          <a:bodyPr/>
          <a:lstStyle/>
          <a:p>
            <a:pPr eaLnBrk="1" hangingPunct="1">
              <a:lnSpc>
                <a:spcPct val="80000"/>
              </a:lnSpc>
              <a:buFont typeface="Arial" charset="0"/>
              <a:buNone/>
            </a:pPr>
            <a:r>
              <a:rPr lang="en-US" sz="1800" b="1" dirty="0" smtClean="0">
                <a:solidFill>
                  <a:schemeClr val="accent2">
                    <a:lumMod val="40000"/>
                    <a:lumOff val="60000"/>
                  </a:schemeClr>
                </a:solidFill>
                <a:effectLst/>
              </a:rPr>
              <a:t>class </a:t>
            </a:r>
            <a:r>
              <a:rPr lang="en-US" sz="1800" b="1" dirty="0" err="1" smtClean="0">
                <a:solidFill>
                  <a:schemeClr val="accent2">
                    <a:lumMod val="40000"/>
                    <a:lumOff val="60000"/>
                  </a:schemeClr>
                </a:solidFill>
                <a:effectLst/>
              </a:rPr>
              <a:t>TwoVehicles</a:t>
            </a:r>
            <a:r>
              <a:rPr lang="en-US" sz="1800" b="1" dirty="0" smtClean="0">
                <a:solidFill>
                  <a:schemeClr val="accent2">
                    <a:lumMod val="40000"/>
                    <a:lumOff val="60000"/>
                  </a:schemeClr>
                </a:solidFill>
                <a:effectLst/>
              </a:rPr>
              <a:t> {</a:t>
            </a:r>
          </a:p>
          <a:p>
            <a:pPr eaLnBrk="1" hangingPunct="1">
              <a:lnSpc>
                <a:spcPct val="80000"/>
              </a:lnSpc>
              <a:buFont typeface="Arial" charset="0"/>
              <a:buNone/>
            </a:pPr>
            <a:r>
              <a:rPr lang="en-US" sz="1800" b="1" dirty="0" smtClean="0">
                <a:solidFill>
                  <a:schemeClr val="accent2">
                    <a:lumMod val="40000"/>
                    <a:lumOff val="60000"/>
                  </a:schemeClr>
                </a:solidFill>
                <a:effectLst/>
              </a:rPr>
              <a:t> public static void main(String </a:t>
            </a:r>
            <a:r>
              <a:rPr lang="en-US" sz="1800" b="1" dirty="0" err="1" smtClean="0">
                <a:solidFill>
                  <a:schemeClr val="accent2">
                    <a:lumMod val="40000"/>
                    <a:lumOff val="60000"/>
                  </a:schemeClr>
                </a:solidFill>
                <a:effectLst/>
              </a:rPr>
              <a:t>args</a:t>
            </a:r>
            <a:r>
              <a:rPr lang="en-US" sz="1800" b="1" dirty="0" smtClean="0">
                <a:solidFill>
                  <a:schemeClr val="accent2">
                    <a:lumMod val="40000"/>
                    <a:lumOff val="60000"/>
                  </a:schemeClr>
                </a:solidFill>
                <a:effectLst/>
              </a:rPr>
              <a:t>[]) {</a:t>
            </a:r>
          </a:p>
          <a:p>
            <a:pPr eaLnBrk="1" hangingPunct="1">
              <a:lnSpc>
                <a:spcPct val="80000"/>
              </a:lnSpc>
              <a:buFont typeface="Arial" charset="0"/>
              <a:buNone/>
            </a:pPr>
            <a:r>
              <a:rPr lang="en-US" sz="1800" b="1" dirty="0" smtClean="0">
                <a:solidFill>
                  <a:schemeClr val="accent2">
                    <a:lumMod val="40000"/>
                    <a:lumOff val="60000"/>
                  </a:schemeClr>
                </a:solidFill>
                <a:effectLst/>
              </a:rPr>
              <a:t>	Vehicle minivan = new Vehicle();</a:t>
            </a:r>
          </a:p>
          <a:p>
            <a:pPr eaLnBrk="1" hangingPunct="1">
              <a:lnSpc>
                <a:spcPct val="80000"/>
              </a:lnSpc>
              <a:buFont typeface="Arial" charset="0"/>
              <a:buNone/>
            </a:pPr>
            <a:r>
              <a:rPr lang="en-US" sz="1800" b="1" dirty="0" smtClean="0">
                <a:solidFill>
                  <a:schemeClr val="accent2">
                    <a:lumMod val="40000"/>
                    <a:lumOff val="60000"/>
                  </a:schemeClr>
                </a:solidFill>
                <a:effectLst/>
              </a:rPr>
              <a:t>	Vehicle </a:t>
            </a:r>
            <a:r>
              <a:rPr lang="en-US" sz="1800" b="1" dirty="0" err="1" smtClean="0">
                <a:solidFill>
                  <a:schemeClr val="accent2">
                    <a:lumMod val="40000"/>
                    <a:lumOff val="60000"/>
                  </a:schemeClr>
                </a:solidFill>
                <a:effectLst/>
              </a:rPr>
              <a:t>sportscar</a:t>
            </a:r>
            <a:r>
              <a:rPr lang="en-US" sz="1800" b="1" dirty="0" smtClean="0">
                <a:solidFill>
                  <a:schemeClr val="accent2">
                    <a:lumMod val="40000"/>
                    <a:lumOff val="60000"/>
                  </a:schemeClr>
                </a:solidFill>
                <a:effectLst/>
              </a:rPr>
              <a:t> = new Vehicle();</a:t>
            </a:r>
          </a:p>
          <a:p>
            <a:pPr eaLnBrk="1" hangingPunct="1">
              <a:lnSpc>
                <a:spcPct val="80000"/>
              </a:lnSpc>
              <a:buFont typeface="Arial" charset="0"/>
              <a:buNone/>
            </a:pPr>
            <a:r>
              <a:rPr lang="en-US" sz="1800" b="1" dirty="0" smtClean="0">
                <a:solidFill>
                  <a:schemeClr val="accent2">
                    <a:lumMod val="40000"/>
                    <a:lumOff val="60000"/>
                  </a:schemeClr>
                </a:solidFill>
                <a:effectLst/>
              </a:rPr>
              <a:t>	</a:t>
            </a:r>
            <a:r>
              <a:rPr lang="en-US" sz="1800" b="1" dirty="0" err="1" smtClean="0">
                <a:solidFill>
                  <a:schemeClr val="accent2">
                    <a:lumMod val="40000"/>
                    <a:lumOff val="60000"/>
                  </a:schemeClr>
                </a:solidFill>
                <a:effectLst/>
              </a:rPr>
              <a:t>int</a:t>
            </a:r>
            <a:r>
              <a:rPr lang="en-US" sz="1800" b="1" dirty="0" smtClean="0">
                <a:solidFill>
                  <a:schemeClr val="accent2">
                    <a:lumMod val="40000"/>
                    <a:lumOff val="60000"/>
                  </a:schemeClr>
                </a:solidFill>
                <a:effectLst/>
              </a:rPr>
              <a:t> range1, range2;</a:t>
            </a:r>
          </a:p>
          <a:p>
            <a:pPr eaLnBrk="1" hangingPunct="1">
              <a:lnSpc>
                <a:spcPct val="80000"/>
              </a:lnSpc>
              <a:buFont typeface="Arial" charset="0"/>
              <a:buNone/>
            </a:pPr>
            <a:r>
              <a:rPr lang="en-US" sz="1800" b="1" dirty="0" smtClean="0">
                <a:solidFill>
                  <a:schemeClr val="accent2">
                    <a:lumMod val="40000"/>
                    <a:lumOff val="60000"/>
                  </a:schemeClr>
                </a:solidFill>
                <a:effectLst/>
              </a:rPr>
              <a:t>	// assign values to fields in minivan</a:t>
            </a:r>
          </a:p>
          <a:p>
            <a:pPr eaLnBrk="1" hangingPunct="1">
              <a:lnSpc>
                <a:spcPct val="80000"/>
              </a:lnSpc>
              <a:buFont typeface="Arial" charset="0"/>
              <a:buNone/>
            </a:pPr>
            <a:r>
              <a:rPr lang="en-US" sz="1800" b="1" dirty="0" smtClean="0">
                <a:solidFill>
                  <a:schemeClr val="accent2">
                    <a:lumMod val="40000"/>
                    <a:lumOff val="60000"/>
                  </a:schemeClr>
                </a:solidFill>
                <a:effectLst/>
              </a:rPr>
              <a:t>	</a:t>
            </a:r>
            <a:r>
              <a:rPr lang="en-US" sz="1800" b="1" dirty="0" err="1" smtClean="0">
                <a:solidFill>
                  <a:schemeClr val="accent2">
                    <a:lumMod val="40000"/>
                    <a:lumOff val="60000"/>
                  </a:schemeClr>
                </a:solidFill>
                <a:effectLst/>
              </a:rPr>
              <a:t>minivan.passengers</a:t>
            </a:r>
            <a:r>
              <a:rPr lang="en-US" sz="1800" b="1" dirty="0" smtClean="0">
                <a:solidFill>
                  <a:schemeClr val="accent2">
                    <a:lumMod val="40000"/>
                    <a:lumOff val="60000"/>
                  </a:schemeClr>
                </a:solidFill>
                <a:effectLst/>
              </a:rPr>
              <a:t> = 7;</a:t>
            </a:r>
          </a:p>
          <a:p>
            <a:pPr eaLnBrk="1" hangingPunct="1">
              <a:lnSpc>
                <a:spcPct val="80000"/>
              </a:lnSpc>
              <a:buFont typeface="Arial" charset="0"/>
              <a:buNone/>
            </a:pPr>
            <a:r>
              <a:rPr lang="en-US" sz="1800" b="1" dirty="0" smtClean="0">
                <a:solidFill>
                  <a:schemeClr val="accent2">
                    <a:lumMod val="40000"/>
                    <a:lumOff val="60000"/>
                  </a:schemeClr>
                </a:solidFill>
                <a:effectLst/>
              </a:rPr>
              <a:t>	</a:t>
            </a:r>
            <a:r>
              <a:rPr lang="en-US" sz="1800" b="1" dirty="0" err="1" smtClean="0">
                <a:solidFill>
                  <a:schemeClr val="accent2">
                    <a:lumMod val="40000"/>
                    <a:lumOff val="60000"/>
                  </a:schemeClr>
                </a:solidFill>
                <a:effectLst/>
              </a:rPr>
              <a:t>minivan.fuelcap</a:t>
            </a:r>
            <a:r>
              <a:rPr lang="en-US" sz="1800" b="1" dirty="0" smtClean="0">
                <a:solidFill>
                  <a:schemeClr val="accent2">
                    <a:lumMod val="40000"/>
                    <a:lumOff val="60000"/>
                  </a:schemeClr>
                </a:solidFill>
                <a:effectLst/>
              </a:rPr>
              <a:t> = 16;</a:t>
            </a:r>
          </a:p>
          <a:p>
            <a:pPr eaLnBrk="1" hangingPunct="1">
              <a:lnSpc>
                <a:spcPct val="80000"/>
              </a:lnSpc>
              <a:buFont typeface="Arial" charset="0"/>
              <a:buNone/>
            </a:pPr>
            <a:r>
              <a:rPr lang="en-US" sz="1800" b="1" dirty="0" smtClean="0">
                <a:solidFill>
                  <a:schemeClr val="accent2">
                    <a:lumMod val="40000"/>
                    <a:lumOff val="60000"/>
                  </a:schemeClr>
                </a:solidFill>
                <a:effectLst/>
              </a:rPr>
              <a:t>	minivan.mpg = 21</a:t>
            </a:r>
          </a:p>
          <a:p>
            <a:pPr eaLnBrk="1" hangingPunct="1">
              <a:lnSpc>
                <a:spcPct val="80000"/>
              </a:lnSpc>
              <a:buFont typeface="Arial" charset="0"/>
              <a:buNone/>
            </a:pPr>
            <a:r>
              <a:rPr lang="en-US" sz="1800" b="1" dirty="0" smtClean="0">
                <a:solidFill>
                  <a:schemeClr val="accent2">
                    <a:lumMod val="40000"/>
                    <a:lumOff val="60000"/>
                  </a:schemeClr>
                </a:solidFill>
                <a:effectLst/>
              </a:rPr>
              <a:t>	// assign values to fields in </a:t>
            </a:r>
            <a:r>
              <a:rPr lang="en-US" sz="1800" b="1" dirty="0" err="1" smtClean="0">
                <a:solidFill>
                  <a:schemeClr val="accent2">
                    <a:lumMod val="40000"/>
                    <a:lumOff val="60000"/>
                  </a:schemeClr>
                </a:solidFill>
                <a:effectLst/>
              </a:rPr>
              <a:t>sportscar</a:t>
            </a:r>
            <a:endParaRPr lang="en-US" sz="1800" b="1" dirty="0" smtClean="0">
              <a:solidFill>
                <a:schemeClr val="accent2">
                  <a:lumMod val="40000"/>
                  <a:lumOff val="60000"/>
                </a:schemeClr>
              </a:solidFill>
              <a:effectLst/>
            </a:endParaRPr>
          </a:p>
          <a:p>
            <a:pPr eaLnBrk="1" hangingPunct="1">
              <a:lnSpc>
                <a:spcPct val="80000"/>
              </a:lnSpc>
              <a:buFont typeface="Arial" charset="0"/>
              <a:buNone/>
            </a:pPr>
            <a:r>
              <a:rPr lang="en-US" sz="1800" b="1" dirty="0" smtClean="0">
                <a:solidFill>
                  <a:schemeClr val="accent2">
                    <a:lumMod val="40000"/>
                    <a:lumOff val="60000"/>
                  </a:schemeClr>
                </a:solidFill>
                <a:effectLst/>
              </a:rPr>
              <a:t>	</a:t>
            </a:r>
            <a:r>
              <a:rPr lang="en-US" sz="1800" b="1" dirty="0" err="1" smtClean="0">
                <a:solidFill>
                  <a:schemeClr val="accent2">
                    <a:lumMod val="40000"/>
                    <a:lumOff val="60000"/>
                  </a:schemeClr>
                </a:solidFill>
                <a:effectLst/>
              </a:rPr>
              <a:t>sportscar.passengers</a:t>
            </a:r>
            <a:r>
              <a:rPr lang="en-US" sz="1800" b="1" dirty="0" smtClean="0">
                <a:solidFill>
                  <a:schemeClr val="accent2">
                    <a:lumMod val="40000"/>
                    <a:lumOff val="60000"/>
                  </a:schemeClr>
                </a:solidFill>
                <a:effectLst/>
              </a:rPr>
              <a:t> = 2;</a:t>
            </a:r>
          </a:p>
          <a:p>
            <a:pPr eaLnBrk="1" hangingPunct="1">
              <a:lnSpc>
                <a:spcPct val="80000"/>
              </a:lnSpc>
              <a:buFont typeface="Arial" charset="0"/>
              <a:buNone/>
            </a:pPr>
            <a:r>
              <a:rPr lang="en-US" sz="1800" b="1" dirty="0" smtClean="0">
                <a:solidFill>
                  <a:schemeClr val="accent2">
                    <a:lumMod val="40000"/>
                    <a:lumOff val="60000"/>
                  </a:schemeClr>
                </a:solidFill>
                <a:effectLst/>
              </a:rPr>
              <a:t>	</a:t>
            </a:r>
            <a:r>
              <a:rPr lang="en-US" sz="1800" b="1" dirty="0" err="1" smtClean="0">
                <a:solidFill>
                  <a:schemeClr val="accent2">
                    <a:lumMod val="40000"/>
                    <a:lumOff val="60000"/>
                  </a:schemeClr>
                </a:solidFill>
                <a:effectLst/>
              </a:rPr>
              <a:t>sportscar.fuelcap</a:t>
            </a:r>
            <a:r>
              <a:rPr lang="en-US" sz="1800" b="1" dirty="0" smtClean="0">
                <a:solidFill>
                  <a:schemeClr val="accent2">
                    <a:lumMod val="40000"/>
                    <a:lumOff val="60000"/>
                  </a:schemeClr>
                </a:solidFill>
                <a:effectLst/>
              </a:rPr>
              <a:t> = 14;</a:t>
            </a:r>
          </a:p>
          <a:p>
            <a:pPr eaLnBrk="1" hangingPunct="1">
              <a:lnSpc>
                <a:spcPct val="80000"/>
              </a:lnSpc>
              <a:buFont typeface="Arial" charset="0"/>
              <a:buNone/>
            </a:pPr>
            <a:r>
              <a:rPr lang="en-US" sz="1800" b="1" dirty="0" smtClean="0">
                <a:solidFill>
                  <a:schemeClr val="accent2">
                    <a:lumMod val="40000"/>
                    <a:lumOff val="60000"/>
                  </a:schemeClr>
                </a:solidFill>
                <a:effectLst/>
              </a:rPr>
              <a:t>	sportscar.mpg = 12;</a:t>
            </a:r>
          </a:p>
          <a:p>
            <a:pPr eaLnBrk="1" hangingPunct="1">
              <a:lnSpc>
                <a:spcPct val="80000"/>
              </a:lnSpc>
              <a:buFont typeface="Arial" charset="0"/>
              <a:buNone/>
            </a:pPr>
            <a:r>
              <a:rPr lang="en-US" sz="1800" b="1" dirty="0" smtClean="0">
                <a:solidFill>
                  <a:schemeClr val="accent2">
                    <a:lumMod val="40000"/>
                    <a:lumOff val="60000"/>
                  </a:schemeClr>
                </a:solidFill>
                <a:effectLst/>
              </a:rPr>
              <a:t>	// compute the ranges assuming a full tank of gas</a:t>
            </a:r>
          </a:p>
          <a:p>
            <a:pPr eaLnBrk="1" hangingPunct="1">
              <a:lnSpc>
                <a:spcPct val="80000"/>
              </a:lnSpc>
              <a:buFont typeface="Arial" charset="0"/>
              <a:buNone/>
            </a:pPr>
            <a:r>
              <a:rPr lang="en-US" sz="1800" b="1" dirty="0" smtClean="0">
                <a:solidFill>
                  <a:schemeClr val="accent2">
                    <a:lumMod val="40000"/>
                    <a:lumOff val="60000"/>
                  </a:schemeClr>
                </a:solidFill>
                <a:effectLst/>
              </a:rPr>
              <a:t>	range1 = </a:t>
            </a:r>
            <a:r>
              <a:rPr lang="en-US" sz="1800" b="1" dirty="0" err="1" smtClean="0">
                <a:solidFill>
                  <a:schemeClr val="accent2">
                    <a:lumMod val="40000"/>
                    <a:lumOff val="60000"/>
                  </a:schemeClr>
                </a:solidFill>
                <a:effectLst/>
              </a:rPr>
              <a:t>minivan.fuelcap</a:t>
            </a:r>
            <a:r>
              <a:rPr lang="en-US" sz="1800" b="1" dirty="0" smtClean="0">
                <a:solidFill>
                  <a:schemeClr val="accent2">
                    <a:lumMod val="40000"/>
                    <a:lumOff val="60000"/>
                  </a:schemeClr>
                </a:solidFill>
                <a:effectLst/>
              </a:rPr>
              <a:t> * minivan.mpg;</a:t>
            </a:r>
          </a:p>
          <a:p>
            <a:pPr eaLnBrk="1" hangingPunct="1">
              <a:lnSpc>
                <a:spcPct val="80000"/>
              </a:lnSpc>
              <a:buFont typeface="Arial" charset="0"/>
              <a:buNone/>
            </a:pPr>
            <a:r>
              <a:rPr lang="en-US" sz="1800" b="1" dirty="0" smtClean="0">
                <a:solidFill>
                  <a:schemeClr val="accent2">
                    <a:lumMod val="40000"/>
                    <a:lumOff val="60000"/>
                  </a:schemeClr>
                </a:solidFill>
                <a:effectLst/>
              </a:rPr>
              <a:t>	range2 = </a:t>
            </a:r>
            <a:r>
              <a:rPr lang="en-US" sz="1800" b="1" dirty="0" err="1" smtClean="0">
                <a:solidFill>
                  <a:schemeClr val="accent2">
                    <a:lumMod val="40000"/>
                    <a:lumOff val="60000"/>
                  </a:schemeClr>
                </a:solidFill>
                <a:effectLst/>
              </a:rPr>
              <a:t>sportscar.fuelcap</a:t>
            </a:r>
            <a:r>
              <a:rPr lang="en-US" sz="1800" b="1" dirty="0" smtClean="0">
                <a:solidFill>
                  <a:schemeClr val="accent2">
                    <a:lumMod val="40000"/>
                    <a:lumOff val="60000"/>
                  </a:schemeClr>
                </a:solidFill>
                <a:effectLst/>
              </a:rPr>
              <a:t> * sportscar.mpg;</a:t>
            </a:r>
          </a:p>
          <a:p>
            <a:pPr eaLnBrk="1" hangingPunct="1">
              <a:lnSpc>
                <a:spcPct val="80000"/>
              </a:lnSpc>
              <a:buFont typeface="Arial" charset="0"/>
              <a:buNone/>
            </a:pPr>
            <a:r>
              <a:rPr lang="en-US" sz="1800" b="1" dirty="0" smtClean="0">
                <a:solidFill>
                  <a:schemeClr val="accent2">
                    <a:lumMod val="40000"/>
                    <a:lumOff val="60000"/>
                  </a:schemeClr>
                </a:solidFill>
                <a:effectLst/>
              </a:rPr>
              <a:t>	</a:t>
            </a:r>
            <a:r>
              <a:rPr lang="en-US" sz="1800" b="1" dirty="0" err="1" smtClean="0">
                <a:solidFill>
                  <a:schemeClr val="accent2">
                    <a:lumMod val="40000"/>
                    <a:lumOff val="60000"/>
                  </a:schemeClr>
                </a:solidFill>
                <a:effectLst/>
              </a:rPr>
              <a:t>System.out.println</a:t>
            </a:r>
            <a:r>
              <a:rPr lang="en-US" sz="1800" b="1" dirty="0" smtClean="0">
                <a:solidFill>
                  <a:schemeClr val="accent2">
                    <a:lumMod val="40000"/>
                    <a:lumOff val="60000"/>
                  </a:schemeClr>
                </a:solidFill>
                <a:effectLst/>
              </a:rPr>
              <a:t>("Minivan can carry " + </a:t>
            </a:r>
            <a:r>
              <a:rPr lang="en-US" sz="1800" b="1" dirty="0" err="1" smtClean="0">
                <a:solidFill>
                  <a:schemeClr val="accent2">
                    <a:lumMod val="40000"/>
                    <a:lumOff val="60000"/>
                  </a:schemeClr>
                </a:solidFill>
                <a:effectLst/>
              </a:rPr>
              <a:t>minivan.passengers</a:t>
            </a:r>
            <a:r>
              <a:rPr lang="en-US" sz="1800" b="1" dirty="0" smtClean="0">
                <a:solidFill>
                  <a:schemeClr val="accent2">
                    <a:lumMod val="40000"/>
                    <a:lumOff val="60000"/>
                  </a:schemeClr>
                </a:solidFill>
                <a:effectLst/>
              </a:rPr>
              <a:t> +</a:t>
            </a:r>
          </a:p>
          <a:p>
            <a:pPr eaLnBrk="1" hangingPunct="1">
              <a:lnSpc>
                <a:spcPct val="80000"/>
              </a:lnSpc>
              <a:buFont typeface="Arial" charset="0"/>
              <a:buNone/>
            </a:pPr>
            <a:r>
              <a:rPr lang="en-US" sz="1800" b="1" dirty="0" smtClean="0">
                <a:solidFill>
                  <a:schemeClr val="accent2">
                    <a:lumMod val="40000"/>
                    <a:lumOff val="60000"/>
                  </a:schemeClr>
                </a:solidFill>
                <a:effectLst/>
              </a:rPr>
              <a:t>		" with a range of " + range1);</a:t>
            </a:r>
          </a:p>
          <a:p>
            <a:pPr eaLnBrk="1" hangingPunct="1">
              <a:lnSpc>
                <a:spcPct val="80000"/>
              </a:lnSpc>
              <a:buFont typeface="Arial" charset="0"/>
              <a:buNone/>
            </a:pPr>
            <a:r>
              <a:rPr lang="en-US" sz="1800" b="1" dirty="0" smtClean="0">
                <a:solidFill>
                  <a:schemeClr val="accent2">
                    <a:lumMod val="40000"/>
                    <a:lumOff val="60000"/>
                  </a:schemeClr>
                </a:solidFill>
                <a:effectLst/>
              </a:rPr>
              <a:t>	</a:t>
            </a:r>
            <a:r>
              <a:rPr lang="en-US" sz="1800" b="1" dirty="0" err="1" smtClean="0">
                <a:solidFill>
                  <a:schemeClr val="accent2">
                    <a:lumMod val="40000"/>
                    <a:lumOff val="60000"/>
                  </a:schemeClr>
                </a:solidFill>
                <a:effectLst/>
              </a:rPr>
              <a:t>System.out.println</a:t>
            </a:r>
            <a:r>
              <a:rPr lang="en-US" sz="1800" b="1" dirty="0" smtClean="0">
                <a:solidFill>
                  <a:schemeClr val="accent2">
                    <a:lumMod val="40000"/>
                    <a:lumOff val="60000"/>
                  </a:schemeClr>
                </a:solidFill>
                <a:effectLst/>
              </a:rPr>
              <a:t>("</a:t>
            </a:r>
            <a:r>
              <a:rPr lang="en-US" sz="1800" b="1" dirty="0" err="1" smtClean="0">
                <a:solidFill>
                  <a:schemeClr val="accent2">
                    <a:lumMod val="40000"/>
                    <a:lumOff val="60000"/>
                  </a:schemeClr>
                </a:solidFill>
                <a:effectLst/>
              </a:rPr>
              <a:t>Sportscar</a:t>
            </a:r>
            <a:r>
              <a:rPr lang="en-US" sz="1800" b="1" dirty="0" smtClean="0">
                <a:solidFill>
                  <a:schemeClr val="accent2">
                    <a:lumMod val="40000"/>
                    <a:lumOff val="60000"/>
                  </a:schemeClr>
                </a:solidFill>
                <a:effectLst/>
              </a:rPr>
              <a:t> can carry " + </a:t>
            </a:r>
            <a:r>
              <a:rPr lang="en-US" sz="1800" b="1" dirty="0" err="1" smtClean="0">
                <a:solidFill>
                  <a:schemeClr val="accent2">
                    <a:lumMod val="40000"/>
                    <a:lumOff val="60000"/>
                  </a:schemeClr>
                </a:solidFill>
                <a:effectLst/>
              </a:rPr>
              <a:t>sportscar.passengers</a:t>
            </a:r>
            <a:r>
              <a:rPr lang="en-US" sz="1800" b="1" dirty="0" smtClean="0">
                <a:solidFill>
                  <a:schemeClr val="accent2">
                    <a:lumMod val="40000"/>
                    <a:lumOff val="60000"/>
                  </a:schemeClr>
                </a:solidFill>
                <a:effectLst/>
              </a:rPr>
              <a:t> +</a:t>
            </a:r>
          </a:p>
          <a:p>
            <a:pPr eaLnBrk="1" hangingPunct="1">
              <a:lnSpc>
                <a:spcPct val="80000"/>
              </a:lnSpc>
              <a:buFont typeface="Arial" charset="0"/>
              <a:buNone/>
            </a:pPr>
            <a:r>
              <a:rPr lang="en-US" sz="1800" b="1" dirty="0" smtClean="0">
                <a:solidFill>
                  <a:schemeClr val="accent2">
                    <a:lumMod val="40000"/>
                    <a:lumOff val="60000"/>
                  </a:schemeClr>
                </a:solidFill>
                <a:effectLst/>
              </a:rPr>
              <a:t>		" with a range of " + range2);</a:t>
            </a:r>
          </a:p>
          <a:p>
            <a:pPr eaLnBrk="1" hangingPunct="1">
              <a:lnSpc>
                <a:spcPct val="80000"/>
              </a:lnSpc>
              <a:buFont typeface="Arial" charset="0"/>
              <a:buNone/>
            </a:pPr>
            <a:r>
              <a:rPr lang="en-US" sz="1800" b="1" dirty="0" smtClean="0">
                <a:solidFill>
                  <a:schemeClr val="accent2">
                    <a:lumMod val="40000"/>
                    <a:lumOff val="60000"/>
                  </a:schemeClr>
                </a:solidFill>
                <a:effectLst/>
              </a:rPr>
              <a:t>  }</a:t>
            </a:r>
          </a:p>
          <a:p>
            <a:pPr eaLnBrk="1" hangingPunct="1">
              <a:lnSpc>
                <a:spcPct val="80000"/>
              </a:lnSpc>
              <a:buFont typeface="Arial" charset="0"/>
              <a:buNone/>
            </a:pPr>
            <a:r>
              <a:rPr lang="en-US" sz="1800" b="1" dirty="0" smtClean="0">
                <a:solidFill>
                  <a:schemeClr val="accent2">
                    <a:lumMod val="40000"/>
                    <a:lumOff val="60000"/>
                  </a:schemeClr>
                </a:solidFill>
                <a:effectLst/>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Rot="1" noChangeArrowheads="1"/>
          </p:cNvSpPr>
          <p:nvPr>
            <p:ph type="body" idx="1"/>
          </p:nvPr>
        </p:nvSpPr>
        <p:spPr/>
        <p:txBody>
          <a:bodyPr/>
          <a:lstStyle/>
          <a:p>
            <a:pPr eaLnBrk="1" hangingPunct="1"/>
            <a:r>
              <a:rPr lang="en-US" smtClean="0">
                <a:effectLst/>
              </a:rPr>
              <a:t>The output produced by this program is shown here:</a:t>
            </a:r>
          </a:p>
          <a:p>
            <a:pPr lvl="1" eaLnBrk="1" hangingPunct="1">
              <a:buFont typeface="Wingdings" pitchFamily="2" charset="2"/>
              <a:buNone/>
            </a:pPr>
            <a:r>
              <a:rPr lang="en-US" smtClean="0">
                <a:solidFill>
                  <a:srgbClr val="00FFCC"/>
                </a:solidFill>
                <a:effectLst/>
              </a:rPr>
              <a:t>Minivan can carry 7 with a range of 336</a:t>
            </a:r>
          </a:p>
          <a:p>
            <a:pPr lvl="1" eaLnBrk="1" hangingPunct="1">
              <a:buFont typeface="Wingdings" pitchFamily="2" charset="2"/>
              <a:buNone/>
            </a:pPr>
            <a:r>
              <a:rPr lang="en-US" smtClean="0">
                <a:solidFill>
                  <a:srgbClr val="00FFCC"/>
                </a:solidFill>
                <a:effectLst/>
              </a:rPr>
              <a:t>Sportscar can carry 2 with a range of 168</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Rot="1" noChangeArrowheads="1"/>
          </p:cNvSpPr>
          <p:nvPr>
            <p:ph type="body" idx="1"/>
          </p:nvPr>
        </p:nvSpPr>
        <p:spPr>
          <a:xfrm>
            <a:off x="301625" y="304800"/>
            <a:ext cx="8540750" cy="5794375"/>
          </a:xfrm>
        </p:spPr>
        <p:txBody>
          <a:bodyPr/>
          <a:lstStyle/>
          <a:p>
            <a:pPr eaLnBrk="1" hangingPunct="1">
              <a:buFont typeface="Arial" charset="0"/>
              <a:buNone/>
            </a:pPr>
            <a:r>
              <a:rPr lang="en-US" b="1" u="sng" smtClean="0">
                <a:solidFill>
                  <a:srgbClr val="FFFFFF"/>
                </a:solidFill>
                <a:effectLst/>
              </a:rPr>
              <a:t>Progress Check</a:t>
            </a:r>
          </a:p>
          <a:p>
            <a:pPr eaLnBrk="1" hangingPunct="1">
              <a:buFont typeface="Arial" charset="0"/>
              <a:buNone/>
            </a:pPr>
            <a:endParaRPr lang="en-US" b="1" u="sng" smtClean="0">
              <a:solidFill>
                <a:srgbClr val="FFFFFF"/>
              </a:solidFill>
              <a:effectLst/>
            </a:endParaRPr>
          </a:p>
          <a:p>
            <a:pPr eaLnBrk="1" hangingPunct="1"/>
            <a:r>
              <a:rPr lang="en-US" b="1" smtClean="0">
                <a:solidFill>
                  <a:srgbClr val="FFFFFF"/>
                </a:solidFill>
                <a:effectLst/>
              </a:rPr>
              <a:t>1. </a:t>
            </a:r>
            <a:r>
              <a:rPr lang="en-US" smtClean="0">
                <a:solidFill>
                  <a:srgbClr val="FFFFFF"/>
                </a:solidFill>
                <a:effectLst/>
              </a:rPr>
              <a:t>A class contains what two things?</a:t>
            </a:r>
          </a:p>
          <a:p>
            <a:pPr eaLnBrk="1" hangingPunct="1"/>
            <a:r>
              <a:rPr lang="en-US" b="1" smtClean="0">
                <a:solidFill>
                  <a:srgbClr val="FFFFFF"/>
                </a:solidFill>
                <a:effectLst/>
              </a:rPr>
              <a:t>2. </a:t>
            </a:r>
            <a:r>
              <a:rPr lang="en-US" smtClean="0">
                <a:solidFill>
                  <a:srgbClr val="FFFFFF"/>
                </a:solidFill>
                <a:effectLst/>
              </a:rPr>
              <a:t>What operator is used to access the members of a class through an object?</a:t>
            </a:r>
          </a:p>
          <a:p>
            <a:pPr eaLnBrk="1" hangingPunct="1"/>
            <a:r>
              <a:rPr lang="en-US" b="1" smtClean="0">
                <a:solidFill>
                  <a:srgbClr val="FFFFFF"/>
                </a:solidFill>
                <a:effectLst/>
              </a:rPr>
              <a:t>3. </a:t>
            </a:r>
            <a:r>
              <a:rPr lang="en-US" smtClean="0">
                <a:solidFill>
                  <a:srgbClr val="FFFFFF"/>
                </a:solidFill>
                <a:effectLst/>
              </a:rPr>
              <a:t>Each object has its own copies of the class’s _____________.</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pPr eaLnBrk="1" hangingPunct="1"/>
            <a:r>
              <a:rPr lang="en-US" smtClean="0">
                <a:effectLst/>
              </a:rPr>
              <a:t>How Objects Are Created</a:t>
            </a:r>
          </a:p>
        </p:txBody>
      </p:sp>
      <p:sp>
        <p:nvSpPr>
          <p:cNvPr id="17411" name="Rectangle 3"/>
          <p:cNvSpPr>
            <a:spLocks noGrp="1" noRot="1" noChangeArrowheads="1"/>
          </p:cNvSpPr>
          <p:nvPr>
            <p:ph type="body" idx="1"/>
          </p:nvPr>
        </p:nvSpPr>
        <p:spPr>
          <a:xfrm>
            <a:off x="301625" y="1600200"/>
            <a:ext cx="8540750" cy="4724400"/>
          </a:xfrm>
        </p:spPr>
        <p:txBody>
          <a:bodyPr/>
          <a:lstStyle/>
          <a:p>
            <a:pPr eaLnBrk="1" hangingPunct="1">
              <a:lnSpc>
                <a:spcPct val="90000"/>
              </a:lnSpc>
            </a:pPr>
            <a:r>
              <a:rPr lang="en-US" sz="2800" dirty="0" smtClean="0">
                <a:effectLst/>
              </a:rPr>
              <a:t>In the preceding programs, the following line was used to declare an object of type </a:t>
            </a:r>
            <a:r>
              <a:rPr lang="en-US" sz="2800" b="1" dirty="0" smtClean="0">
                <a:effectLst/>
              </a:rPr>
              <a:t>Vehicle</a:t>
            </a:r>
            <a:r>
              <a:rPr lang="en-US" sz="2800" dirty="0" smtClean="0">
                <a:effectLst/>
              </a:rPr>
              <a:t>:</a:t>
            </a:r>
          </a:p>
          <a:p>
            <a:pPr eaLnBrk="1" hangingPunct="1">
              <a:lnSpc>
                <a:spcPct val="90000"/>
              </a:lnSpc>
              <a:buFont typeface="Arial" charset="0"/>
              <a:buNone/>
            </a:pPr>
            <a:r>
              <a:rPr lang="en-US" sz="2800" dirty="0" smtClean="0">
                <a:solidFill>
                  <a:schemeClr val="accent2">
                    <a:lumMod val="40000"/>
                    <a:lumOff val="60000"/>
                  </a:schemeClr>
                </a:solidFill>
                <a:effectLst/>
              </a:rPr>
              <a:t>Vehicle minivan = new Vehicle();</a:t>
            </a:r>
          </a:p>
          <a:p>
            <a:pPr eaLnBrk="1" hangingPunct="1">
              <a:lnSpc>
                <a:spcPct val="90000"/>
              </a:lnSpc>
            </a:pPr>
            <a:r>
              <a:rPr lang="en-US" sz="2800" dirty="0" smtClean="0">
                <a:effectLst/>
              </a:rPr>
              <a:t>This declaration performs two functions. First, it declares a variable called </a:t>
            </a:r>
            <a:r>
              <a:rPr lang="en-US" sz="2800" b="1" dirty="0" smtClean="0">
                <a:effectLst/>
              </a:rPr>
              <a:t>minivan </a:t>
            </a:r>
            <a:r>
              <a:rPr lang="en-US" sz="2800" dirty="0" smtClean="0">
                <a:effectLst/>
              </a:rPr>
              <a:t>of the class type </a:t>
            </a:r>
            <a:r>
              <a:rPr lang="en-US" sz="2800" b="1" dirty="0" smtClean="0">
                <a:effectLst/>
              </a:rPr>
              <a:t>Vehicle</a:t>
            </a:r>
            <a:r>
              <a:rPr lang="en-US" sz="2800" dirty="0" smtClean="0">
                <a:effectLst/>
              </a:rPr>
              <a:t>. This variable does not define an object. Instead, it is simply a variable that can </a:t>
            </a:r>
            <a:r>
              <a:rPr lang="en-US" sz="2800" i="1" dirty="0" smtClean="0">
                <a:effectLst/>
              </a:rPr>
              <a:t>refer to </a:t>
            </a:r>
            <a:r>
              <a:rPr lang="en-US" sz="2800" dirty="0" smtClean="0">
                <a:effectLst/>
              </a:rPr>
              <a:t>an object. Second, the declaration creates a physical copy of the object and assigns to </a:t>
            </a:r>
            <a:r>
              <a:rPr lang="en-US" sz="2800" b="1" dirty="0" smtClean="0">
                <a:effectLst/>
              </a:rPr>
              <a:t>minivan </a:t>
            </a:r>
            <a:r>
              <a:rPr lang="en-US" sz="2800" dirty="0" smtClean="0">
                <a:effectLst/>
              </a:rPr>
              <a:t>a reference to that object. This is done by using the </a:t>
            </a:r>
            <a:r>
              <a:rPr lang="en-US" sz="2800" b="1" dirty="0" smtClean="0">
                <a:effectLst/>
              </a:rPr>
              <a:t>new </a:t>
            </a:r>
            <a:r>
              <a:rPr lang="en-US" sz="2800" dirty="0" smtClean="0">
                <a:effectLst/>
              </a:rPr>
              <a:t>operator.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Rot="1" noChangeArrowheads="1"/>
          </p:cNvSpPr>
          <p:nvPr>
            <p:ph type="body" idx="1"/>
          </p:nvPr>
        </p:nvSpPr>
        <p:spPr/>
        <p:txBody>
          <a:bodyPr/>
          <a:lstStyle/>
          <a:p>
            <a:pPr eaLnBrk="1" hangingPunct="1"/>
            <a:r>
              <a:rPr lang="en-US" dirty="0" smtClean="0">
                <a:effectLst/>
              </a:rPr>
              <a:t>The two steps combined in the preceding statement can be rewritten like this to show each step individually:</a:t>
            </a:r>
          </a:p>
          <a:p>
            <a:pPr eaLnBrk="1" hangingPunct="1">
              <a:buFont typeface="Arial" charset="0"/>
              <a:buNone/>
            </a:pPr>
            <a:endParaRPr lang="en-US" dirty="0" smtClean="0">
              <a:effectLst/>
            </a:endParaRPr>
          </a:p>
          <a:p>
            <a:pPr eaLnBrk="1" hangingPunct="1">
              <a:buFont typeface="Arial" charset="0"/>
              <a:buNone/>
            </a:pPr>
            <a:r>
              <a:rPr lang="en-US" sz="2800" dirty="0" smtClean="0">
                <a:solidFill>
                  <a:schemeClr val="accent2">
                    <a:lumMod val="40000"/>
                    <a:lumOff val="60000"/>
                  </a:schemeClr>
                </a:solidFill>
                <a:effectLst/>
              </a:rPr>
              <a:t>Vehicle minivan; // declare reference to object</a:t>
            </a:r>
          </a:p>
          <a:p>
            <a:pPr eaLnBrk="1" hangingPunct="1">
              <a:buFont typeface="Arial" charset="0"/>
              <a:buNone/>
            </a:pPr>
            <a:r>
              <a:rPr lang="en-US" sz="2800" dirty="0" smtClean="0">
                <a:solidFill>
                  <a:schemeClr val="accent2">
                    <a:lumMod val="40000"/>
                    <a:lumOff val="60000"/>
                  </a:schemeClr>
                </a:solidFill>
                <a:effectLst/>
              </a:rPr>
              <a:t>minivan = new Vehicle(); // allocate a Vehicle object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p:txBody>
          <a:bodyPr/>
          <a:lstStyle/>
          <a:p>
            <a:pPr eaLnBrk="1" hangingPunct="1"/>
            <a:r>
              <a:rPr lang="en-US" sz="4000" smtClean="0">
                <a:effectLst/>
              </a:rPr>
              <a:t>Reference Variables and Assignment</a:t>
            </a:r>
          </a:p>
        </p:txBody>
      </p:sp>
      <p:sp>
        <p:nvSpPr>
          <p:cNvPr id="19459" name="Rectangle 3"/>
          <p:cNvSpPr>
            <a:spLocks noGrp="1" noRot="1" noChangeArrowheads="1"/>
          </p:cNvSpPr>
          <p:nvPr>
            <p:ph type="body" idx="1"/>
          </p:nvPr>
        </p:nvSpPr>
        <p:spPr/>
        <p:txBody>
          <a:bodyPr/>
          <a:lstStyle/>
          <a:p>
            <a:pPr eaLnBrk="1" hangingPunct="1"/>
            <a:r>
              <a:rPr lang="en-US" sz="2800" smtClean="0">
                <a:effectLst/>
              </a:rPr>
              <a:t>In an assignment operation, object reference variables act differently than do variables of a primitive type, such as </a:t>
            </a:r>
            <a:r>
              <a:rPr lang="en-US" sz="2800" b="1" smtClean="0">
                <a:effectLst/>
              </a:rPr>
              <a:t>int</a:t>
            </a:r>
            <a:r>
              <a:rPr lang="en-US" sz="2800" smtClean="0">
                <a:effectLst/>
              </a:rPr>
              <a:t>. When you assign one primitive-type variable to another, the situation is straightforward. The variable on the left receives a </a:t>
            </a:r>
            <a:r>
              <a:rPr lang="en-US" sz="2800" i="1" smtClean="0">
                <a:effectLst/>
              </a:rPr>
              <a:t>copy </a:t>
            </a:r>
            <a:r>
              <a:rPr lang="en-US" sz="2800" smtClean="0">
                <a:effectLst/>
              </a:rPr>
              <a:t>of the </a:t>
            </a:r>
            <a:r>
              <a:rPr lang="en-US" sz="2800" i="1" smtClean="0">
                <a:effectLst/>
              </a:rPr>
              <a:t>value </a:t>
            </a:r>
            <a:r>
              <a:rPr lang="en-US" sz="2800" smtClean="0">
                <a:effectLst/>
              </a:rPr>
              <a:t>of the variable on the right. When you assign an object reference variable to another, the situation is a bit more complicated because you are changing the object that the reference variable refers to.</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Rot="1" noChangeArrowheads="1"/>
          </p:cNvSpPr>
          <p:nvPr>
            <p:ph type="body" idx="1"/>
          </p:nvPr>
        </p:nvSpPr>
        <p:spPr>
          <a:xfrm>
            <a:off x="228600" y="304800"/>
            <a:ext cx="8540750" cy="6324600"/>
          </a:xfrm>
        </p:spPr>
        <p:txBody>
          <a:bodyPr/>
          <a:lstStyle/>
          <a:p>
            <a:pPr eaLnBrk="1" hangingPunct="1">
              <a:lnSpc>
                <a:spcPct val="90000"/>
              </a:lnSpc>
              <a:buFont typeface="Arial" charset="0"/>
              <a:buNone/>
            </a:pPr>
            <a:r>
              <a:rPr lang="en-US" sz="2800" dirty="0" smtClean="0">
                <a:solidFill>
                  <a:schemeClr val="accent2">
                    <a:lumMod val="40000"/>
                    <a:lumOff val="60000"/>
                  </a:schemeClr>
                </a:solidFill>
                <a:effectLst/>
              </a:rPr>
              <a:t>Vehicle car1 = new Vehicle();</a:t>
            </a:r>
          </a:p>
          <a:p>
            <a:pPr eaLnBrk="1" hangingPunct="1">
              <a:lnSpc>
                <a:spcPct val="90000"/>
              </a:lnSpc>
              <a:buFont typeface="Arial" charset="0"/>
              <a:buNone/>
            </a:pPr>
            <a:r>
              <a:rPr lang="en-US" sz="2800" dirty="0" smtClean="0">
                <a:solidFill>
                  <a:schemeClr val="accent2">
                    <a:lumMod val="40000"/>
                    <a:lumOff val="60000"/>
                  </a:schemeClr>
                </a:solidFill>
                <a:effectLst/>
              </a:rPr>
              <a:t>Vehicle car2 = car1;</a:t>
            </a:r>
          </a:p>
          <a:p>
            <a:pPr eaLnBrk="1" hangingPunct="1">
              <a:lnSpc>
                <a:spcPct val="90000"/>
              </a:lnSpc>
            </a:pPr>
            <a:r>
              <a:rPr lang="en-US" sz="2800" dirty="0" smtClean="0">
                <a:effectLst/>
              </a:rPr>
              <a:t>At first glance, it is easy to think that </a:t>
            </a:r>
            <a:r>
              <a:rPr lang="en-US" sz="2800" b="1" dirty="0" smtClean="0">
                <a:effectLst/>
              </a:rPr>
              <a:t>car1 </a:t>
            </a:r>
            <a:r>
              <a:rPr lang="en-US" sz="2800" dirty="0" smtClean="0">
                <a:effectLst/>
              </a:rPr>
              <a:t>and </a:t>
            </a:r>
            <a:r>
              <a:rPr lang="en-US" sz="2800" b="1" dirty="0" smtClean="0">
                <a:effectLst/>
              </a:rPr>
              <a:t>car2 </a:t>
            </a:r>
            <a:r>
              <a:rPr lang="en-US" sz="2800" dirty="0" smtClean="0">
                <a:effectLst/>
              </a:rPr>
              <a:t>refer to different objects, but this is not the case. Instead, </a:t>
            </a:r>
            <a:r>
              <a:rPr lang="en-US" sz="2800" b="1" dirty="0" smtClean="0">
                <a:effectLst/>
              </a:rPr>
              <a:t>car1 </a:t>
            </a:r>
            <a:r>
              <a:rPr lang="en-US" sz="2800" dirty="0" smtClean="0">
                <a:effectLst/>
              </a:rPr>
              <a:t>and </a:t>
            </a:r>
            <a:r>
              <a:rPr lang="en-US" sz="2800" b="1" dirty="0" smtClean="0">
                <a:effectLst/>
              </a:rPr>
              <a:t>car2 </a:t>
            </a:r>
            <a:r>
              <a:rPr lang="en-US" sz="2800" dirty="0" smtClean="0">
                <a:effectLst/>
              </a:rPr>
              <a:t>will both refer to the </a:t>
            </a:r>
            <a:r>
              <a:rPr lang="en-US" sz="2800" i="1" dirty="0" smtClean="0">
                <a:effectLst/>
              </a:rPr>
              <a:t>same </a:t>
            </a:r>
            <a:r>
              <a:rPr lang="en-US" sz="2800" dirty="0" smtClean="0">
                <a:effectLst/>
              </a:rPr>
              <a:t>object. The assignment of </a:t>
            </a:r>
            <a:r>
              <a:rPr lang="en-US" sz="2800" b="1" dirty="0" smtClean="0">
                <a:effectLst/>
              </a:rPr>
              <a:t>car1 </a:t>
            </a:r>
            <a:r>
              <a:rPr lang="en-US" sz="2800" dirty="0" smtClean="0">
                <a:effectLst/>
              </a:rPr>
              <a:t>to </a:t>
            </a:r>
            <a:r>
              <a:rPr lang="en-US" sz="2800" b="1" dirty="0" smtClean="0">
                <a:effectLst/>
              </a:rPr>
              <a:t>car2 </a:t>
            </a:r>
            <a:r>
              <a:rPr lang="en-US" sz="2800" dirty="0" smtClean="0">
                <a:effectLst/>
              </a:rPr>
              <a:t>simply makes </a:t>
            </a:r>
            <a:r>
              <a:rPr lang="en-US" sz="2800" b="1" dirty="0" smtClean="0">
                <a:effectLst/>
              </a:rPr>
              <a:t>car2 </a:t>
            </a:r>
            <a:r>
              <a:rPr lang="en-US" sz="2800" dirty="0" smtClean="0">
                <a:effectLst/>
              </a:rPr>
              <a:t>refer to the same object as does </a:t>
            </a:r>
            <a:r>
              <a:rPr lang="en-US" sz="2800" b="1" dirty="0" smtClean="0">
                <a:effectLst/>
              </a:rPr>
              <a:t>car1</a:t>
            </a:r>
            <a:r>
              <a:rPr lang="en-US" sz="2800" dirty="0" smtClean="0">
                <a:effectLst/>
              </a:rPr>
              <a:t>. Thus, the object can be acted upon by either </a:t>
            </a:r>
            <a:r>
              <a:rPr lang="en-US" sz="2800" b="1" dirty="0" smtClean="0">
                <a:effectLst/>
              </a:rPr>
              <a:t>car1 </a:t>
            </a:r>
            <a:r>
              <a:rPr lang="en-US" sz="2800" dirty="0" smtClean="0">
                <a:effectLst/>
              </a:rPr>
              <a:t>or </a:t>
            </a:r>
            <a:r>
              <a:rPr lang="en-US" sz="2800" b="1" dirty="0" smtClean="0">
                <a:effectLst/>
              </a:rPr>
              <a:t>car2</a:t>
            </a:r>
            <a:r>
              <a:rPr lang="en-US" sz="2800" dirty="0" smtClean="0">
                <a:effectLst/>
              </a:rPr>
              <a:t>. For example, after the assignment</a:t>
            </a:r>
          </a:p>
          <a:p>
            <a:pPr lvl="1" eaLnBrk="1" hangingPunct="1">
              <a:lnSpc>
                <a:spcPct val="90000"/>
              </a:lnSpc>
              <a:buFont typeface="Wingdings" pitchFamily="2" charset="2"/>
              <a:buNone/>
            </a:pPr>
            <a:r>
              <a:rPr lang="en-US" sz="2400" dirty="0" smtClean="0">
                <a:solidFill>
                  <a:schemeClr val="accent2">
                    <a:lumMod val="40000"/>
                    <a:lumOff val="60000"/>
                  </a:schemeClr>
                </a:solidFill>
                <a:effectLst/>
              </a:rPr>
              <a:t>car1.mpg = 26;</a:t>
            </a:r>
          </a:p>
          <a:p>
            <a:pPr lvl="1" eaLnBrk="1" hangingPunct="1">
              <a:lnSpc>
                <a:spcPct val="90000"/>
              </a:lnSpc>
              <a:buFont typeface="Wingdings" pitchFamily="2" charset="2"/>
              <a:buNone/>
            </a:pPr>
            <a:r>
              <a:rPr lang="en-US" sz="2400" dirty="0" smtClean="0">
                <a:effectLst/>
              </a:rPr>
              <a:t>executes, both of these </a:t>
            </a:r>
            <a:r>
              <a:rPr lang="en-US" sz="2400" b="1" dirty="0" err="1" smtClean="0">
                <a:effectLst/>
              </a:rPr>
              <a:t>println</a:t>
            </a:r>
            <a:r>
              <a:rPr lang="en-US" sz="2400" b="1" dirty="0" smtClean="0">
                <a:effectLst/>
              </a:rPr>
              <a:t>( ) </a:t>
            </a:r>
            <a:r>
              <a:rPr lang="en-US" sz="2400" dirty="0" smtClean="0">
                <a:effectLst/>
              </a:rPr>
              <a:t>statements</a:t>
            </a:r>
          </a:p>
          <a:p>
            <a:pPr lvl="1" eaLnBrk="1" hangingPunct="1">
              <a:lnSpc>
                <a:spcPct val="90000"/>
              </a:lnSpc>
              <a:buFont typeface="Wingdings" pitchFamily="2" charset="2"/>
              <a:buNone/>
            </a:pPr>
            <a:r>
              <a:rPr lang="en-US" sz="2400" dirty="0" err="1" smtClean="0">
                <a:solidFill>
                  <a:schemeClr val="accent2">
                    <a:lumMod val="40000"/>
                    <a:lumOff val="60000"/>
                  </a:schemeClr>
                </a:solidFill>
                <a:effectLst/>
              </a:rPr>
              <a:t>System.out.println</a:t>
            </a:r>
            <a:r>
              <a:rPr lang="en-US" sz="2400" dirty="0" smtClean="0">
                <a:solidFill>
                  <a:schemeClr val="accent2">
                    <a:lumMod val="40000"/>
                    <a:lumOff val="60000"/>
                  </a:schemeClr>
                </a:solidFill>
                <a:effectLst/>
              </a:rPr>
              <a:t>(car1.mpg);</a:t>
            </a:r>
          </a:p>
          <a:p>
            <a:pPr lvl="1" eaLnBrk="1" hangingPunct="1">
              <a:lnSpc>
                <a:spcPct val="90000"/>
              </a:lnSpc>
              <a:buFont typeface="Wingdings" pitchFamily="2" charset="2"/>
              <a:buNone/>
            </a:pPr>
            <a:r>
              <a:rPr lang="en-US" sz="2400" dirty="0" err="1" smtClean="0">
                <a:solidFill>
                  <a:schemeClr val="accent2">
                    <a:lumMod val="40000"/>
                    <a:lumOff val="60000"/>
                  </a:schemeClr>
                </a:solidFill>
                <a:effectLst/>
              </a:rPr>
              <a:t>System.out.println</a:t>
            </a:r>
            <a:r>
              <a:rPr lang="en-US" sz="2400" dirty="0" smtClean="0">
                <a:solidFill>
                  <a:schemeClr val="accent2">
                    <a:lumMod val="40000"/>
                    <a:lumOff val="60000"/>
                  </a:schemeClr>
                </a:solidFill>
                <a:effectLst/>
              </a:rPr>
              <a:t>(car2.mpg);</a:t>
            </a:r>
          </a:p>
          <a:p>
            <a:pPr lvl="1" eaLnBrk="1" hangingPunct="1">
              <a:lnSpc>
                <a:spcPct val="90000"/>
              </a:lnSpc>
              <a:buFont typeface="Wingdings" pitchFamily="2" charset="2"/>
              <a:buNone/>
            </a:pPr>
            <a:r>
              <a:rPr lang="en-US" sz="2400" dirty="0" smtClean="0">
                <a:effectLst/>
              </a:rPr>
              <a:t>display the same value: 26.</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Rot="1" noChangeArrowheads="1"/>
          </p:cNvSpPr>
          <p:nvPr>
            <p:ph type="body" idx="1"/>
          </p:nvPr>
        </p:nvSpPr>
        <p:spPr>
          <a:xfrm>
            <a:off x="301625" y="304800"/>
            <a:ext cx="8540750" cy="2895600"/>
          </a:xfrm>
        </p:spPr>
        <p:txBody>
          <a:bodyPr/>
          <a:lstStyle/>
          <a:p>
            <a:pPr eaLnBrk="1" hangingPunct="1">
              <a:buFont typeface="Arial" charset="0"/>
              <a:buNone/>
            </a:pPr>
            <a:r>
              <a:rPr lang="en-US" b="1" u="sng" smtClean="0">
                <a:effectLst/>
              </a:rPr>
              <a:t>Progress Check</a:t>
            </a:r>
          </a:p>
          <a:p>
            <a:pPr eaLnBrk="1" hangingPunct="1"/>
            <a:r>
              <a:rPr lang="en-US" b="1" smtClean="0">
                <a:effectLst/>
              </a:rPr>
              <a:t>1. </a:t>
            </a:r>
            <a:r>
              <a:rPr lang="en-US" smtClean="0">
                <a:effectLst/>
              </a:rPr>
              <a:t>Explain what occurs when one object reference variable is assigned to another.</a:t>
            </a:r>
          </a:p>
          <a:p>
            <a:pPr eaLnBrk="1" hangingPunct="1"/>
            <a:r>
              <a:rPr lang="en-US" b="1" smtClean="0">
                <a:effectLst/>
              </a:rPr>
              <a:t>2. </a:t>
            </a:r>
            <a:r>
              <a:rPr lang="en-US" smtClean="0">
                <a:effectLst/>
              </a:rPr>
              <a:t>Assuming a class called </a:t>
            </a:r>
            <a:r>
              <a:rPr lang="en-US" b="1" smtClean="0">
                <a:effectLst/>
              </a:rPr>
              <a:t>MyClass</a:t>
            </a:r>
            <a:r>
              <a:rPr lang="en-US" smtClean="0">
                <a:effectLst/>
              </a:rPr>
              <a:t>, show how an object called </a:t>
            </a:r>
            <a:r>
              <a:rPr lang="en-US" b="1" smtClean="0">
                <a:effectLst/>
              </a:rPr>
              <a:t>ob </a:t>
            </a:r>
            <a:r>
              <a:rPr lang="en-US" smtClean="0">
                <a:effectLst/>
              </a:rPr>
              <a:t>is created.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Rot="1" noChangeArrowheads="1"/>
          </p:cNvSpPr>
          <p:nvPr>
            <p:ph type="body" idx="1"/>
          </p:nvPr>
        </p:nvSpPr>
        <p:spPr>
          <a:xfrm>
            <a:off x="457200" y="304800"/>
            <a:ext cx="8229600" cy="5821363"/>
          </a:xfrm>
        </p:spPr>
        <p:txBody>
          <a:bodyPr/>
          <a:lstStyle/>
          <a:p>
            <a:pPr eaLnBrk="1" hangingPunct="1">
              <a:defRPr/>
            </a:pPr>
            <a:r>
              <a:rPr lang="en-US" sz="2800" smtClean="0"/>
              <a:t>Since all Java program activity occurs within a class, we have been using classes since the start of this lecture series.</a:t>
            </a:r>
          </a:p>
          <a:p>
            <a:pPr eaLnBrk="1" hangingPunct="1">
              <a:defRPr/>
            </a:pPr>
            <a:r>
              <a:rPr lang="en-US" sz="2800" smtClean="0"/>
              <a:t>A class is a template that defines the form of an object. It specifies both the data and the code that will operate on that data. Java uses a class specification to construct </a:t>
            </a:r>
            <a:r>
              <a:rPr lang="en-US" sz="2800" i="1" smtClean="0"/>
              <a:t>objects</a:t>
            </a:r>
            <a:r>
              <a:rPr lang="en-US" sz="2800" smtClean="0"/>
              <a:t>. Objects are </a:t>
            </a:r>
            <a:r>
              <a:rPr lang="en-US" sz="2800" i="1" smtClean="0"/>
              <a:t>instances </a:t>
            </a:r>
            <a:r>
              <a:rPr lang="en-US" sz="2800" smtClean="0"/>
              <a:t>of a class. Thus, a class is essentially a set of plans that specify how to build an object. It is important to be clear on one issue: a class is a logical abstraction. It is not until an object of that class has been created that a physical representation of that class exists in memory.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Rot="1" noChangeArrowheads="1"/>
          </p:cNvSpPr>
          <p:nvPr>
            <p:ph type="body" idx="1"/>
          </p:nvPr>
        </p:nvSpPr>
        <p:spPr>
          <a:xfrm>
            <a:off x="301625" y="914400"/>
            <a:ext cx="8540750" cy="5184775"/>
          </a:xfrm>
        </p:spPr>
        <p:txBody>
          <a:bodyPr/>
          <a:lstStyle/>
          <a:p>
            <a:pPr marL="609600" indent="-609600" eaLnBrk="1" hangingPunct="1">
              <a:buFont typeface="Arial" charset="0"/>
              <a:buAutoNum type="arabicPeriod"/>
            </a:pPr>
            <a:r>
              <a:rPr lang="en-US" smtClean="0">
                <a:effectLst/>
              </a:rPr>
              <a:t>When one object reference variable is assigned to another object reference variable, both variables will refer to the same object. A copy of the object </a:t>
            </a:r>
            <a:r>
              <a:rPr lang="en-US" i="1" smtClean="0">
                <a:effectLst/>
              </a:rPr>
              <a:t>is not </a:t>
            </a:r>
            <a:r>
              <a:rPr lang="en-US" smtClean="0">
                <a:effectLst/>
              </a:rPr>
              <a:t>made.</a:t>
            </a:r>
          </a:p>
          <a:p>
            <a:pPr marL="609600" indent="-609600" eaLnBrk="1" hangingPunct="1">
              <a:buFont typeface="Arial" charset="0"/>
              <a:buNone/>
            </a:pPr>
            <a:r>
              <a:rPr lang="en-US" smtClean="0">
                <a:effectLst/>
              </a:rPr>
              <a:t>2. Myclass ob = new MyClass(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p:txBody>
          <a:bodyPr/>
          <a:lstStyle/>
          <a:p>
            <a:pPr eaLnBrk="1" hangingPunct="1"/>
            <a:r>
              <a:rPr lang="en-US" smtClean="0">
                <a:effectLst/>
              </a:rPr>
              <a:t>Methods</a:t>
            </a:r>
          </a:p>
        </p:txBody>
      </p:sp>
      <p:sp>
        <p:nvSpPr>
          <p:cNvPr id="23555" name="Rectangle 3"/>
          <p:cNvSpPr>
            <a:spLocks noGrp="1" noRot="1" noChangeArrowheads="1"/>
          </p:cNvSpPr>
          <p:nvPr>
            <p:ph type="body" idx="1"/>
          </p:nvPr>
        </p:nvSpPr>
        <p:spPr/>
        <p:txBody>
          <a:bodyPr/>
          <a:lstStyle/>
          <a:p>
            <a:pPr eaLnBrk="1" hangingPunct="1">
              <a:lnSpc>
                <a:spcPct val="90000"/>
              </a:lnSpc>
            </a:pPr>
            <a:r>
              <a:rPr lang="en-US" smtClean="0">
                <a:effectLst/>
              </a:rPr>
              <a:t>A method contains one or more statements. In well-written Java code, each method performs only one task. Each method has a name, and it is this name that is used to call the method. In general, you can give a method whatever name you please. However, remember that </a:t>
            </a:r>
            <a:r>
              <a:rPr lang="en-US" b="1" smtClean="0">
                <a:effectLst/>
              </a:rPr>
              <a:t>main( ) </a:t>
            </a:r>
            <a:r>
              <a:rPr lang="en-US" smtClean="0">
                <a:effectLst/>
              </a:rPr>
              <a:t>is reserved for the method that begins execution of your program. Also, don’t use Java’s keywords for method names.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Rot="1" noChangeArrowheads="1"/>
          </p:cNvSpPr>
          <p:nvPr>
            <p:ph type="body" idx="1"/>
          </p:nvPr>
        </p:nvSpPr>
        <p:spPr/>
        <p:txBody>
          <a:bodyPr/>
          <a:lstStyle/>
          <a:p>
            <a:pPr eaLnBrk="1" hangingPunct="1"/>
            <a:r>
              <a:rPr lang="en-US" dirty="0" smtClean="0">
                <a:effectLst/>
              </a:rPr>
              <a:t>The general form of a method is shown here:</a:t>
            </a:r>
          </a:p>
          <a:p>
            <a:pPr eaLnBrk="1" hangingPunct="1">
              <a:buFont typeface="Arial" charset="0"/>
              <a:buNone/>
            </a:pPr>
            <a:r>
              <a:rPr lang="en-US" i="1" dirty="0" smtClean="0">
                <a:solidFill>
                  <a:schemeClr val="accent2">
                    <a:lumMod val="40000"/>
                    <a:lumOff val="60000"/>
                  </a:schemeClr>
                </a:solidFill>
                <a:effectLst/>
              </a:rPr>
              <a:t>ret-type name</a:t>
            </a:r>
            <a:r>
              <a:rPr lang="en-US" dirty="0" smtClean="0">
                <a:solidFill>
                  <a:schemeClr val="accent2">
                    <a:lumMod val="40000"/>
                    <a:lumOff val="60000"/>
                  </a:schemeClr>
                </a:solidFill>
                <a:effectLst/>
              </a:rPr>
              <a:t>( </a:t>
            </a:r>
            <a:r>
              <a:rPr lang="en-US" i="1" dirty="0" smtClean="0">
                <a:solidFill>
                  <a:schemeClr val="accent2">
                    <a:lumMod val="40000"/>
                    <a:lumOff val="60000"/>
                  </a:schemeClr>
                </a:solidFill>
                <a:effectLst/>
              </a:rPr>
              <a:t>parameter</a:t>
            </a:r>
            <a:r>
              <a:rPr lang="en-US" dirty="0" smtClean="0">
                <a:solidFill>
                  <a:schemeClr val="accent2">
                    <a:lumMod val="40000"/>
                    <a:lumOff val="60000"/>
                  </a:schemeClr>
                </a:solidFill>
                <a:effectLst/>
              </a:rPr>
              <a:t>-</a:t>
            </a:r>
            <a:r>
              <a:rPr lang="en-US" i="1" dirty="0" smtClean="0">
                <a:solidFill>
                  <a:schemeClr val="accent2">
                    <a:lumMod val="40000"/>
                    <a:lumOff val="60000"/>
                  </a:schemeClr>
                </a:solidFill>
                <a:effectLst/>
              </a:rPr>
              <a:t>list </a:t>
            </a:r>
            <a:r>
              <a:rPr lang="en-US" dirty="0" smtClean="0">
                <a:solidFill>
                  <a:schemeClr val="accent2">
                    <a:lumMod val="40000"/>
                    <a:lumOff val="60000"/>
                  </a:schemeClr>
                </a:solidFill>
                <a:effectLst/>
              </a:rPr>
              <a:t>) {</a:t>
            </a:r>
          </a:p>
          <a:p>
            <a:pPr eaLnBrk="1" hangingPunct="1">
              <a:buFont typeface="Arial" charset="0"/>
              <a:buNone/>
            </a:pPr>
            <a:r>
              <a:rPr lang="en-US" dirty="0" smtClean="0">
                <a:solidFill>
                  <a:schemeClr val="accent2">
                    <a:lumMod val="40000"/>
                    <a:lumOff val="60000"/>
                  </a:schemeClr>
                </a:solidFill>
                <a:effectLst/>
              </a:rPr>
              <a:t>// body of method</a:t>
            </a:r>
          </a:p>
          <a:p>
            <a:pPr eaLnBrk="1" hangingPunct="1">
              <a:buFont typeface="Arial" charset="0"/>
              <a:buNone/>
            </a:pPr>
            <a:r>
              <a:rPr lang="en-US" dirty="0" smtClean="0">
                <a:solidFill>
                  <a:schemeClr val="accent2">
                    <a:lumMod val="40000"/>
                    <a:lumOff val="60000"/>
                  </a:schemeClr>
                </a:solidFill>
                <a:effectLst/>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Rot="1" noChangeArrowheads="1"/>
          </p:cNvSpPr>
          <p:nvPr>
            <p:ph type="body" idx="1"/>
          </p:nvPr>
        </p:nvSpPr>
        <p:spPr>
          <a:xfrm>
            <a:off x="301625" y="381000"/>
            <a:ext cx="8540750" cy="5718175"/>
          </a:xfrm>
        </p:spPr>
        <p:txBody>
          <a:bodyPr/>
          <a:lstStyle/>
          <a:p>
            <a:pPr eaLnBrk="1" hangingPunct="1"/>
            <a:r>
              <a:rPr lang="en-US" sz="2800" smtClean="0">
                <a:effectLst/>
              </a:rPr>
              <a:t>Here, </a:t>
            </a:r>
            <a:r>
              <a:rPr lang="en-US" sz="2800" i="1" smtClean="0">
                <a:effectLst/>
              </a:rPr>
              <a:t>ret</a:t>
            </a:r>
            <a:r>
              <a:rPr lang="en-US" sz="2800" smtClean="0">
                <a:effectLst/>
              </a:rPr>
              <a:t>-</a:t>
            </a:r>
            <a:r>
              <a:rPr lang="en-US" sz="2800" i="1" smtClean="0">
                <a:effectLst/>
              </a:rPr>
              <a:t>type </a:t>
            </a:r>
            <a:r>
              <a:rPr lang="en-US" sz="2800" smtClean="0">
                <a:effectLst/>
              </a:rPr>
              <a:t>specifies the type of data returned by the method. This can be any valid type, including class types that you create. If the method does not return a value, its return type must be </a:t>
            </a:r>
            <a:r>
              <a:rPr lang="en-US" sz="2800" b="1" smtClean="0">
                <a:effectLst/>
              </a:rPr>
              <a:t>void</a:t>
            </a:r>
            <a:r>
              <a:rPr lang="en-US" sz="2800" smtClean="0">
                <a:effectLst/>
              </a:rPr>
              <a:t>. The name of the method is specified by </a:t>
            </a:r>
            <a:r>
              <a:rPr lang="en-US" sz="2800" i="1" smtClean="0">
                <a:effectLst/>
              </a:rPr>
              <a:t>name. </a:t>
            </a:r>
            <a:r>
              <a:rPr lang="en-US" sz="2800" smtClean="0">
                <a:effectLst/>
              </a:rPr>
              <a:t>This can be any legal identifier other than those already used by other items within the current scope. The </a:t>
            </a:r>
            <a:r>
              <a:rPr lang="en-US" sz="2800" i="1" smtClean="0">
                <a:effectLst/>
              </a:rPr>
              <a:t>parameter-list  </a:t>
            </a:r>
            <a:r>
              <a:rPr lang="en-US" sz="2800" smtClean="0">
                <a:effectLst/>
              </a:rPr>
              <a:t>is a sequence of type and identifier pairs separated by commas. Parameters are essentially variables that receive the value of the </a:t>
            </a:r>
            <a:r>
              <a:rPr lang="en-US" sz="2800" i="1" smtClean="0">
                <a:effectLst/>
              </a:rPr>
              <a:t>arguments </a:t>
            </a:r>
            <a:r>
              <a:rPr lang="en-US" sz="2800" smtClean="0">
                <a:effectLst/>
              </a:rPr>
              <a:t>passed to the method when it is called. If the method has no parameters, the parameter list will be empty.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p:txBody>
          <a:bodyPr/>
          <a:lstStyle/>
          <a:p>
            <a:pPr eaLnBrk="1" hangingPunct="1"/>
            <a:r>
              <a:rPr lang="en-US" sz="4000" smtClean="0">
                <a:effectLst/>
              </a:rPr>
              <a:t>Adding a Method to the Vehicle Class</a:t>
            </a:r>
          </a:p>
        </p:txBody>
      </p:sp>
      <p:sp>
        <p:nvSpPr>
          <p:cNvPr id="26627" name="Rectangle 3"/>
          <p:cNvSpPr>
            <a:spLocks noGrp="1" noRot="1" noChangeArrowheads="1"/>
          </p:cNvSpPr>
          <p:nvPr>
            <p:ph type="body" idx="1"/>
          </p:nvPr>
        </p:nvSpPr>
        <p:spPr/>
        <p:txBody>
          <a:bodyPr/>
          <a:lstStyle/>
          <a:p>
            <a:pPr eaLnBrk="1" hangingPunct="1">
              <a:lnSpc>
                <a:spcPct val="90000"/>
              </a:lnSpc>
              <a:buFont typeface="Arial" charset="0"/>
              <a:buNone/>
            </a:pPr>
            <a:r>
              <a:rPr lang="en-US" sz="2800" dirty="0" smtClean="0">
                <a:solidFill>
                  <a:schemeClr val="accent2">
                    <a:lumMod val="40000"/>
                    <a:lumOff val="60000"/>
                  </a:schemeClr>
                </a:solidFill>
                <a:effectLst/>
              </a:rPr>
              <a:t>class Vehicle {</a:t>
            </a:r>
          </a:p>
          <a:p>
            <a:pPr eaLnBrk="1" hangingPunct="1">
              <a:lnSpc>
                <a:spcPct val="90000"/>
              </a:lnSpc>
              <a:buFont typeface="Arial" charset="0"/>
              <a:buNone/>
            </a:pPr>
            <a:r>
              <a:rPr lang="en-US" sz="2800" dirty="0" smtClean="0">
                <a:solidFill>
                  <a:schemeClr val="accent2">
                    <a:lumMod val="40000"/>
                    <a:lumOff val="60000"/>
                  </a:schemeClr>
                </a:solidFill>
                <a:effectLst/>
              </a:rPr>
              <a:t>	</a:t>
            </a:r>
            <a:r>
              <a:rPr lang="en-US" sz="2800" dirty="0" err="1" smtClean="0">
                <a:solidFill>
                  <a:schemeClr val="accent2">
                    <a:lumMod val="40000"/>
                    <a:lumOff val="60000"/>
                  </a:schemeClr>
                </a:solidFill>
                <a:effectLst/>
              </a:rPr>
              <a:t>int</a:t>
            </a:r>
            <a:r>
              <a:rPr lang="en-US" sz="2800" dirty="0" smtClean="0">
                <a:solidFill>
                  <a:schemeClr val="accent2">
                    <a:lumMod val="40000"/>
                    <a:lumOff val="60000"/>
                  </a:schemeClr>
                </a:solidFill>
                <a:effectLst/>
              </a:rPr>
              <a:t> passengers; // number of passengers</a:t>
            </a:r>
          </a:p>
          <a:p>
            <a:pPr eaLnBrk="1" hangingPunct="1">
              <a:lnSpc>
                <a:spcPct val="90000"/>
              </a:lnSpc>
              <a:buFont typeface="Arial" charset="0"/>
              <a:buNone/>
            </a:pPr>
            <a:r>
              <a:rPr lang="en-US" sz="2800" dirty="0" smtClean="0">
                <a:solidFill>
                  <a:schemeClr val="accent2">
                    <a:lumMod val="40000"/>
                    <a:lumOff val="60000"/>
                  </a:schemeClr>
                </a:solidFill>
                <a:effectLst/>
              </a:rPr>
              <a:t>	</a:t>
            </a:r>
            <a:r>
              <a:rPr lang="en-US" sz="2800" dirty="0" err="1" smtClean="0">
                <a:solidFill>
                  <a:schemeClr val="accent2">
                    <a:lumMod val="40000"/>
                    <a:lumOff val="60000"/>
                  </a:schemeClr>
                </a:solidFill>
                <a:effectLst/>
              </a:rPr>
              <a:t>int</a:t>
            </a:r>
            <a:r>
              <a:rPr lang="en-US" sz="2800" dirty="0" smtClean="0">
                <a:solidFill>
                  <a:schemeClr val="accent2">
                    <a:lumMod val="40000"/>
                    <a:lumOff val="60000"/>
                  </a:schemeClr>
                </a:solidFill>
                <a:effectLst/>
              </a:rPr>
              <a:t> </a:t>
            </a:r>
            <a:r>
              <a:rPr lang="en-US" sz="2800" dirty="0" err="1" smtClean="0">
                <a:solidFill>
                  <a:schemeClr val="accent2">
                    <a:lumMod val="40000"/>
                    <a:lumOff val="60000"/>
                  </a:schemeClr>
                </a:solidFill>
                <a:effectLst/>
              </a:rPr>
              <a:t>fuelcap</a:t>
            </a:r>
            <a:r>
              <a:rPr lang="en-US" sz="2800" dirty="0" smtClean="0">
                <a:solidFill>
                  <a:schemeClr val="accent2">
                    <a:lumMod val="40000"/>
                    <a:lumOff val="60000"/>
                  </a:schemeClr>
                </a:solidFill>
                <a:effectLst/>
              </a:rPr>
              <a:t>; // fuel capacity in gallons</a:t>
            </a:r>
          </a:p>
          <a:p>
            <a:pPr eaLnBrk="1" hangingPunct="1">
              <a:lnSpc>
                <a:spcPct val="90000"/>
              </a:lnSpc>
              <a:buFont typeface="Arial" charset="0"/>
              <a:buNone/>
            </a:pPr>
            <a:r>
              <a:rPr lang="en-US" sz="2800" dirty="0" smtClean="0">
                <a:solidFill>
                  <a:schemeClr val="accent2">
                    <a:lumMod val="40000"/>
                    <a:lumOff val="60000"/>
                  </a:schemeClr>
                </a:solidFill>
                <a:effectLst/>
              </a:rPr>
              <a:t>	</a:t>
            </a:r>
            <a:r>
              <a:rPr lang="en-US" sz="2800" dirty="0" err="1" smtClean="0">
                <a:solidFill>
                  <a:schemeClr val="accent2">
                    <a:lumMod val="40000"/>
                    <a:lumOff val="60000"/>
                  </a:schemeClr>
                </a:solidFill>
                <a:effectLst/>
              </a:rPr>
              <a:t>int</a:t>
            </a:r>
            <a:r>
              <a:rPr lang="en-US" sz="2800" dirty="0" smtClean="0">
                <a:solidFill>
                  <a:schemeClr val="accent2">
                    <a:lumMod val="40000"/>
                    <a:lumOff val="60000"/>
                  </a:schemeClr>
                </a:solidFill>
                <a:effectLst/>
              </a:rPr>
              <a:t> mpg; // fuel consumption in miles per gallon</a:t>
            </a:r>
          </a:p>
          <a:p>
            <a:pPr eaLnBrk="1" hangingPunct="1">
              <a:lnSpc>
                <a:spcPct val="90000"/>
              </a:lnSpc>
              <a:buFont typeface="Arial" charset="0"/>
              <a:buNone/>
            </a:pPr>
            <a:r>
              <a:rPr lang="en-US" sz="2800" dirty="0" smtClean="0">
                <a:solidFill>
                  <a:schemeClr val="accent2">
                    <a:lumMod val="40000"/>
                    <a:lumOff val="60000"/>
                  </a:schemeClr>
                </a:solidFill>
                <a:effectLst/>
              </a:rPr>
              <a:t>	// Display the range.</a:t>
            </a:r>
          </a:p>
          <a:p>
            <a:pPr eaLnBrk="1" hangingPunct="1">
              <a:lnSpc>
                <a:spcPct val="90000"/>
              </a:lnSpc>
              <a:buFont typeface="Arial" charset="0"/>
              <a:buNone/>
            </a:pPr>
            <a:r>
              <a:rPr lang="en-US" sz="2800" dirty="0" smtClean="0">
                <a:solidFill>
                  <a:schemeClr val="accent2">
                    <a:lumMod val="40000"/>
                    <a:lumOff val="60000"/>
                  </a:schemeClr>
                </a:solidFill>
                <a:effectLst/>
              </a:rPr>
              <a:t>	void range() {</a:t>
            </a:r>
          </a:p>
          <a:p>
            <a:pPr eaLnBrk="1" hangingPunct="1">
              <a:lnSpc>
                <a:spcPct val="90000"/>
              </a:lnSpc>
              <a:buFont typeface="Arial" charset="0"/>
              <a:buNone/>
            </a:pPr>
            <a:r>
              <a:rPr lang="en-US" sz="2800" dirty="0" smtClean="0">
                <a:solidFill>
                  <a:schemeClr val="accent2">
                    <a:lumMod val="40000"/>
                    <a:lumOff val="60000"/>
                  </a:schemeClr>
                </a:solidFill>
                <a:effectLst/>
              </a:rPr>
              <a:t>	  </a:t>
            </a:r>
            <a:r>
              <a:rPr lang="en-US" sz="2800" dirty="0" err="1" smtClean="0">
                <a:solidFill>
                  <a:schemeClr val="accent2">
                    <a:lumMod val="40000"/>
                    <a:lumOff val="60000"/>
                  </a:schemeClr>
                </a:solidFill>
                <a:effectLst/>
              </a:rPr>
              <a:t>System.out.println</a:t>
            </a:r>
            <a:r>
              <a:rPr lang="en-US" sz="2800" dirty="0" smtClean="0">
                <a:solidFill>
                  <a:schemeClr val="accent2">
                    <a:lumMod val="40000"/>
                    <a:lumOff val="60000"/>
                  </a:schemeClr>
                </a:solidFill>
                <a:effectLst/>
              </a:rPr>
              <a:t>("Range is " + </a:t>
            </a:r>
            <a:r>
              <a:rPr lang="en-US" sz="2800" dirty="0" err="1" smtClean="0">
                <a:solidFill>
                  <a:schemeClr val="accent2">
                    <a:lumMod val="40000"/>
                    <a:lumOff val="60000"/>
                  </a:schemeClr>
                </a:solidFill>
                <a:effectLst/>
              </a:rPr>
              <a:t>fuelcap</a:t>
            </a:r>
            <a:r>
              <a:rPr lang="en-US" sz="2800" dirty="0" smtClean="0">
                <a:solidFill>
                  <a:schemeClr val="accent2">
                    <a:lumMod val="40000"/>
                    <a:lumOff val="60000"/>
                  </a:schemeClr>
                </a:solidFill>
                <a:effectLst/>
              </a:rPr>
              <a:t> * mpg);</a:t>
            </a:r>
          </a:p>
          <a:p>
            <a:pPr eaLnBrk="1" hangingPunct="1">
              <a:lnSpc>
                <a:spcPct val="90000"/>
              </a:lnSpc>
              <a:buFont typeface="Arial" charset="0"/>
              <a:buNone/>
            </a:pPr>
            <a:r>
              <a:rPr lang="en-US" sz="2800" dirty="0" smtClean="0">
                <a:solidFill>
                  <a:schemeClr val="accent2">
                    <a:lumMod val="40000"/>
                    <a:lumOff val="60000"/>
                  </a:schemeClr>
                </a:solidFill>
                <a:effectLst/>
              </a:rPr>
              <a:t>	}</a:t>
            </a:r>
          </a:p>
          <a:p>
            <a:pPr eaLnBrk="1" hangingPunct="1">
              <a:lnSpc>
                <a:spcPct val="90000"/>
              </a:lnSpc>
              <a:buFont typeface="Arial" charset="0"/>
              <a:buNone/>
            </a:pPr>
            <a:r>
              <a:rPr lang="en-US" sz="2800" dirty="0" smtClean="0">
                <a:solidFill>
                  <a:schemeClr val="accent2">
                    <a:lumMod val="40000"/>
                    <a:lumOff val="60000"/>
                  </a:schemeClr>
                </a:solidFill>
                <a:effectLst/>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Rot="1" noChangeArrowheads="1"/>
          </p:cNvSpPr>
          <p:nvPr>
            <p:ph type="body" idx="1"/>
          </p:nvPr>
        </p:nvSpPr>
        <p:spPr>
          <a:xfrm>
            <a:off x="0" y="0"/>
            <a:ext cx="9753600" cy="6858000"/>
          </a:xfrm>
        </p:spPr>
        <p:txBody>
          <a:bodyPr/>
          <a:lstStyle/>
          <a:p>
            <a:pPr eaLnBrk="1" hangingPunct="1">
              <a:lnSpc>
                <a:spcPct val="80000"/>
              </a:lnSpc>
              <a:buFont typeface="Arial" charset="0"/>
              <a:buNone/>
            </a:pPr>
            <a:r>
              <a:rPr lang="en-US" sz="2300" smtClean="0">
                <a:effectLst/>
              </a:rPr>
              <a:t>class AddMeth {</a:t>
            </a:r>
          </a:p>
          <a:p>
            <a:pPr eaLnBrk="1" hangingPunct="1">
              <a:lnSpc>
                <a:spcPct val="80000"/>
              </a:lnSpc>
              <a:buFont typeface="Arial" charset="0"/>
              <a:buNone/>
            </a:pPr>
            <a:r>
              <a:rPr lang="en-US" sz="2300" smtClean="0">
                <a:effectLst/>
              </a:rPr>
              <a:t> public static void main(String args[]) {</a:t>
            </a:r>
          </a:p>
          <a:p>
            <a:pPr eaLnBrk="1" hangingPunct="1">
              <a:lnSpc>
                <a:spcPct val="80000"/>
              </a:lnSpc>
              <a:buFont typeface="Arial" charset="0"/>
              <a:buNone/>
            </a:pPr>
            <a:r>
              <a:rPr lang="en-US" sz="2300" smtClean="0">
                <a:effectLst/>
              </a:rPr>
              <a:t>  Vehicle minivan = new Vehicle();</a:t>
            </a:r>
          </a:p>
          <a:p>
            <a:pPr eaLnBrk="1" hangingPunct="1">
              <a:lnSpc>
                <a:spcPct val="80000"/>
              </a:lnSpc>
              <a:buFont typeface="Arial" charset="0"/>
              <a:buNone/>
            </a:pPr>
            <a:r>
              <a:rPr lang="en-US" sz="2300" smtClean="0">
                <a:effectLst/>
              </a:rPr>
              <a:t>  Vehicle sportscar = new Vehicle();</a:t>
            </a:r>
          </a:p>
          <a:p>
            <a:pPr eaLnBrk="1" hangingPunct="1">
              <a:lnSpc>
                <a:spcPct val="80000"/>
              </a:lnSpc>
              <a:buFont typeface="Arial" charset="0"/>
              <a:buNone/>
            </a:pPr>
            <a:r>
              <a:rPr lang="en-US" sz="2300" smtClean="0">
                <a:effectLst/>
              </a:rPr>
              <a:t>  int range1, range2;</a:t>
            </a:r>
          </a:p>
          <a:p>
            <a:pPr eaLnBrk="1" hangingPunct="1">
              <a:lnSpc>
                <a:spcPct val="80000"/>
              </a:lnSpc>
              <a:buFont typeface="Arial" charset="0"/>
              <a:buNone/>
            </a:pPr>
            <a:r>
              <a:rPr lang="en-US" sz="2300" smtClean="0">
                <a:effectLst/>
              </a:rPr>
              <a:t>  // assign values to fields in minivan</a:t>
            </a:r>
          </a:p>
          <a:p>
            <a:pPr eaLnBrk="1" hangingPunct="1">
              <a:lnSpc>
                <a:spcPct val="80000"/>
              </a:lnSpc>
              <a:buFont typeface="Arial" charset="0"/>
              <a:buNone/>
            </a:pPr>
            <a:r>
              <a:rPr lang="en-US" sz="2300" smtClean="0">
                <a:effectLst/>
              </a:rPr>
              <a:t>  minivan.passengers = 7;</a:t>
            </a:r>
          </a:p>
          <a:p>
            <a:pPr eaLnBrk="1" hangingPunct="1">
              <a:lnSpc>
                <a:spcPct val="80000"/>
              </a:lnSpc>
              <a:buFont typeface="Arial" charset="0"/>
              <a:buNone/>
            </a:pPr>
            <a:r>
              <a:rPr lang="en-US" sz="2300" smtClean="0">
                <a:effectLst/>
              </a:rPr>
              <a:t>  minivan.fuelcap = 16;</a:t>
            </a:r>
          </a:p>
          <a:p>
            <a:pPr eaLnBrk="1" hangingPunct="1">
              <a:lnSpc>
                <a:spcPct val="80000"/>
              </a:lnSpc>
              <a:buFont typeface="Arial" charset="0"/>
              <a:buNone/>
            </a:pPr>
            <a:r>
              <a:rPr lang="en-US" sz="2300" smtClean="0">
                <a:effectLst/>
              </a:rPr>
              <a:t>  minivan.mpg = 21;</a:t>
            </a:r>
          </a:p>
          <a:p>
            <a:pPr eaLnBrk="1" hangingPunct="1">
              <a:lnSpc>
                <a:spcPct val="80000"/>
              </a:lnSpc>
              <a:buFont typeface="Arial" charset="0"/>
              <a:buNone/>
            </a:pPr>
            <a:r>
              <a:rPr lang="en-US" sz="2300" smtClean="0">
                <a:effectLst/>
              </a:rPr>
              <a:t>  // assign values to fields in sportscar</a:t>
            </a:r>
          </a:p>
          <a:p>
            <a:pPr eaLnBrk="1" hangingPunct="1">
              <a:lnSpc>
                <a:spcPct val="80000"/>
              </a:lnSpc>
              <a:buFont typeface="Arial" charset="0"/>
              <a:buNone/>
            </a:pPr>
            <a:r>
              <a:rPr lang="en-US" sz="2300" smtClean="0">
                <a:effectLst/>
              </a:rPr>
              <a:t>  sportscar.passengers = 2;</a:t>
            </a:r>
          </a:p>
          <a:p>
            <a:pPr eaLnBrk="1" hangingPunct="1">
              <a:lnSpc>
                <a:spcPct val="80000"/>
              </a:lnSpc>
              <a:buFont typeface="Arial" charset="0"/>
              <a:buNone/>
            </a:pPr>
            <a:r>
              <a:rPr lang="en-US" sz="2300" smtClean="0">
                <a:effectLst/>
              </a:rPr>
              <a:t>  sportscar.fuelcap = 14;</a:t>
            </a:r>
          </a:p>
          <a:p>
            <a:pPr eaLnBrk="1" hangingPunct="1">
              <a:lnSpc>
                <a:spcPct val="80000"/>
              </a:lnSpc>
              <a:buFont typeface="Arial" charset="0"/>
              <a:buNone/>
            </a:pPr>
            <a:r>
              <a:rPr lang="en-US" sz="2300" smtClean="0">
                <a:effectLst/>
              </a:rPr>
              <a:t>  sportscar.mpg = 12;</a:t>
            </a:r>
          </a:p>
          <a:p>
            <a:pPr eaLnBrk="1" hangingPunct="1">
              <a:lnSpc>
                <a:spcPct val="80000"/>
              </a:lnSpc>
              <a:buFont typeface="Arial" charset="0"/>
              <a:buNone/>
            </a:pPr>
            <a:r>
              <a:rPr lang="en-US" sz="2300" smtClean="0">
                <a:effectLst/>
              </a:rPr>
              <a:t>  System.out.print("Minivan can carry " + minivan.passengers +  ". ");</a:t>
            </a:r>
          </a:p>
          <a:p>
            <a:pPr eaLnBrk="1" hangingPunct="1">
              <a:lnSpc>
                <a:spcPct val="80000"/>
              </a:lnSpc>
              <a:buFont typeface="Arial" charset="0"/>
              <a:buNone/>
            </a:pPr>
            <a:r>
              <a:rPr lang="en-US" sz="2300" smtClean="0">
                <a:effectLst/>
              </a:rPr>
              <a:t>  minivan.range(); // display range of minivan</a:t>
            </a:r>
          </a:p>
          <a:p>
            <a:pPr eaLnBrk="1" hangingPunct="1">
              <a:lnSpc>
                <a:spcPct val="80000"/>
              </a:lnSpc>
              <a:buFont typeface="Arial" charset="0"/>
              <a:buNone/>
            </a:pPr>
            <a:r>
              <a:rPr lang="en-US" sz="2300" smtClean="0">
                <a:effectLst/>
              </a:rPr>
              <a:t>  System.out.print("Sportscar can carry " + sportscar.passengers +  ". ");</a:t>
            </a:r>
          </a:p>
          <a:p>
            <a:pPr eaLnBrk="1" hangingPunct="1">
              <a:lnSpc>
                <a:spcPct val="80000"/>
              </a:lnSpc>
              <a:buFont typeface="Arial" charset="0"/>
              <a:buNone/>
            </a:pPr>
            <a:r>
              <a:rPr lang="en-US" sz="2300" smtClean="0">
                <a:effectLst/>
              </a:rPr>
              <a:t>  sportscar.range(); // display range of sportscar.</a:t>
            </a:r>
          </a:p>
          <a:p>
            <a:pPr eaLnBrk="1" hangingPunct="1">
              <a:lnSpc>
                <a:spcPct val="80000"/>
              </a:lnSpc>
              <a:buFont typeface="Arial" charset="0"/>
              <a:buNone/>
            </a:pPr>
            <a:r>
              <a:rPr lang="en-US" sz="2300" smtClean="0">
                <a:effectLst/>
              </a:rPr>
              <a:t> }</a:t>
            </a:r>
          </a:p>
          <a:p>
            <a:pPr eaLnBrk="1" hangingPunct="1">
              <a:lnSpc>
                <a:spcPct val="80000"/>
              </a:lnSpc>
              <a:buFont typeface="Arial" charset="0"/>
              <a:buNone/>
            </a:pPr>
            <a:r>
              <a:rPr lang="en-US" sz="2300" smtClean="0">
                <a:effectLst/>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Rot="1" noChangeArrowheads="1"/>
          </p:cNvSpPr>
          <p:nvPr>
            <p:ph type="body" idx="1"/>
          </p:nvPr>
        </p:nvSpPr>
        <p:spPr/>
        <p:txBody>
          <a:bodyPr/>
          <a:lstStyle/>
          <a:p>
            <a:pPr eaLnBrk="1" hangingPunct="1"/>
            <a:r>
              <a:rPr lang="en-US" smtClean="0">
                <a:effectLst/>
              </a:rPr>
              <a:t>This program generates the following output:</a:t>
            </a:r>
          </a:p>
          <a:p>
            <a:pPr eaLnBrk="1" hangingPunct="1">
              <a:buFont typeface="Arial" charset="0"/>
              <a:buNone/>
            </a:pPr>
            <a:endParaRPr lang="en-US" smtClean="0">
              <a:effectLst/>
            </a:endParaRPr>
          </a:p>
          <a:p>
            <a:pPr eaLnBrk="1" hangingPunct="1">
              <a:buFont typeface="Arial" charset="0"/>
              <a:buNone/>
            </a:pPr>
            <a:r>
              <a:rPr lang="en-US" smtClean="0">
                <a:solidFill>
                  <a:srgbClr val="00FFCC"/>
                </a:solidFill>
                <a:effectLst/>
              </a:rPr>
              <a:t>Minivan can carry 7. Range is 336</a:t>
            </a:r>
          </a:p>
          <a:p>
            <a:pPr eaLnBrk="1" hangingPunct="1">
              <a:buFont typeface="Arial" charset="0"/>
              <a:buNone/>
            </a:pPr>
            <a:r>
              <a:rPr lang="en-US" smtClean="0">
                <a:solidFill>
                  <a:srgbClr val="00FFCC"/>
                </a:solidFill>
                <a:effectLst/>
              </a:rPr>
              <a:t>Sportscar can carry 2. Range is 168</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p:txBody>
          <a:bodyPr/>
          <a:lstStyle/>
          <a:p>
            <a:pPr eaLnBrk="1" hangingPunct="1"/>
            <a:r>
              <a:rPr lang="en-US" smtClean="0">
                <a:effectLst/>
              </a:rPr>
              <a:t>Returning from a Method</a:t>
            </a:r>
          </a:p>
        </p:txBody>
      </p:sp>
      <p:sp>
        <p:nvSpPr>
          <p:cNvPr id="29699" name="Rectangle 3"/>
          <p:cNvSpPr>
            <a:spLocks noGrp="1" noRot="1" noChangeArrowheads="1"/>
          </p:cNvSpPr>
          <p:nvPr>
            <p:ph type="body" idx="1"/>
          </p:nvPr>
        </p:nvSpPr>
        <p:spPr/>
        <p:txBody>
          <a:bodyPr/>
          <a:lstStyle/>
          <a:p>
            <a:pPr eaLnBrk="1" hangingPunct="1"/>
            <a:r>
              <a:rPr lang="en-US" smtClean="0">
                <a:effectLst/>
              </a:rPr>
              <a:t>In general, there are two conditions that cause a method to return—first, as the </a:t>
            </a:r>
            <a:r>
              <a:rPr lang="en-US" b="1" smtClean="0">
                <a:effectLst/>
              </a:rPr>
              <a:t>range( ) </a:t>
            </a:r>
            <a:r>
              <a:rPr lang="en-US" smtClean="0">
                <a:effectLst/>
              </a:rPr>
              <a:t>method in the preceding example shows, when the method’s closing curly brace is encountered. The second is when a </a:t>
            </a:r>
            <a:r>
              <a:rPr lang="en-US" b="1" smtClean="0">
                <a:effectLst/>
              </a:rPr>
              <a:t>return </a:t>
            </a:r>
            <a:r>
              <a:rPr lang="en-US" smtClean="0">
                <a:effectLst/>
              </a:rPr>
              <a:t>statement is executed. There are two forms of </a:t>
            </a:r>
            <a:r>
              <a:rPr lang="en-US" b="1" smtClean="0">
                <a:effectLst/>
              </a:rPr>
              <a:t>return</a:t>
            </a:r>
            <a:r>
              <a:rPr lang="en-US" smtClean="0">
                <a:effectLst/>
              </a:rPr>
              <a:t>—one for use in </a:t>
            </a:r>
            <a:r>
              <a:rPr lang="en-US" b="1" smtClean="0">
                <a:effectLst/>
              </a:rPr>
              <a:t>void </a:t>
            </a:r>
            <a:r>
              <a:rPr lang="en-US" smtClean="0">
                <a:effectLst/>
              </a:rPr>
              <a:t>methods (those that do not return a value) and one for returning values.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Rot="1" noChangeArrowheads="1"/>
          </p:cNvSpPr>
          <p:nvPr>
            <p:ph type="body" idx="1"/>
          </p:nvPr>
        </p:nvSpPr>
        <p:spPr>
          <a:xfrm>
            <a:off x="301625" y="990600"/>
            <a:ext cx="8540750" cy="5108575"/>
          </a:xfrm>
        </p:spPr>
        <p:txBody>
          <a:bodyPr/>
          <a:lstStyle/>
          <a:p>
            <a:pPr eaLnBrk="1" hangingPunct="1">
              <a:buFont typeface="Arial" charset="0"/>
              <a:buNone/>
            </a:pPr>
            <a:r>
              <a:rPr lang="en-US" dirty="0" smtClean="0">
                <a:solidFill>
                  <a:schemeClr val="accent2">
                    <a:lumMod val="40000"/>
                    <a:lumOff val="60000"/>
                  </a:schemeClr>
                </a:solidFill>
                <a:effectLst/>
              </a:rPr>
              <a:t>void </a:t>
            </a:r>
            <a:r>
              <a:rPr lang="en-US" dirty="0" err="1" smtClean="0">
                <a:solidFill>
                  <a:schemeClr val="accent2">
                    <a:lumMod val="40000"/>
                    <a:lumOff val="60000"/>
                  </a:schemeClr>
                </a:solidFill>
                <a:effectLst/>
              </a:rPr>
              <a:t>myMeth</a:t>
            </a:r>
            <a:r>
              <a:rPr lang="en-US" dirty="0" smtClean="0">
                <a:solidFill>
                  <a:schemeClr val="accent2">
                    <a:lumMod val="40000"/>
                    <a:lumOff val="60000"/>
                  </a:schemeClr>
                </a:solidFill>
                <a:effectLst/>
              </a:rPr>
              <a:t>() {</a:t>
            </a:r>
          </a:p>
          <a:p>
            <a:pPr eaLnBrk="1" hangingPunct="1">
              <a:buFont typeface="Arial" charset="0"/>
              <a:buNone/>
            </a:pPr>
            <a:r>
              <a:rPr lang="en-US" dirty="0" smtClean="0">
                <a:solidFill>
                  <a:schemeClr val="accent2">
                    <a:lumMod val="40000"/>
                    <a:lumOff val="60000"/>
                  </a:schemeClr>
                </a:solidFill>
                <a:effectLst/>
              </a:rPr>
              <a:t> </a:t>
            </a:r>
            <a:r>
              <a:rPr lang="en-US" dirty="0" err="1" smtClean="0">
                <a:solidFill>
                  <a:schemeClr val="accent2">
                    <a:lumMod val="40000"/>
                    <a:lumOff val="60000"/>
                  </a:schemeClr>
                </a:solidFill>
                <a:effectLst/>
              </a:rPr>
              <a:t>int</a:t>
            </a:r>
            <a:r>
              <a:rPr lang="en-US" dirty="0" smtClean="0">
                <a:solidFill>
                  <a:schemeClr val="accent2">
                    <a:lumMod val="40000"/>
                    <a:lumOff val="60000"/>
                  </a:schemeClr>
                </a:solidFill>
                <a:effectLst/>
              </a:rPr>
              <a:t> </a:t>
            </a:r>
            <a:r>
              <a:rPr lang="en-US" dirty="0" err="1" smtClean="0">
                <a:solidFill>
                  <a:schemeClr val="accent2">
                    <a:lumMod val="40000"/>
                    <a:lumOff val="60000"/>
                  </a:schemeClr>
                </a:solidFill>
                <a:effectLst/>
              </a:rPr>
              <a:t>i</a:t>
            </a:r>
            <a:r>
              <a:rPr lang="en-US" dirty="0" smtClean="0">
                <a:solidFill>
                  <a:schemeClr val="accent2">
                    <a:lumMod val="40000"/>
                    <a:lumOff val="60000"/>
                  </a:schemeClr>
                </a:solidFill>
                <a:effectLst/>
              </a:rPr>
              <a:t>;</a:t>
            </a:r>
          </a:p>
          <a:p>
            <a:pPr eaLnBrk="1" hangingPunct="1">
              <a:buFont typeface="Arial" charset="0"/>
              <a:buNone/>
            </a:pPr>
            <a:r>
              <a:rPr lang="en-US" dirty="0" smtClean="0">
                <a:solidFill>
                  <a:schemeClr val="accent2">
                    <a:lumMod val="40000"/>
                    <a:lumOff val="60000"/>
                  </a:schemeClr>
                </a:solidFill>
                <a:effectLst/>
              </a:rPr>
              <a:t> for(</a:t>
            </a:r>
            <a:r>
              <a:rPr lang="en-US" dirty="0" err="1" smtClean="0">
                <a:solidFill>
                  <a:schemeClr val="accent2">
                    <a:lumMod val="40000"/>
                    <a:lumOff val="60000"/>
                  </a:schemeClr>
                </a:solidFill>
                <a:effectLst/>
              </a:rPr>
              <a:t>i</a:t>
            </a:r>
            <a:r>
              <a:rPr lang="en-US" dirty="0" smtClean="0">
                <a:solidFill>
                  <a:schemeClr val="accent2">
                    <a:lumMod val="40000"/>
                    <a:lumOff val="60000"/>
                  </a:schemeClr>
                </a:solidFill>
                <a:effectLst/>
              </a:rPr>
              <a:t>=0; </a:t>
            </a:r>
            <a:r>
              <a:rPr lang="en-US" dirty="0" err="1" smtClean="0">
                <a:solidFill>
                  <a:schemeClr val="accent2">
                    <a:lumMod val="40000"/>
                    <a:lumOff val="60000"/>
                  </a:schemeClr>
                </a:solidFill>
                <a:effectLst/>
              </a:rPr>
              <a:t>i</a:t>
            </a:r>
            <a:r>
              <a:rPr lang="en-US" dirty="0" smtClean="0">
                <a:solidFill>
                  <a:schemeClr val="accent2">
                    <a:lumMod val="40000"/>
                    <a:lumOff val="60000"/>
                  </a:schemeClr>
                </a:solidFill>
                <a:effectLst/>
              </a:rPr>
              <a:t>&lt;10; </a:t>
            </a:r>
            <a:r>
              <a:rPr lang="en-US" dirty="0" err="1" smtClean="0">
                <a:solidFill>
                  <a:schemeClr val="accent2">
                    <a:lumMod val="40000"/>
                    <a:lumOff val="60000"/>
                  </a:schemeClr>
                </a:solidFill>
                <a:effectLst/>
              </a:rPr>
              <a:t>i</a:t>
            </a:r>
            <a:r>
              <a:rPr lang="en-US" dirty="0" smtClean="0">
                <a:solidFill>
                  <a:schemeClr val="accent2">
                    <a:lumMod val="40000"/>
                    <a:lumOff val="60000"/>
                  </a:schemeClr>
                </a:solidFill>
                <a:effectLst/>
              </a:rPr>
              <a:t>++) {</a:t>
            </a:r>
          </a:p>
          <a:p>
            <a:pPr eaLnBrk="1" hangingPunct="1">
              <a:buFont typeface="Arial" charset="0"/>
              <a:buNone/>
            </a:pPr>
            <a:r>
              <a:rPr lang="en-US" dirty="0" smtClean="0">
                <a:solidFill>
                  <a:schemeClr val="accent2">
                    <a:lumMod val="40000"/>
                    <a:lumOff val="60000"/>
                  </a:schemeClr>
                </a:solidFill>
                <a:effectLst/>
              </a:rPr>
              <a:t>  if(</a:t>
            </a:r>
            <a:r>
              <a:rPr lang="en-US" dirty="0" err="1" smtClean="0">
                <a:solidFill>
                  <a:schemeClr val="accent2">
                    <a:lumMod val="40000"/>
                    <a:lumOff val="60000"/>
                  </a:schemeClr>
                </a:solidFill>
                <a:effectLst/>
              </a:rPr>
              <a:t>i</a:t>
            </a:r>
            <a:r>
              <a:rPr lang="en-US" dirty="0" smtClean="0">
                <a:solidFill>
                  <a:schemeClr val="accent2">
                    <a:lumMod val="40000"/>
                    <a:lumOff val="60000"/>
                  </a:schemeClr>
                </a:solidFill>
                <a:effectLst/>
              </a:rPr>
              <a:t> == 5) return; // stop at 5</a:t>
            </a:r>
          </a:p>
          <a:p>
            <a:pPr eaLnBrk="1" hangingPunct="1">
              <a:buFont typeface="Arial" charset="0"/>
              <a:buNone/>
            </a:pPr>
            <a:r>
              <a:rPr lang="en-US" dirty="0" smtClean="0">
                <a:solidFill>
                  <a:schemeClr val="accent2">
                    <a:lumMod val="40000"/>
                    <a:lumOff val="60000"/>
                  </a:schemeClr>
                </a:solidFill>
                <a:effectLst/>
              </a:rPr>
              <a:t>  </a:t>
            </a:r>
            <a:r>
              <a:rPr lang="en-US" dirty="0" err="1" smtClean="0">
                <a:solidFill>
                  <a:schemeClr val="accent2">
                    <a:lumMod val="40000"/>
                    <a:lumOff val="60000"/>
                  </a:schemeClr>
                </a:solidFill>
                <a:effectLst/>
              </a:rPr>
              <a:t>System.out.println</a:t>
            </a:r>
            <a:r>
              <a:rPr lang="en-US" dirty="0" smtClean="0">
                <a:solidFill>
                  <a:schemeClr val="accent2">
                    <a:lumMod val="40000"/>
                    <a:lumOff val="60000"/>
                  </a:schemeClr>
                </a:solidFill>
                <a:effectLst/>
              </a:rPr>
              <a:t>();</a:t>
            </a:r>
          </a:p>
          <a:p>
            <a:pPr eaLnBrk="1" hangingPunct="1">
              <a:buFont typeface="Arial" charset="0"/>
              <a:buNone/>
            </a:pPr>
            <a:r>
              <a:rPr lang="en-US" dirty="0" smtClean="0">
                <a:solidFill>
                  <a:schemeClr val="accent2">
                    <a:lumMod val="40000"/>
                    <a:lumOff val="60000"/>
                  </a:schemeClr>
                </a:solidFill>
                <a:effectLst/>
              </a:rPr>
              <a:t> }</a:t>
            </a:r>
          </a:p>
          <a:p>
            <a:pPr eaLnBrk="1" hangingPunct="1">
              <a:buFont typeface="Arial" charset="0"/>
              <a:buNone/>
            </a:pPr>
            <a:r>
              <a:rPr lang="en-US" dirty="0" smtClean="0">
                <a:solidFill>
                  <a:schemeClr val="accent2">
                    <a:lumMod val="40000"/>
                    <a:lumOff val="60000"/>
                  </a:schemeClr>
                </a:solidFill>
                <a:effectLst/>
              </a:rPr>
              <a:t>}</a:t>
            </a:r>
          </a:p>
        </p:txBody>
      </p:sp>
      <p:sp>
        <p:nvSpPr>
          <p:cNvPr id="30723" name="Rectangle 4"/>
          <p:cNvSpPr>
            <a:spLocks noChangeArrowheads="1"/>
          </p:cNvSpPr>
          <p:nvPr/>
        </p:nvSpPr>
        <p:spPr bwMode="auto">
          <a:xfrm>
            <a:off x="609600" y="5334000"/>
            <a:ext cx="8153400" cy="1187450"/>
          </a:xfrm>
          <a:prstGeom prst="rect">
            <a:avLst/>
          </a:prstGeom>
          <a:noFill/>
          <a:ln w="9525">
            <a:noFill/>
            <a:miter lim="800000"/>
            <a:headEnd/>
            <a:tailEnd/>
          </a:ln>
        </p:spPr>
        <p:txBody>
          <a:bodyPr>
            <a:spAutoFit/>
          </a:bodyPr>
          <a:lstStyle/>
          <a:p>
            <a:r>
              <a:rPr lang="en-US" sz="2400" b="1"/>
              <a:t>To review: a void method can return in one of two ways—its closing curly brace is reached, or a return statement is executed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p:txBody>
          <a:bodyPr/>
          <a:lstStyle/>
          <a:p>
            <a:pPr eaLnBrk="1" hangingPunct="1"/>
            <a:r>
              <a:rPr lang="en-US" smtClean="0">
                <a:effectLst/>
              </a:rPr>
              <a:t>Returning a Value</a:t>
            </a:r>
          </a:p>
        </p:txBody>
      </p:sp>
      <p:sp>
        <p:nvSpPr>
          <p:cNvPr id="31747" name="Rectangle 3"/>
          <p:cNvSpPr>
            <a:spLocks noGrp="1" noRot="1" noChangeArrowheads="1"/>
          </p:cNvSpPr>
          <p:nvPr>
            <p:ph type="body" idx="1"/>
          </p:nvPr>
        </p:nvSpPr>
        <p:spPr/>
        <p:txBody>
          <a:bodyPr/>
          <a:lstStyle/>
          <a:p>
            <a:pPr eaLnBrk="1" hangingPunct="1">
              <a:lnSpc>
                <a:spcPct val="90000"/>
              </a:lnSpc>
              <a:buFont typeface="Arial" charset="0"/>
              <a:buNone/>
            </a:pPr>
            <a:r>
              <a:rPr lang="en-US" sz="2800" smtClean="0">
                <a:effectLst/>
              </a:rPr>
              <a:t>class Vehicle {</a:t>
            </a:r>
          </a:p>
          <a:p>
            <a:pPr eaLnBrk="1" hangingPunct="1">
              <a:lnSpc>
                <a:spcPct val="90000"/>
              </a:lnSpc>
              <a:buFont typeface="Arial" charset="0"/>
              <a:buNone/>
            </a:pPr>
            <a:r>
              <a:rPr lang="en-US" sz="2800" smtClean="0">
                <a:effectLst/>
              </a:rPr>
              <a:t>  int passengers; // number of passengers</a:t>
            </a:r>
          </a:p>
          <a:p>
            <a:pPr eaLnBrk="1" hangingPunct="1">
              <a:lnSpc>
                <a:spcPct val="90000"/>
              </a:lnSpc>
              <a:buFont typeface="Arial" charset="0"/>
              <a:buNone/>
            </a:pPr>
            <a:r>
              <a:rPr lang="en-US" sz="2800" smtClean="0">
                <a:effectLst/>
              </a:rPr>
              <a:t>  int fuelcap; // fuel capacity in gallons</a:t>
            </a:r>
          </a:p>
          <a:p>
            <a:pPr eaLnBrk="1" hangingPunct="1">
              <a:lnSpc>
                <a:spcPct val="90000"/>
              </a:lnSpc>
              <a:buFont typeface="Arial" charset="0"/>
              <a:buNone/>
            </a:pPr>
            <a:r>
              <a:rPr lang="en-US" sz="2800" smtClean="0">
                <a:effectLst/>
              </a:rPr>
              <a:t>  int mpg; // fuel consumption in miles per gallon</a:t>
            </a:r>
          </a:p>
          <a:p>
            <a:pPr eaLnBrk="1" hangingPunct="1">
              <a:lnSpc>
                <a:spcPct val="90000"/>
              </a:lnSpc>
              <a:buFont typeface="Arial" charset="0"/>
              <a:buNone/>
            </a:pPr>
            <a:r>
              <a:rPr lang="en-US" sz="2800" smtClean="0">
                <a:effectLst/>
              </a:rPr>
              <a:t>  // Return the range.</a:t>
            </a:r>
          </a:p>
          <a:p>
            <a:pPr eaLnBrk="1" hangingPunct="1">
              <a:lnSpc>
                <a:spcPct val="90000"/>
              </a:lnSpc>
              <a:buFont typeface="Arial" charset="0"/>
              <a:buNone/>
            </a:pPr>
            <a:r>
              <a:rPr lang="en-US" sz="2800" smtClean="0">
                <a:effectLst/>
              </a:rPr>
              <a:t>  int range() {</a:t>
            </a:r>
          </a:p>
          <a:p>
            <a:pPr eaLnBrk="1" hangingPunct="1">
              <a:lnSpc>
                <a:spcPct val="90000"/>
              </a:lnSpc>
              <a:buFont typeface="Arial" charset="0"/>
              <a:buNone/>
            </a:pPr>
            <a:r>
              <a:rPr lang="en-US" sz="2800" smtClean="0">
                <a:effectLst/>
              </a:rPr>
              <a:t>  return mpg * fuelcap;</a:t>
            </a:r>
          </a:p>
          <a:p>
            <a:pPr eaLnBrk="1" hangingPunct="1">
              <a:lnSpc>
                <a:spcPct val="90000"/>
              </a:lnSpc>
              <a:buFont typeface="Arial" charset="0"/>
              <a:buNone/>
            </a:pPr>
            <a:r>
              <a:rPr lang="en-US" sz="2800" smtClean="0">
                <a:effectLst/>
              </a:rPr>
              <a:t> }</a:t>
            </a:r>
          </a:p>
          <a:p>
            <a:pPr eaLnBrk="1" hangingPunct="1">
              <a:lnSpc>
                <a:spcPct val="90000"/>
              </a:lnSpc>
              <a:buFont typeface="Arial" charset="0"/>
              <a:buNone/>
            </a:pPr>
            <a:r>
              <a:rPr lang="en-US" sz="2800" smtClean="0">
                <a:effectLst/>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a:xfrm>
            <a:off x="301625" y="228600"/>
            <a:ext cx="8540750" cy="685800"/>
          </a:xfrm>
        </p:spPr>
        <p:txBody>
          <a:bodyPr>
            <a:normAutofit fontScale="90000"/>
          </a:bodyPr>
          <a:lstStyle/>
          <a:p>
            <a:pPr eaLnBrk="1" hangingPunct="1"/>
            <a:r>
              <a:rPr lang="en-US" sz="4000" smtClean="0">
                <a:effectLst/>
              </a:rPr>
              <a:t>The General Form of a Class</a:t>
            </a:r>
          </a:p>
        </p:txBody>
      </p:sp>
      <p:sp>
        <p:nvSpPr>
          <p:cNvPr id="5123" name="Rectangle 3"/>
          <p:cNvSpPr>
            <a:spLocks noGrp="1" noRot="1" noChangeArrowheads="1"/>
          </p:cNvSpPr>
          <p:nvPr>
            <p:ph type="body" idx="1"/>
          </p:nvPr>
        </p:nvSpPr>
        <p:spPr>
          <a:xfrm>
            <a:off x="301625" y="1143000"/>
            <a:ext cx="8540750" cy="5715000"/>
          </a:xfrm>
        </p:spPr>
        <p:txBody>
          <a:bodyPr>
            <a:normAutofit lnSpcReduction="10000"/>
          </a:bodyPr>
          <a:lstStyle/>
          <a:p>
            <a:pPr eaLnBrk="1" hangingPunct="1">
              <a:lnSpc>
                <a:spcPct val="80000"/>
              </a:lnSpc>
              <a:buFont typeface="Arial" charset="0"/>
              <a:buNone/>
            </a:pPr>
            <a:r>
              <a:rPr lang="en-US" sz="2000" smtClean="0">
                <a:effectLst/>
              </a:rPr>
              <a:t>class </a:t>
            </a:r>
            <a:r>
              <a:rPr lang="en-US" sz="2000" i="1" smtClean="0">
                <a:effectLst/>
              </a:rPr>
              <a:t>classname </a:t>
            </a:r>
            <a:r>
              <a:rPr lang="en-US" sz="2000" smtClean="0">
                <a:effectLst/>
              </a:rPr>
              <a:t>{</a:t>
            </a:r>
          </a:p>
          <a:p>
            <a:pPr eaLnBrk="1" hangingPunct="1">
              <a:lnSpc>
                <a:spcPct val="80000"/>
              </a:lnSpc>
              <a:buFont typeface="Arial" charset="0"/>
              <a:buNone/>
            </a:pPr>
            <a:r>
              <a:rPr lang="en-US" sz="2000" smtClean="0">
                <a:effectLst/>
              </a:rPr>
              <a:t>	// declare instance variables</a:t>
            </a:r>
          </a:p>
          <a:p>
            <a:pPr eaLnBrk="1" hangingPunct="1">
              <a:lnSpc>
                <a:spcPct val="80000"/>
              </a:lnSpc>
              <a:buFont typeface="Arial" charset="0"/>
              <a:buNone/>
            </a:pPr>
            <a:r>
              <a:rPr lang="en-US" sz="2000" i="1" smtClean="0">
                <a:effectLst/>
              </a:rPr>
              <a:t>	type var1</a:t>
            </a:r>
            <a:r>
              <a:rPr lang="en-US" sz="2000" smtClean="0">
                <a:effectLst/>
              </a:rPr>
              <a:t>;</a:t>
            </a:r>
          </a:p>
          <a:p>
            <a:pPr eaLnBrk="1" hangingPunct="1">
              <a:lnSpc>
                <a:spcPct val="80000"/>
              </a:lnSpc>
              <a:buFont typeface="Arial" charset="0"/>
              <a:buNone/>
            </a:pPr>
            <a:r>
              <a:rPr lang="en-US" sz="2000" i="1" smtClean="0">
                <a:effectLst/>
              </a:rPr>
              <a:t>	type var2</a:t>
            </a:r>
            <a:r>
              <a:rPr lang="en-US" sz="2000" smtClean="0">
                <a:effectLst/>
              </a:rPr>
              <a:t>;</a:t>
            </a:r>
          </a:p>
          <a:p>
            <a:pPr eaLnBrk="1" hangingPunct="1">
              <a:lnSpc>
                <a:spcPct val="80000"/>
              </a:lnSpc>
              <a:buFont typeface="Arial" charset="0"/>
              <a:buNone/>
            </a:pPr>
            <a:r>
              <a:rPr lang="en-US" sz="2000" smtClean="0">
                <a:effectLst/>
              </a:rPr>
              <a:t>	// ...</a:t>
            </a:r>
          </a:p>
          <a:p>
            <a:pPr eaLnBrk="1" hangingPunct="1">
              <a:lnSpc>
                <a:spcPct val="80000"/>
              </a:lnSpc>
              <a:buFont typeface="Arial" charset="0"/>
              <a:buNone/>
            </a:pPr>
            <a:r>
              <a:rPr lang="en-US" sz="2000" i="1" smtClean="0">
                <a:effectLst/>
              </a:rPr>
              <a:t>	type varN</a:t>
            </a:r>
            <a:r>
              <a:rPr lang="en-US" sz="2000" smtClean="0">
                <a:effectLst/>
              </a:rPr>
              <a:t>;</a:t>
            </a:r>
          </a:p>
          <a:p>
            <a:pPr eaLnBrk="1" hangingPunct="1">
              <a:lnSpc>
                <a:spcPct val="80000"/>
              </a:lnSpc>
              <a:buFont typeface="Arial" charset="0"/>
              <a:buNone/>
            </a:pPr>
            <a:r>
              <a:rPr lang="en-US" sz="2000" smtClean="0">
                <a:effectLst/>
              </a:rPr>
              <a:t>	// declare methods</a:t>
            </a:r>
          </a:p>
          <a:p>
            <a:pPr eaLnBrk="1" hangingPunct="1">
              <a:lnSpc>
                <a:spcPct val="80000"/>
              </a:lnSpc>
              <a:buFont typeface="Arial" charset="0"/>
              <a:buNone/>
            </a:pPr>
            <a:r>
              <a:rPr lang="en-US" sz="2000" i="1" smtClean="0">
                <a:effectLst/>
              </a:rPr>
              <a:t>	type method1</a:t>
            </a:r>
            <a:r>
              <a:rPr lang="en-US" sz="2000" smtClean="0">
                <a:effectLst/>
              </a:rPr>
              <a:t>(</a:t>
            </a:r>
            <a:r>
              <a:rPr lang="en-US" sz="2000" i="1" smtClean="0">
                <a:effectLst/>
              </a:rPr>
              <a:t>parameters</a:t>
            </a:r>
            <a:r>
              <a:rPr lang="en-US" sz="2000" smtClean="0">
                <a:effectLst/>
              </a:rPr>
              <a:t>) {</a:t>
            </a:r>
          </a:p>
          <a:p>
            <a:pPr eaLnBrk="1" hangingPunct="1">
              <a:lnSpc>
                <a:spcPct val="80000"/>
              </a:lnSpc>
              <a:buFont typeface="Arial" charset="0"/>
              <a:buNone/>
            </a:pPr>
            <a:r>
              <a:rPr lang="en-US" sz="2000" smtClean="0">
                <a:effectLst/>
              </a:rPr>
              <a:t>	// body of method</a:t>
            </a:r>
          </a:p>
          <a:p>
            <a:pPr eaLnBrk="1" hangingPunct="1">
              <a:lnSpc>
                <a:spcPct val="80000"/>
              </a:lnSpc>
              <a:buFont typeface="Arial" charset="0"/>
              <a:buNone/>
            </a:pPr>
            <a:r>
              <a:rPr lang="en-US" sz="2000" smtClean="0">
                <a:effectLst/>
              </a:rPr>
              <a:t>	}</a:t>
            </a:r>
          </a:p>
          <a:p>
            <a:pPr eaLnBrk="1" hangingPunct="1">
              <a:lnSpc>
                <a:spcPct val="80000"/>
              </a:lnSpc>
              <a:buFont typeface="Arial" charset="0"/>
              <a:buNone/>
            </a:pPr>
            <a:r>
              <a:rPr lang="en-US" sz="2000" i="1" smtClean="0">
                <a:effectLst/>
              </a:rPr>
              <a:t>	type method2</a:t>
            </a:r>
            <a:r>
              <a:rPr lang="en-US" sz="2000" smtClean="0">
                <a:effectLst/>
              </a:rPr>
              <a:t>(</a:t>
            </a:r>
            <a:r>
              <a:rPr lang="en-US" sz="2000" i="1" smtClean="0">
                <a:effectLst/>
              </a:rPr>
              <a:t>parameters</a:t>
            </a:r>
            <a:r>
              <a:rPr lang="en-US" sz="2000" smtClean="0">
                <a:effectLst/>
              </a:rPr>
              <a:t>) {</a:t>
            </a:r>
          </a:p>
          <a:p>
            <a:pPr eaLnBrk="1" hangingPunct="1">
              <a:lnSpc>
                <a:spcPct val="80000"/>
              </a:lnSpc>
              <a:buFont typeface="Arial" charset="0"/>
              <a:buNone/>
            </a:pPr>
            <a:r>
              <a:rPr lang="en-US" sz="2000" smtClean="0">
                <a:effectLst/>
              </a:rPr>
              <a:t>	// body of method</a:t>
            </a:r>
          </a:p>
          <a:p>
            <a:pPr eaLnBrk="1" hangingPunct="1">
              <a:lnSpc>
                <a:spcPct val="80000"/>
              </a:lnSpc>
              <a:buFont typeface="Arial" charset="0"/>
              <a:buNone/>
            </a:pPr>
            <a:r>
              <a:rPr lang="en-US" sz="2000" smtClean="0">
                <a:effectLst/>
              </a:rPr>
              <a:t>	}</a:t>
            </a:r>
          </a:p>
          <a:p>
            <a:pPr eaLnBrk="1" hangingPunct="1">
              <a:lnSpc>
                <a:spcPct val="80000"/>
              </a:lnSpc>
              <a:buFont typeface="Arial" charset="0"/>
              <a:buNone/>
            </a:pPr>
            <a:r>
              <a:rPr lang="en-US" sz="2000" smtClean="0">
                <a:effectLst/>
              </a:rPr>
              <a:t>	// ...</a:t>
            </a:r>
          </a:p>
          <a:p>
            <a:pPr eaLnBrk="1" hangingPunct="1">
              <a:lnSpc>
                <a:spcPct val="80000"/>
              </a:lnSpc>
              <a:buFont typeface="Arial" charset="0"/>
              <a:buNone/>
            </a:pPr>
            <a:r>
              <a:rPr lang="en-US" sz="2000" i="1" smtClean="0">
                <a:effectLst/>
              </a:rPr>
              <a:t>	type methodN</a:t>
            </a:r>
            <a:r>
              <a:rPr lang="en-US" sz="2000" smtClean="0">
                <a:effectLst/>
              </a:rPr>
              <a:t>(</a:t>
            </a:r>
            <a:r>
              <a:rPr lang="en-US" sz="2000" i="1" smtClean="0">
                <a:effectLst/>
              </a:rPr>
              <a:t>parameters</a:t>
            </a:r>
            <a:r>
              <a:rPr lang="en-US" sz="2000" smtClean="0">
                <a:effectLst/>
              </a:rPr>
              <a:t>) {</a:t>
            </a:r>
          </a:p>
          <a:p>
            <a:pPr eaLnBrk="1" hangingPunct="1">
              <a:lnSpc>
                <a:spcPct val="80000"/>
              </a:lnSpc>
              <a:buFont typeface="Arial" charset="0"/>
              <a:buNone/>
            </a:pPr>
            <a:r>
              <a:rPr lang="en-US" sz="2000" smtClean="0">
                <a:effectLst/>
              </a:rPr>
              <a:t>	// body of method</a:t>
            </a:r>
          </a:p>
          <a:p>
            <a:pPr eaLnBrk="1" hangingPunct="1">
              <a:lnSpc>
                <a:spcPct val="80000"/>
              </a:lnSpc>
              <a:buFont typeface="Arial" charset="0"/>
              <a:buNone/>
            </a:pPr>
            <a:r>
              <a:rPr lang="en-US" sz="2000" smtClean="0">
                <a:effectLst/>
              </a:rPr>
              <a:t>	}</a:t>
            </a:r>
          </a:p>
          <a:p>
            <a:pPr eaLnBrk="1" hangingPunct="1">
              <a:lnSpc>
                <a:spcPct val="80000"/>
              </a:lnSpc>
              <a:buFont typeface="Arial" charset="0"/>
              <a:buNone/>
            </a:pPr>
            <a:r>
              <a:rPr lang="en-US" sz="2000" smtClean="0">
                <a:effectLst/>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Rot="1" noChangeArrowheads="1"/>
          </p:cNvSpPr>
          <p:nvPr>
            <p:ph type="body" idx="1"/>
          </p:nvPr>
        </p:nvSpPr>
        <p:spPr>
          <a:xfrm>
            <a:off x="301625" y="0"/>
            <a:ext cx="8540750" cy="6858000"/>
          </a:xfrm>
        </p:spPr>
        <p:txBody>
          <a:bodyPr>
            <a:normAutofit lnSpcReduction="10000"/>
          </a:bodyPr>
          <a:lstStyle/>
          <a:p>
            <a:pPr eaLnBrk="1" hangingPunct="1">
              <a:lnSpc>
                <a:spcPct val="80000"/>
              </a:lnSpc>
              <a:buFont typeface="Arial" charset="0"/>
              <a:buNone/>
            </a:pPr>
            <a:r>
              <a:rPr lang="en-US" sz="2000" dirty="0" smtClean="0">
                <a:solidFill>
                  <a:schemeClr val="accent2">
                    <a:lumMod val="40000"/>
                    <a:lumOff val="60000"/>
                  </a:schemeClr>
                </a:solidFill>
                <a:effectLst/>
              </a:rPr>
              <a:t>class </a:t>
            </a:r>
            <a:r>
              <a:rPr lang="en-US" sz="2000" dirty="0" err="1" smtClean="0">
                <a:solidFill>
                  <a:schemeClr val="accent2">
                    <a:lumMod val="40000"/>
                    <a:lumOff val="60000"/>
                  </a:schemeClr>
                </a:solidFill>
                <a:effectLst/>
              </a:rPr>
              <a:t>RetMeth</a:t>
            </a:r>
            <a:r>
              <a:rPr lang="en-US" sz="2000" dirty="0" smtClean="0">
                <a:solidFill>
                  <a:schemeClr val="accent2">
                    <a:lumMod val="40000"/>
                    <a:lumOff val="60000"/>
                  </a:schemeClr>
                </a:solidFill>
                <a:effectLst/>
              </a:rPr>
              <a:t> {</a:t>
            </a:r>
          </a:p>
          <a:p>
            <a:pPr eaLnBrk="1" hangingPunct="1">
              <a:lnSpc>
                <a:spcPct val="80000"/>
              </a:lnSpc>
              <a:buFont typeface="Arial" charset="0"/>
              <a:buNone/>
            </a:pPr>
            <a:r>
              <a:rPr lang="en-US" sz="2000" dirty="0" smtClean="0">
                <a:solidFill>
                  <a:schemeClr val="accent2">
                    <a:lumMod val="40000"/>
                    <a:lumOff val="60000"/>
                  </a:schemeClr>
                </a:solidFill>
                <a:effectLst/>
              </a:rPr>
              <a:t> public static void main(String </a:t>
            </a:r>
            <a:r>
              <a:rPr lang="en-US" sz="2000" dirty="0" err="1" smtClean="0">
                <a:solidFill>
                  <a:schemeClr val="accent2">
                    <a:lumMod val="40000"/>
                    <a:lumOff val="60000"/>
                  </a:schemeClr>
                </a:solidFill>
                <a:effectLst/>
              </a:rPr>
              <a:t>args</a:t>
            </a:r>
            <a:r>
              <a:rPr lang="en-US" sz="2000" dirty="0" smtClean="0">
                <a:solidFill>
                  <a:schemeClr val="accent2">
                    <a:lumMod val="40000"/>
                    <a:lumOff val="60000"/>
                  </a:schemeClr>
                </a:solidFill>
                <a:effectLst/>
              </a:rPr>
              <a:t>[]) {</a:t>
            </a:r>
          </a:p>
          <a:p>
            <a:pPr eaLnBrk="1" hangingPunct="1">
              <a:lnSpc>
                <a:spcPct val="80000"/>
              </a:lnSpc>
              <a:buFont typeface="Arial" charset="0"/>
              <a:buNone/>
            </a:pPr>
            <a:r>
              <a:rPr lang="en-US" sz="2000" dirty="0" smtClean="0">
                <a:solidFill>
                  <a:schemeClr val="accent2">
                    <a:lumMod val="40000"/>
                    <a:lumOff val="60000"/>
                  </a:schemeClr>
                </a:solidFill>
                <a:effectLst/>
              </a:rPr>
              <a:t> Vehicle minivan = new Vehicle();</a:t>
            </a:r>
          </a:p>
          <a:p>
            <a:pPr eaLnBrk="1" hangingPunct="1">
              <a:lnSpc>
                <a:spcPct val="80000"/>
              </a:lnSpc>
              <a:buFont typeface="Arial" charset="0"/>
              <a:buNone/>
            </a:pPr>
            <a:r>
              <a:rPr lang="en-US" sz="2000" dirty="0" smtClean="0">
                <a:solidFill>
                  <a:schemeClr val="accent2">
                    <a:lumMod val="40000"/>
                    <a:lumOff val="60000"/>
                  </a:schemeClr>
                </a:solidFill>
                <a:effectLst/>
              </a:rPr>
              <a:t> Vehicle </a:t>
            </a:r>
            <a:r>
              <a:rPr lang="en-US" sz="2000" dirty="0" err="1" smtClean="0">
                <a:solidFill>
                  <a:schemeClr val="accent2">
                    <a:lumMod val="40000"/>
                    <a:lumOff val="60000"/>
                  </a:schemeClr>
                </a:solidFill>
                <a:effectLst/>
              </a:rPr>
              <a:t>sportscar</a:t>
            </a:r>
            <a:r>
              <a:rPr lang="en-US" sz="2000" dirty="0" smtClean="0">
                <a:solidFill>
                  <a:schemeClr val="accent2">
                    <a:lumMod val="40000"/>
                    <a:lumOff val="60000"/>
                  </a:schemeClr>
                </a:solidFill>
                <a:effectLst/>
              </a:rPr>
              <a:t> = new Vehicle();</a:t>
            </a:r>
          </a:p>
          <a:p>
            <a:pPr eaLnBrk="1" hangingPunct="1">
              <a:lnSpc>
                <a:spcPct val="80000"/>
              </a:lnSpc>
              <a:buFont typeface="Arial" charset="0"/>
              <a:buNone/>
            </a:pPr>
            <a:r>
              <a:rPr lang="en-US" sz="2000" dirty="0" smtClean="0">
                <a:solidFill>
                  <a:schemeClr val="accent2">
                    <a:lumMod val="40000"/>
                    <a:lumOff val="60000"/>
                  </a:schemeClr>
                </a:solidFill>
                <a:effectLst/>
              </a:rPr>
              <a:t> </a:t>
            </a:r>
            <a:r>
              <a:rPr lang="en-US" sz="2000" dirty="0" err="1" smtClean="0">
                <a:solidFill>
                  <a:schemeClr val="accent2">
                    <a:lumMod val="40000"/>
                    <a:lumOff val="60000"/>
                  </a:schemeClr>
                </a:solidFill>
                <a:effectLst/>
              </a:rPr>
              <a:t>int</a:t>
            </a:r>
            <a:r>
              <a:rPr lang="en-US" sz="2000" dirty="0" smtClean="0">
                <a:solidFill>
                  <a:schemeClr val="accent2">
                    <a:lumMod val="40000"/>
                    <a:lumOff val="60000"/>
                  </a:schemeClr>
                </a:solidFill>
                <a:effectLst/>
              </a:rPr>
              <a:t> range1, range2;</a:t>
            </a:r>
          </a:p>
          <a:p>
            <a:pPr eaLnBrk="1" hangingPunct="1">
              <a:lnSpc>
                <a:spcPct val="80000"/>
              </a:lnSpc>
              <a:buFont typeface="Arial" charset="0"/>
              <a:buNone/>
            </a:pPr>
            <a:r>
              <a:rPr lang="en-US" sz="2000" dirty="0" smtClean="0">
                <a:solidFill>
                  <a:schemeClr val="accent2">
                    <a:lumMod val="40000"/>
                    <a:lumOff val="60000"/>
                  </a:schemeClr>
                </a:solidFill>
                <a:effectLst/>
              </a:rPr>
              <a:t> // assign values to fields in minivan</a:t>
            </a:r>
          </a:p>
          <a:p>
            <a:pPr eaLnBrk="1" hangingPunct="1">
              <a:lnSpc>
                <a:spcPct val="80000"/>
              </a:lnSpc>
              <a:buFont typeface="Arial" charset="0"/>
              <a:buNone/>
            </a:pPr>
            <a:r>
              <a:rPr lang="en-US" sz="2000" dirty="0" smtClean="0">
                <a:solidFill>
                  <a:schemeClr val="accent2">
                    <a:lumMod val="40000"/>
                    <a:lumOff val="60000"/>
                  </a:schemeClr>
                </a:solidFill>
                <a:effectLst/>
              </a:rPr>
              <a:t> </a:t>
            </a:r>
            <a:r>
              <a:rPr lang="en-US" sz="2000" dirty="0" err="1" smtClean="0">
                <a:solidFill>
                  <a:schemeClr val="accent2">
                    <a:lumMod val="40000"/>
                    <a:lumOff val="60000"/>
                  </a:schemeClr>
                </a:solidFill>
                <a:effectLst/>
              </a:rPr>
              <a:t>minivan.passengers</a:t>
            </a:r>
            <a:r>
              <a:rPr lang="en-US" sz="2000" dirty="0" smtClean="0">
                <a:solidFill>
                  <a:schemeClr val="accent2">
                    <a:lumMod val="40000"/>
                    <a:lumOff val="60000"/>
                  </a:schemeClr>
                </a:solidFill>
                <a:effectLst/>
              </a:rPr>
              <a:t> = 7;</a:t>
            </a:r>
          </a:p>
          <a:p>
            <a:pPr eaLnBrk="1" hangingPunct="1">
              <a:lnSpc>
                <a:spcPct val="80000"/>
              </a:lnSpc>
              <a:buFont typeface="Arial" charset="0"/>
              <a:buNone/>
            </a:pPr>
            <a:r>
              <a:rPr lang="en-US" sz="2000" dirty="0" smtClean="0">
                <a:solidFill>
                  <a:schemeClr val="accent2">
                    <a:lumMod val="40000"/>
                    <a:lumOff val="60000"/>
                  </a:schemeClr>
                </a:solidFill>
                <a:effectLst/>
              </a:rPr>
              <a:t> </a:t>
            </a:r>
            <a:r>
              <a:rPr lang="en-US" sz="2000" dirty="0" err="1" smtClean="0">
                <a:solidFill>
                  <a:schemeClr val="accent2">
                    <a:lumMod val="40000"/>
                    <a:lumOff val="60000"/>
                  </a:schemeClr>
                </a:solidFill>
                <a:effectLst/>
              </a:rPr>
              <a:t>minivan.fuelcap</a:t>
            </a:r>
            <a:r>
              <a:rPr lang="en-US" sz="2000" dirty="0" smtClean="0">
                <a:solidFill>
                  <a:schemeClr val="accent2">
                    <a:lumMod val="40000"/>
                    <a:lumOff val="60000"/>
                  </a:schemeClr>
                </a:solidFill>
                <a:effectLst/>
              </a:rPr>
              <a:t> = 16;</a:t>
            </a:r>
          </a:p>
          <a:p>
            <a:pPr eaLnBrk="1" hangingPunct="1">
              <a:lnSpc>
                <a:spcPct val="80000"/>
              </a:lnSpc>
              <a:buFont typeface="Arial" charset="0"/>
              <a:buNone/>
            </a:pPr>
            <a:r>
              <a:rPr lang="en-US" sz="2000" dirty="0" smtClean="0">
                <a:solidFill>
                  <a:schemeClr val="accent2">
                    <a:lumMod val="40000"/>
                    <a:lumOff val="60000"/>
                  </a:schemeClr>
                </a:solidFill>
                <a:effectLst/>
              </a:rPr>
              <a:t> minivan.mpg = 21;</a:t>
            </a:r>
          </a:p>
          <a:p>
            <a:pPr eaLnBrk="1" hangingPunct="1">
              <a:lnSpc>
                <a:spcPct val="80000"/>
              </a:lnSpc>
              <a:buFont typeface="Arial" charset="0"/>
              <a:buNone/>
            </a:pPr>
            <a:r>
              <a:rPr lang="en-US" sz="2000" dirty="0" smtClean="0">
                <a:solidFill>
                  <a:schemeClr val="accent2">
                    <a:lumMod val="40000"/>
                    <a:lumOff val="60000"/>
                  </a:schemeClr>
                </a:solidFill>
                <a:effectLst/>
              </a:rPr>
              <a:t> // assign values to fields in </a:t>
            </a:r>
            <a:r>
              <a:rPr lang="en-US" sz="2000" dirty="0" err="1" smtClean="0">
                <a:solidFill>
                  <a:schemeClr val="accent2">
                    <a:lumMod val="40000"/>
                    <a:lumOff val="60000"/>
                  </a:schemeClr>
                </a:solidFill>
                <a:effectLst/>
              </a:rPr>
              <a:t>sportscar</a:t>
            </a:r>
            <a:endParaRPr lang="en-US" sz="2000" dirty="0" smtClean="0">
              <a:solidFill>
                <a:schemeClr val="accent2">
                  <a:lumMod val="40000"/>
                  <a:lumOff val="60000"/>
                </a:schemeClr>
              </a:solidFill>
              <a:effectLst/>
            </a:endParaRPr>
          </a:p>
          <a:p>
            <a:pPr eaLnBrk="1" hangingPunct="1">
              <a:lnSpc>
                <a:spcPct val="80000"/>
              </a:lnSpc>
              <a:buFont typeface="Arial" charset="0"/>
              <a:buNone/>
            </a:pPr>
            <a:r>
              <a:rPr lang="en-US" sz="2000" dirty="0" smtClean="0">
                <a:solidFill>
                  <a:schemeClr val="accent2">
                    <a:lumMod val="40000"/>
                    <a:lumOff val="60000"/>
                  </a:schemeClr>
                </a:solidFill>
                <a:effectLst/>
              </a:rPr>
              <a:t> </a:t>
            </a:r>
            <a:r>
              <a:rPr lang="en-US" sz="2000" dirty="0" err="1" smtClean="0">
                <a:solidFill>
                  <a:schemeClr val="accent2">
                    <a:lumMod val="40000"/>
                    <a:lumOff val="60000"/>
                  </a:schemeClr>
                </a:solidFill>
                <a:effectLst/>
              </a:rPr>
              <a:t>sportscar.passengers</a:t>
            </a:r>
            <a:r>
              <a:rPr lang="en-US" sz="2000" dirty="0" smtClean="0">
                <a:solidFill>
                  <a:schemeClr val="accent2">
                    <a:lumMod val="40000"/>
                    <a:lumOff val="60000"/>
                  </a:schemeClr>
                </a:solidFill>
                <a:effectLst/>
              </a:rPr>
              <a:t> = 2;</a:t>
            </a:r>
          </a:p>
          <a:p>
            <a:pPr eaLnBrk="1" hangingPunct="1">
              <a:lnSpc>
                <a:spcPct val="80000"/>
              </a:lnSpc>
              <a:buFont typeface="Arial" charset="0"/>
              <a:buNone/>
            </a:pPr>
            <a:r>
              <a:rPr lang="en-US" sz="2000" dirty="0" smtClean="0">
                <a:solidFill>
                  <a:schemeClr val="accent2">
                    <a:lumMod val="40000"/>
                    <a:lumOff val="60000"/>
                  </a:schemeClr>
                </a:solidFill>
                <a:effectLst/>
              </a:rPr>
              <a:t> </a:t>
            </a:r>
            <a:r>
              <a:rPr lang="en-US" sz="2000" dirty="0" err="1" smtClean="0">
                <a:solidFill>
                  <a:schemeClr val="accent2">
                    <a:lumMod val="40000"/>
                    <a:lumOff val="60000"/>
                  </a:schemeClr>
                </a:solidFill>
                <a:effectLst/>
              </a:rPr>
              <a:t>sportscar.fuelcap</a:t>
            </a:r>
            <a:r>
              <a:rPr lang="en-US" sz="2000" dirty="0" smtClean="0">
                <a:solidFill>
                  <a:schemeClr val="accent2">
                    <a:lumMod val="40000"/>
                    <a:lumOff val="60000"/>
                  </a:schemeClr>
                </a:solidFill>
                <a:effectLst/>
              </a:rPr>
              <a:t> = 14;</a:t>
            </a:r>
          </a:p>
          <a:p>
            <a:pPr eaLnBrk="1" hangingPunct="1">
              <a:lnSpc>
                <a:spcPct val="80000"/>
              </a:lnSpc>
              <a:buFont typeface="Arial" charset="0"/>
              <a:buNone/>
            </a:pPr>
            <a:r>
              <a:rPr lang="en-US" sz="2000" dirty="0" smtClean="0">
                <a:solidFill>
                  <a:schemeClr val="accent2">
                    <a:lumMod val="40000"/>
                    <a:lumOff val="60000"/>
                  </a:schemeClr>
                </a:solidFill>
                <a:effectLst/>
              </a:rPr>
              <a:t> sportscar.mpg = 12;</a:t>
            </a:r>
          </a:p>
          <a:p>
            <a:pPr eaLnBrk="1" hangingPunct="1">
              <a:lnSpc>
                <a:spcPct val="80000"/>
              </a:lnSpc>
              <a:buFont typeface="Arial" charset="0"/>
              <a:buNone/>
            </a:pPr>
            <a:r>
              <a:rPr lang="en-US" sz="2000" dirty="0" smtClean="0">
                <a:solidFill>
                  <a:schemeClr val="accent2">
                    <a:lumMod val="40000"/>
                    <a:lumOff val="60000"/>
                  </a:schemeClr>
                </a:solidFill>
                <a:effectLst/>
              </a:rPr>
              <a:t> // get the ranges</a:t>
            </a:r>
          </a:p>
          <a:p>
            <a:pPr eaLnBrk="1" hangingPunct="1">
              <a:lnSpc>
                <a:spcPct val="80000"/>
              </a:lnSpc>
              <a:buFont typeface="Arial" charset="0"/>
              <a:buNone/>
            </a:pPr>
            <a:r>
              <a:rPr lang="en-US" sz="2000" dirty="0" smtClean="0">
                <a:solidFill>
                  <a:schemeClr val="accent2">
                    <a:lumMod val="40000"/>
                    <a:lumOff val="60000"/>
                  </a:schemeClr>
                </a:solidFill>
                <a:effectLst/>
              </a:rPr>
              <a:t> range1 = </a:t>
            </a:r>
            <a:r>
              <a:rPr lang="en-US" sz="2000" dirty="0" err="1" smtClean="0">
                <a:solidFill>
                  <a:schemeClr val="accent2">
                    <a:lumMod val="40000"/>
                    <a:lumOff val="60000"/>
                  </a:schemeClr>
                </a:solidFill>
                <a:effectLst/>
              </a:rPr>
              <a:t>minivan.range</a:t>
            </a:r>
            <a:r>
              <a:rPr lang="en-US" sz="2000" dirty="0" smtClean="0">
                <a:solidFill>
                  <a:schemeClr val="accent2">
                    <a:lumMod val="40000"/>
                    <a:lumOff val="60000"/>
                  </a:schemeClr>
                </a:solidFill>
                <a:effectLst/>
              </a:rPr>
              <a:t>();</a:t>
            </a:r>
          </a:p>
          <a:p>
            <a:pPr eaLnBrk="1" hangingPunct="1">
              <a:lnSpc>
                <a:spcPct val="80000"/>
              </a:lnSpc>
              <a:buFont typeface="Arial" charset="0"/>
              <a:buNone/>
            </a:pPr>
            <a:r>
              <a:rPr lang="en-US" sz="2000" dirty="0" smtClean="0">
                <a:solidFill>
                  <a:schemeClr val="accent2">
                    <a:lumMod val="40000"/>
                    <a:lumOff val="60000"/>
                  </a:schemeClr>
                </a:solidFill>
                <a:effectLst/>
              </a:rPr>
              <a:t> range2 = </a:t>
            </a:r>
            <a:r>
              <a:rPr lang="en-US" sz="2000" dirty="0" err="1" smtClean="0">
                <a:solidFill>
                  <a:schemeClr val="accent2">
                    <a:lumMod val="40000"/>
                    <a:lumOff val="60000"/>
                  </a:schemeClr>
                </a:solidFill>
                <a:effectLst/>
              </a:rPr>
              <a:t>sportscar.range</a:t>
            </a:r>
            <a:r>
              <a:rPr lang="en-US" sz="2000" dirty="0" smtClean="0">
                <a:solidFill>
                  <a:schemeClr val="accent2">
                    <a:lumMod val="40000"/>
                    <a:lumOff val="60000"/>
                  </a:schemeClr>
                </a:solidFill>
                <a:effectLst/>
              </a:rPr>
              <a:t>();</a:t>
            </a:r>
          </a:p>
          <a:p>
            <a:pPr eaLnBrk="1" hangingPunct="1">
              <a:lnSpc>
                <a:spcPct val="80000"/>
              </a:lnSpc>
              <a:buFont typeface="Arial" charset="0"/>
              <a:buNone/>
            </a:pPr>
            <a:r>
              <a:rPr lang="en-US" sz="2000" dirty="0" smtClean="0">
                <a:solidFill>
                  <a:schemeClr val="accent2">
                    <a:lumMod val="40000"/>
                    <a:lumOff val="60000"/>
                  </a:schemeClr>
                </a:solidFill>
                <a:effectLst/>
              </a:rPr>
              <a:t> </a:t>
            </a:r>
            <a:r>
              <a:rPr lang="en-US" sz="2000" dirty="0" err="1" smtClean="0">
                <a:solidFill>
                  <a:schemeClr val="accent2">
                    <a:lumMod val="40000"/>
                    <a:lumOff val="60000"/>
                  </a:schemeClr>
                </a:solidFill>
                <a:effectLst/>
              </a:rPr>
              <a:t>System.out.println</a:t>
            </a:r>
            <a:r>
              <a:rPr lang="en-US" sz="2000" dirty="0" smtClean="0">
                <a:solidFill>
                  <a:schemeClr val="accent2">
                    <a:lumMod val="40000"/>
                    <a:lumOff val="60000"/>
                  </a:schemeClr>
                </a:solidFill>
                <a:effectLst/>
              </a:rPr>
              <a:t>("Minivan can carry " + </a:t>
            </a:r>
            <a:r>
              <a:rPr lang="en-US" sz="2000" dirty="0" err="1" smtClean="0">
                <a:solidFill>
                  <a:schemeClr val="accent2">
                    <a:lumMod val="40000"/>
                    <a:lumOff val="60000"/>
                  </a:schemeClr>
                </a:solidFill>
                <a:effectLst/>
              </a:rPr>
              <a:t>minivan.passengers</a:t>
            </a:r>
            <a:r>
              <a:rPr lang="en-US" sz="2000" dirty="0" smtClean="0">
                <a:solidFill>
                  <a:schemeClr val="accent2">
                    <a:lumMod val="40000"/>
                    <a:lumOff val="60000"/>
                  </a:schemeClr>
                </a:solidFill>
                <a:effectLst/>
              </a:rPr>
              <a:t> +</a:t>
            </a:r>
          </a:p>
          <a:p>
            <a:pPr eaLnBrk="1" hangingPunct="1">
              <a:lnSpc>
                <a:spcPct val="80000"/>
              </a:lnSpc>
              <a:buFont typeface="Arial" charset="0"/>
              <a:buNone/>
            </a:pPr>
            <a:r>
              <a:rPr lang="en-US" sz="2000" dirty="0" smtClean="0">
                <a:solidFill>
                  <a:schemeClr val="accent2">
                    <a:lumMod val="40000"/>
                    <a:lumOff val="60000"/>
                  </a:schemeClr>
                </a:solidFill>
                <a:effectLst/>
              </a:rPr>
              <a:t>   " with range of " + range1 + " Miles");</a:t>
            </a:r>
          </a:p>
          <a:p>
            <a:pPr eaLnBrk="1" hangingPunct="1">
              <a:lnSpc>
                <a:spcPct val="80000"/>
              </a:lnSpc>
              <a:buFont typeface="Arial" charset="0"/>
              <a:buNone/>
            </a:pPr>
            <a:r>
              <a:rPr lang="en-US" sz="2000" dirty="0" smtClean="0">
                <a:solidFill>
                  <a:schemeClr val="accent2">
                    <a:lumMod val="40000"/>
                    <a:lumOff val="60000"/>
                  </a:schemeClr>
                </a:solidFill>
                <a:effectLst/>
              </a:rPr>
              <a:t> </a:t>
            </a:r>
            <a:r>
              <a:rPr lang="en-US" sz="2000" dirty="0" err="1" smtClean="0">
                <a:solidFill>
                  <a:schemeClr val="accent2">
                    <a:lumMod val="40000"/>
                    <a:lumOff val="60000"/>
                  </a:schemeClr>
                </a:solidFill>
                <a:effectLst/>
              </a:rPr>
              <a:t>System.out.println</a:t>
            </a:r>
            <a:r>
              <a:rPr lang="en-US" sz="2000" dirty="0" smtClean="0">
                <a:solidFill>
                  <a:schemeClr val="accent2">
                    <a:lumMod val="40000"/>
                    <a:lumOff val="60000"/>
                  </a:schemeClr>
                </a:solidFill>
                <a:effectLst/>
              </a:rPr>
              <a:t>("</a:t>
            </a:r>
            <a:r>
              <a:rPr lang="en-US" sz="2000" dirty="0" err="1" smtClean="0">
                <a:solidFill>
                  <a:schemeClr val="accent2">
                    <a:lumMod val="40000"/>
                    <a:lumOff val="60000"/>
                  </a:schemeClr>
                </a:solidFill>
                <a:effectLst/>
              </a:rPr>
              <a:t>Sportscar</a:t>
            </a:r>
            <a:r>
              <a:rPr lang="en-US" sz="2000" dirty="0" smtClean="0">
                <a:solidFill>
                  <a:schemeClr val="accent2">
                    <a:lumMod val="40000"/>
                    <a:lumOff val="60000"/>
                  </a:schemeClr>
                </a:solidFill>
                <a:effectLst/>
              </a:rPr>
              <a:t> can carry " + </a:t>
            </a:r>
            <a:r>
              <a:rPr lang="en-US" sz="2000" dirty="0" err="1" smtClean="0">
                <a:solidFill>
                  <a:schemeClr val="accent2">
                    <a:lumMod val="40000"/>
                    <a:lumOff val="60000"/>
                  </a:schemeClr>
                </a:solidFill>
                <a:effectLst/>
              </a:rPr>
              <a:t>sportscar.passengers</a:t>
            </a:r>
            <a:r>
              <a:rPr lang="en-US" sz="2000" dirty="0" smtClean="0">
                <a:solidFill>
                  <a:schemeClr val="accent2">
                    <a:lumMod val="40000"/>
                    <a:lumOff val="60000"/>
                  </a:schemeClr>
                </a:solidFill>
                <a:effectLst/>
              </a:rPr>
              <a:t> +</a:t>
            </a:r>
          </a:p>
          <a:p>
            <a:pPr eaLnBrk="1" hangingPunct="1">
              <a:lnSpc>
                <a:spcPct val="80000"/>
              </a:lnSpc>
              <a:buFont typeface="Arial" charset="0"/>
              <a:buNone/>
            </a:pPr>
            <a:r>
              <a:rPr lang="en-US" sz="2000" dirty="0" smtClean="0">
                <a:solidFill>
                  <a:schemeClr val="accent2">
                    <a:lumMod val="40000"/>
                    <a:lumOff val="60000"/>
                  </a:schemeClr>
                </a:solidFill>
                <a:effectLst/>
              </a:rPr>
              <a:t>   " with range of " + range2 + " miles");</a:t>
            </a:r>
          </a:p>
          <a:p>
            <a:pPr eaLnBrk="1" hangingPunct="1">
              <a:lnSpc>
                <a:spcPct val="80000"/>
              </a:lnSpc>
              <a:buFont typeface="Arial" charset="0"/>
              <a:buNone/>
            </a:pPr>
            <a:r>
              <a:rPr lang="en-US" sz="2000" dirty="0" smtClean="0">
                <a:solidFill>
                  <a:schemeClr val="accent2">
                    <a:lumMod val="40000"/>
                    <a:lumOff val="60000"/>
                  </a:schemeClr>
                </a:solidFill>
                <a:effectLst/>
              </a:rPr>
              <a:t> }</a:t>
            </a:r>
          </a:p>
          <a:p>
            <a:pPr eaLnBrk="1" hangingPunct="1">
              <a:lnSpc>
                <a:spcPct val="80000"/>
              </a:lnSpc>
              <a:buFont typeface="Arial" charset="0"/>
              <a:buNone/>
            </a:pPr>
            <a:r>
              <a:rPr lang="en-US" sz="2000" dirty="0" smtClean="0">
                <a:solidFill>
                  <a:schemeClr val="accent2">
                    <a:lumMod val="40000"/>
                    <a:lumOff val="60000"/>
                  </a:schemeClr>
                </a:solidFill>
                <a:effectLst/>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Rot="1" noChangeArrowheads="1"/>
          </p:cNvSpPr>
          <p:nvPr>
            <p:ph type="body" idx="1"/>
          </p:nvPr>
        </p:nvSpPr>
        <p:spPr/>
        <p:txBody>
          <a:bodyPr/>
          <a:lstStyle/>
          <a:p>
            <a:pPr eaLnBrk="1" hangingPunct="1"/>
            <a:r>
              <a:rPr lang="en-US" smtClean="0">
                <a:effectLst/>
              </a:rPr>
              <a:t>The output is shown here:</a:t>
            </a:r>
          </a:p>
          <a:p>
            <a:pPr eaLnBrk="1" hangingPunct="1">
              <a:buFont typeface="Arial" charset="0"/>
              <a:buNone/>
            </a:pPr>
            <a:r>
              <a:rPr lang="en-US" smtClean="0">
                <a:solidFill>
                  <a:srgbClr val="00FFCC"/>
                </a:solidFill>
                <a:effectLst/>
              </a:rPr>
              <a:t>Minivan can carry 7 with range of 336 Miles</a:t>
            </a:r>
          </a:p>
          <a:p>
            <a:pPr eaLnBrk="1" hangingPunct="1">
              <a:buFont typeface="Arial" charset="0"/>
              <a:buNone/>
            </a:pPr>
            <a:r>
              <a:rPr lang="en-US" smtClean="0">
                <a:solidFill>
                  <a:srgbClr val="00FFCC"/>
                </a:solidFill>
                <a:effectLst/>
              </a:rPr>
              <a:t>Sportscar can carry 2 with range of 168 miles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pPr eaLnBrk="1" hangingPunct="1">
              <a:defRPr/>
            </a:pPr>
            <a:endParaRPr lang="en-US" smtClean="0"/>
          </a:p>
        </p:txBody>
      </p:sp>
      <p:sp>
        <p:nvSpPr>
          <p:cNvPr id="34819" name="Rectangle 3"/>
          <p:cNvSpPr>
            <a:spLocks noGrp="1" noRot="1" noChangeArrowheads="1"/>
          </p:cNvSpPr>
          <p:nvPr>
            <p:ph type="body" idx="1"/>
          </p:nvPr>
        </p:nvSpPr>
        <p:spPr/>
        <p:txBody>
          <a:bodyPr/>
          <a:lstStyle/>
          <a:p>
            <a:pPr eaLnBrk="1" hangingPunct="1"/>
            <a:r>
              <a:rPr lang="en-US" dirty="0" smtClean="0">
                <a:effectLst/>
              </a:rPr>
              <a:t>In the program, notice that when </a:t>
            </a:r>
            <a:r>
              <a:rPr lang="en-US" b="1" dirty="0" smtClean="0">
                <a:effectLst/>
              </a:rPr>
              <a:t>range( ) </a:t>
            </a:r>
            <a:r>
              <a:rPr lang="en-US" dirty="0" smtClean="0">
                <a:effectLst/>
              </a:rPr>
              <a:t>is called, it is put on the right side of an assignment statement. On the left is a variable that will receive the value returned by </a:t>
            </a:r>
            <a:r>
              <a:rPr lang="en-US" b="1" dirty="0" smtClean="0">
                <a:effectLst/>
              </a:rPr>
              <a:t>range( )</a:t>
            </a:r>
            <a:r>
              <a:rPr lang="en-US" dirty="0" smtClean="0">
                <a:effectLst/>
              </a:rPr>
              <a:t>. </a:t>
            </a:r>
          </a:p>
          <a:p>
            <a:pPr eaLnBrk="1" hangingPunct="1"/>
            <a:endParaRPr lang="en-US" dirty="0" smtClean="0">
              <a:effectLst/>
            </a:endParaRPr>
          </a:p>
          <a:p>
            <a:pPr eaLnBrk="1" hangingPunct="1">
              <a:buFont typeface="Arial" charset="0"/>
              <a:buNone/>
            </a:pPr>
            <a:r>
              <a:rPr lang="en-US" dirty="0" smtClean="0">
                <a:solidFill>
                  <a:srgbClr val="FF9966"/>
                </a:solidFill>
                <a:effectLst/>
              </a:rPr>
              <a:t>range1 = </a:t>
            </a:r>
            <a:r>
              <a:rPr lang="en-US" dirty="0" err="1" smtClean="0">
                <a:solidFill>
                  <a:srgbClr val="FF9966"/>
                </a:solidFill>
                <a:effectLst/>
              </a:rPr>
              <a:t>minivan.range</a:t>
            </a:r>
            <a:r>
              <a:rPr lang="en-US" dirty="0" smtClean="0">
                <a:solidFill>
                  <a:srgbClr val="FF9966"/>
                </a:solidFill>
                <a:effectLst/>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p:txBody>
          <a:bodyPr/>
          <a:lstStyle/>
          <a:p>
            <a:pPr eaLnBrk="1" hangingPunct="1"/>
            <a:r>
              <a:rPr lang="en-US" smtClean="0">
                <a:effectLst/>
              </a:rPr>
              <a:t>Using Parameters</a:t>
            </a:r>
          </a:p>
        </p:txBody>
      </p:sp>
      <p:sp>
        <p:nvSpPr>
          <p:cNvPr id="35843" name="Rectangle 3"/>
          <p:cNvSpPr>
            <a:spLocks noGrp="1" noRot="1" noChangeArrowheads="1"/>
          </p:cNvSpPr>
          <p:nvPr>
            <p:ph type="body" idx="1"/>
          </p:nvPr>
        </p:nvSpPr>
        <p:spPr/>
        <p:txBody>
          <a:bodyPr/>
          <a:lstStyle/>
          <a:p>
            <a:pPr eaLnBrk="1" hangingPunct="1"/>
            <a:r>
              <a:rPr lang="en-US" smtClean="0">
                <a:effectLst/>
              </a:rPr>
              <a:t>It is possible to pass one or more values to a method when the method is called. As explained, a value passed to a method is called an </a:t>
            </a:r>
            <a:r>
              <a:rPr lang="en-US" i="1" smtClean="0">
                <a:effectLst/>
              </a:rPr>
              <a:t>argument. </a:t>
            </a:r>
            <a:r>
              <a:rPr lang="en-US" smtClean="0">
                <a:effectLst/>
              </a:rPr>
              <a:t>Inside the method, the variable that receives the argument is called a </a:t>
            </a:r>
            <a:r>
              <a:rPr lang="en-US" i="1" smtClean="0">
                <a:effectLst/>
              </a:rPr>
              <a:t>parameter</a:t>
            </a:r>
            <a:r>
              <a:rPr lang="en-US" smtClean="0">
                <a:effectLst/>
              </a:rPr>
              <a:t>. Parameters are declared inside the parentheses that follow the method’s name. The parameter declaration syntax is the same as that used for variables.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Rot="1" noChangeArrowheads="1"/>
          </p:cNvSpPr>
          <p:nvPr>
            <p:ph type="body" idx="1"/>
          </p:nvPr>
        </p:nvSpPr>
        <p:spPr>
          <a:xfrm>
            <a:off x="301625" y="838200"/>
            <a:ext cx="8540750" cy="5260975"/>
          </a:xfrm>
        </p:spPr>
        <p:txBody>
          <a:bodyPr/>
          <a:lstStyle/>
          <a:p>
            <a:pPr eaLnBrk="1" hangingPunct="1">
              <a:buFont typeface="Arial" charset="0"/>
              <a:buNone/>
            </a:pPr>
            <a:r>
              <a:rPr lang="en-US" dirty="0" smtClean="0">
                <a:solidFill>
                  <a:schemeClr val="accent2">
                    <a:lumMod val="40000"/>
                    <a:lumOff val="60000"/>
                  </a:schemeClr>
                </a:solidFill>
                <a:effectLst/>
              </a:rPr>
              <a:t>class </a:t>
            </a:r>
            <a:r>
              <a:rPr lang="en-US" dirty="0" err="1" smtClean="0">
                <a:solidFill>
                  <a:schemeClr val="accent2">
                    <a:lumMod val="40000"/>
                    <a:lumOff val="60000"/>
                  </a:schemeClr>
                </a:solidFill>
                <a:effectLst/>
              </a:rPr>
              <a:t>ChkNum</a:t>
            </a:r>
            <a:r>
              <a:rPr lang="en-US" dirty="0" smtClean="0">
                <a:solidFill>
                  <a:schemeClr val="accent2">
                    <a:lumMod val="40000"/>
                    <a:lumOff val="60000"/>
                  </a:schemeClr>
                </a:solidFill>
                <a:effectLst/>
              </a:rPr>
              <a:t> {</a:t>
            </a:r>
          </a:p>
          <a:p>
            <a:pPr eaLnBrk="1" hangingPunct="1">
              <a:buFont typeface="Arial" charset="0"/>
              <a:buNone/>
            </a:pPr>
            <a:r>
              <a:rPr lang="en-US" dirty="0" smtClean="0">
                <a:solidFill>
                  <a:schemeClr val="accent2">
                    <a:lumMod val="40000"/>
                    <a:lumOff val="60000"/>
                  </a:schemeClr>
                </a:solidFill>
                <a:effectLst/>
              </a:rPr>
              <a:t>// return true if x is even</a:t>
            </a:r>
          </a:p>
          <a:p>
            <a:pPr eaLnBrk="1" hangingPunct="1">
              <a:buFont typeface="Arial" charset="0"/>
              <a:buNone/>
            </a:pPr>
            <a:r>
              <a:rPr lang="en-US" dirty="0" err="1" smtClean="0">
                <a:solidFill>
                  <a:schemeClr val="accent2">
                    <a:lumMod val="40000"/>
                    <a:lumOff val="60000"/>
                  </a:schemeClr>
                </a:solidFill>
                <a:effectLst/>
              </a:rPr>
              <a:t>boolean</a:t>
            </a:r>
            <a:r>
              <a:rPr lang="en-US" dirty="0" smtClean="0">
                <a:solidFill>
                  <a:schemeClr val="accent2">
                    <a:lumMod val="40000"/>
                    <a:lumOff val="60000"/>
                  </a:schemeClr>
                </a:solidFill>
                <a:effectLst/>
              </a:rPr>
              <a:t> </a:t>
            </a:r>
            <a:r>
              <a:rPr lang="en-US" dirty="0" err="1" smtClean="0">
                <a:solidFill>
                  <a:schemeClr val="accent2">
                    <a:lumMod val="40000"/>
                    <a:lumOff val="60000"/>
                  </a:schemeClr>
                </a:solidFill>
                <a:effectLst/>
              </a:rPr>
              <a:t>isEven</a:t>
            </a:r>
            <a:r>
              <a:rPr lang="en-US" dirty="0" smtClean="0">
                <a:solidFill>
                  <a:schemeClr val="accent2">
                    <a:lumMod val="40000"/>
                    <a:lumOff val="60000"/>
                  </a:schemeClr>
                </a:solidFill>
                <a:effectLst/>
              </a:rPr>
              <a:t>(</a:t>
            </a:r>
            <a:r>
              <a:rPr lang="en-US" dirty="0" err="1" smtClean="0">
                <a:solidFill>
                  <a:schemeClr val="accent2">
                    <a:lumMod val="40000"/>
                    <a:lumOff val="60000"/>
                  </a:schemeClr>
                </a:solidFill>
                <a:effectLst/>
              </a:rPr>
              <a:t>int</a:t>
            </a:r>
            <a:r>
              <a:rPr lang="en-US" dirty="0" smtClean="0">
                <a:solidFill>
                  <a:schemeClr val="accent2">
                    <a:lumMod val="40000"/>
                    <a:lumOff val="60000"/>
                  </a:schemeClr>
                </a:solidFill>
                <a:effectLst/>
              </a:rPr>
              <a:t> x) {</a:t>
            </a:r>
          </a:p>
          <a:p>
            <a:pPr eaLnBrk="1" hangingPunct="1">
              <a:buFont typeface="Arial" charset="0"/>
              <a:buNone/>
            </a:pPr>
            <a:r>
              <a:rPr lang="en-US" dirty="0" smtClean="0">
                <a:solidFill>
                  <a:schemeClr val="accent2">
                    <a:lumMod val="40000"/>
                    <a:lumOff val="60000"/>
                  </a:schemeClr>
                </a:solidFill>
                <a:effectLst/>
              </a:rPr>
              <a:t>if((x%2) == 0) return true;</a:t>
            </a:r>
          </a:p>
          <a:p>
            <a:pPr eaLnBrk="1" hangingPunct="1">
              <a:buFont typeface="Arial" charset="0"/>
              <a:buNone/>
            </a:pPr>
            <a:r>
              <a:rPr lang="en-US" dirty="0" smtClean="0">
                <a:solidFill>
                  <a:schemeClr val="accent2">
                    <a:lumMod val="40000"/>
                    <a:lumOff val="60000"/>
                  </a:schemeClr>
                </a:solidFill>
                <a:effectLst/>
              </a:rPr>
              <a:t>else return false;</a:t>
            </a:r>
          </a:p>
          <a:p>
            <a:pPr eaLnBrk="1" hangingPunct="1">
              <a:buFont typeface="Arial" charset="0"/>
              <a:buNone/>
            </a:pPr>
            <a:r>
              <a:rPr lang="en-US" dirty="0" smtClean="0">
                <a:solidFill>
                  <a:schemeClr val="accent2">
                    <a:lumMod val="40000"/>
                    <a:lumOff val="60000"/>
                  </a:schemeClr>
                </a:solidFill>
                <a:effectLst/>
              </a:rPr>
              <a:t>}</a:t>
            </a:r>
          </a:p>
          <a:p>
            <a:pPr eaLnBrk="1" hangingPunct="1">
              <a:buFont typeface="Arial" charset="0"/>
              <a:buNone/>
            </a:pPr>
            <a:r>
              <a:rPr lang="en-US" dirty="0" smtClean="0">
                <a:solidFill>
                  <a:schemeClr val="accent2">
                    <a:lumMod val="40000"/>
                    <a:lumOff val="60000"/>
                  </a:schemeClr>
                </a:solidFill>
                <a:effectLst/>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Rot="1" noChangeArrowheads="1"/>
          </p:cNvSpPr>
          <p:nvPr>
            <p:ph type="body" idx="1"/>
          </p:nvPr>
        </p:nvSpPr>
        <p:spPr>
          <a:xfrm>
            <a:off x="301625" y="609600"/>
            <a:ext cx="8540750" cy="4419600"/>
          </a:xfrm>
        </p:spPr>
        <p:txBody>
          <a:bodyPr/>
          <a:lstStyle/>
          <a:p>
            <a:pPr eaLnBrk="1" hangingPunct="1">
              <a:buFont typeface="Arial" charset="0"/>
              <a:buNone/>
            </a:pPr>
            <a:r>
              <a:rPr lang="en-US" sz="2800" dirty="0" smtClean="0">
                <a:solidFill>
                  <a:schemeClr val="accent2">
                    <a:lumMod val="40000"/>
                    <a:lumOff val="60000"/>
                  </a:schemeClr>
                </a:solidFill>
                <a:effectLst/>
              </a:rPr>
              <a:t>class </a:t>
            </a:r>
            <a:r>
              <a:rPr lang="en-US" sz="2800" dirty="0" err="1" smtClean="0">
                <a:solidFill>
                  <a:schemeClr val="accent2">
                    <a:lumMod val="40000"/>
                    <a:lumOff val="60000"/>
                  </a:schemeClr>
                </a:solidFill>
                <a:effectLst/>
              </a:rPr>
              <a:t>ParmDemo</a:t>
            </a:r>
            <a:r>
              <a:rPr lang="en-US" sz="2800" dirty="0" smtClean="0">
                <a:solidFill>
                  <a:schemeClr val="accent2">
                    <a:lumMod val="40000"/>
                    <a:lumOff val="60000"/>
                  </a:schemeClr>
                </a:solidFill>
                <a:effectLst/>
              </a:rPr>
              <a:t> {</a:t>
            </a:r>
          </a:p>
          <a:p>
            <a:pPr eaLnBrk="1" hangingPunct="1">
              <a:buFont typeface="Arial" charset="0"/>
              <a:buNone/>
            </a:pPr>
            <a:r>
              <a:rPr lang="en-US" sz="2800" dirty="0" smtClean="0">
                <a:solidFill>
                  <a:schemeClr val="accent2">
                    <a:lumMod val="40000"/>
                    <a:lumOff val="60000"/>
                  </a:schemeClr>
                </a:solidFill>
                <a:effectLst/>
              </a:rPr>
              <a:t> public static void main(String </a:t>
            </a:r>
            <a:r>
              <a:rPr lang="en-US" sz="2800" dirty="0" err="1" smtClean="0">
                <a:solidFill>
                  <a:schemeClr val="accent2">
                    <a:lumMod val="40000"/>
                    <a:lumOff val="60000"/>
                  </a:schemeClr>
                </a:solidFill>
                <a:effectLst/>
              </a:rPr>
              <a:t>args</a:t>
            </a:r>
            <a:r>
              <a:rPr lang="en-US" sz="2800" dirty="0" smtClean="0">
                <a:solidFill>
                  <a:schemeClr val="accent2">
                    <a:lumMod val="40000"/>
                    <a:lumOff val="60000"/>
                  </a:schemeClr>
                </a:solidFill>
                <a:effectLst/>
              </a:rPr>
              <a:t>[]) {</a:t>
            </a:r>
          </a:p>
          <a:p>
            <a:pPr eaLnBrk="1" hangingPunct="1">
              <a:buFont typeface="Arial" charset="0"/>
              <a:buNone/>
            </a:pPr>
            <a:r>
              <a:rPr lang="en-US" sz="2800" dirty="0" smtClean="0">
                <a:solidFill>
                  <a:schemeClr val="accent2">
                    <a:lumMod val="40000"/>
                    <a:lumOff val="60000"/>
                  </a:schemeClr>
                </a:solidFill>
                <a:effectLst/>
              </a:rPr>
              <a:t>  </a:t>
            </a:r>
            <a:r>
              <a:rPr lang="en-US" sz="2800" dirty="0" err="1" smtClean="0">
                <a:solidFill>
                  <a:schemeClr val="accent2">
                    <a:lumMod val="40000"/>
                    <a:lumOff val="60000"/>
                  </a:schemeClr>
                </a:solidFill>
                <a:effectLst/>
              </a:rPr>
              <a:t>ChkNum</a:t>
            </a:r>
            <a:r>
              <a:rPr lang="en-US" sz="2800" dirty="0" smtClean="0">
                <a:solidFill>
                  <a:schemeClr val="accent2">
                    <a:lumMod val="40000"/>
                    <a:lumOff val="60000"/>
                  </a:schemeClr>
                </a:solidFill>
                <a:effectLst/>
              </a:rPr>
              <a:t> e = new </a:t>
            </a:r>
            <a:r>
              <a:rPr lang="en-US" sz="2800" dirty="0" err="1" smtClean="0">
                <a:solidFill>
                  <a:schemeClr val="accent2">
                    <a:lumMod val="40000"/>
                    <a:lumOff val="60000"/>
                  </a:schemeClr>
                </a:solidFill>
                <a:effectLst/>
              </a:rPr>
              <a:t>ChkNum</a:t>
            </a:r>
            <a:r>
              <a:rPr lang="en-US" sz="2800" dirty="0" smtClean="0">
                <a:solidFill>
                  <a:schemeClr val="accent2">
                    <a:lumMod val="40000"/>
                    <a:lumOff val="60000"/>
                  </a:schemeClr>
                </a:solidFill>
                <a:effectLst/>
              </a:rPr>
              <a:t>();</a:t>
            </a:r>
          </a:p>
          <a:p>
            <a:pPr eaLnBrk="1" hangingPunct="1">
              <a:buFont typeface="Arial" charset="0"/>
              <a:buNone/>
            </a:pPr>
            <a:r>
              <a:rPr lang="en-US" sz="2800" dirty="0" smtClean="0">
                <a:solidFill>
                  <a:schemeClr val="accent2">
                    <a:lumMod val="40000"/>
                    <a:lumOff val="60000"/>
                  </a:schemeClr>
                </a:solidFill>
                <a:effectLst/>
              </a:rPr>
              <a:t>  if(</a:t>
            </a:r>
            <a:r>
              <a:rPr lang="en-US" sz="2800" dirty="0" err="1" smtClean="0">
                <a:solidFill>
                  <a:schemeClr val="accent2">
                    <a:lumMod val="40000"/>
                    <a:lumOff val="60000"/>
                  </a:schemeClr>
                </a:solidFill>
                <a:effectLst/>
              </a:rPr>
              <a:t>e.isEven</a:t>
            </a:r>
            <a:r>
              <a:rPr lang="en-US" sz="2800" dirty="0" smtClean="0">
                <a:solidFill>
                  <a:schemeClr val="accent2">
                    <a:lumMod val="40000"/>
                    <a:lumOff val="60000"/>
                  </a:schemeClr>
                </a:solidFill>
                <a:effectLst/>
              </a:rPr>
              <a:t>(10)) </a:t>
            </a:r>
            <a:r>
              <a:rPr lang="en-US" sz="2800" dirty="0" err="1" smtClean="0">
                <a:solidFill>
                  <a:schemeClr val="accent2">
                    <a:lumMod val="40000"/>
                    <a:lumOff val="60000"/>
                  </a:schemeClr>
                </a:solidFill>
                <a:effectLst/>
              </a:rPr>
              <a:t>System.out.println</a:t>
            </a:r>
            <a:r>
              <a:rPr lang="en-US" sz="2800" dirty="0" smtClean="0">
                <a:solidFill>
                  <a:schemeClr val="accent2">
                    <a:lumMod val="40000"/>
                    <a:lumOff val="60000"/>
                  </a:schemeClr>
                </a:solidFill>
                <a:effectLst/>
              </a:rPr>
              <a:t>("10 is even.");</a:t>
            </a:r>
          </a:p>
          <a:p>
            <a:pPr eaLnBrk="1" hangingPunct="1">
              <a:buFont typeface="Arial" charset="0"/>
              <a:buNone/>
            </a:pPr>
            <a:r>
              <a:rPr lang="en-US" sz="2800" dirty="0" smtClean="0">
                <a:solidFill>
                  <a:schemeClr val="accent2">
                    <a:lumMod val="40000"/>
                    <a:lumOff val="60000"/>
                  </a:schemeClr>
                </a:solidFill>
                <a:effectLst/>
              </a:rPr>
              <a:t>  if(</a:t>
            </a:r>
            <a:r>
              <a:rPr lang="en-US" sz="2800" dirty="0" err="1" smtClean="0">
                <a:solidFill>
                  <a:schemeClr val="accent2">
                    <a:lumMod val="40000"/>
                    <a:lumOff val="60000"/>
                  </a:schemeClr>
                </a:solidFill>
                <a:effectLst/>
              </a:rPr>
              <a:t>e.isEven</a:t>
            </a:r>
            <a:r>
              <a:rPr lang="en-US" sz="2800" dirty="0" smtClean="0">
                <a:solidFill>
                  <a:schemeClr val="accent2">
                    <a:lumMod val="40000"/>
                    <a:lumOff val="60000"/>
                  </a:schemeClr>
                </a:solidFill>
                <a:effectLst/>
              </a:rPr>
              <a:t>(9)) </a:t>
            </a:r>
            <a:r>
              <a:rPr lang="en-US" sz="2800" dirty="0" err="1" smtClean="0">
                <a:solidFill>
                  <a:schemeClr val="accent2">
                    <a:lumMod val="40000"/>
                    <a:lumOff val="60000"/>
                  </a:schemeClr>
                </a:solidFill>
                <a:effectLst/>
              </a:rPr>
              <a:t>System.out.println</a:t>
            </a:r>
            <a:r>
              <a:rPr lang="en-US" sz="2800" dirty="0" smtClean="0">
                <a:solidFill>
                  <a:schemeClr val="accent2">
                    <a:lumMod val="40000"/>
                    <a:lumOff val="60000"/>
                  </a:schemeClr>
                </a:solidFill>
                <a:effectLst/>
              </a:rPr>
              <a:t>("9 is even.");</a:t>
            </a:r>
          </a:p>
          <a:p>
            <a:pPr eaLnBrk="1" hangingPunct="1">
              <a:buFont typeface="Arial" charset="0"/>
              <a:buNone/>
            </a:pPr>
            <a:r>
              <a:rPr lang="en-US" sz="2800" dirty="0" smtClean="0">
                <a:solidFill>
                  <a:schemeClr val="accent2">
                    <a:lumMod val="40000"/>
                    <a:lumOff val="60000"/>
                  </a:schemeClr>
                </a:solidFill>
                <a:effectLst/>
              </a:rPr>
              <a:t>  if(</a:t>
            </a:r>
            <a:r>
              <a:rPr lang="en-US" sz="2800" dirty="0" err="1" smtClean="0">
                <a:solidFill>
                  <a:schemeClr val="accent2">
                    <a:lumMod val="40000"/>
                    <a:lumOff val="60000"/>
                  </a:schemeClr>
                </a:solidFill>
                <a:effectLst/>
              </a:rPr>
              <a:t>e.isEven</a:t>
            </a:r>
            <a:r>
              <a:rPr lang="en-US" sz="2800" dirty="0" smtClean="0">
                <a:solidFill>
                  <a:schemeClr val="accent2">
                    <a:lumMod val="40000"/>
                    <a:lumOff val="60000"/>
                  </a:schemeClr>
                </a:solidFill>
                <a:effectLst/>
              </a:rPr>
              <a:t>(8)) </a:t>
            </a:r>
            <a:r>
              <a:rPr lang="en-US" sz="2800" dirty="0" err="1" smtClean="0">
                <a:solidFill>
                  <a:schemeClr val="accent2">
                    <a:lumMod val="40000"/>
                    <a:lumOff val="60000"/>
                  </a:schemeClr>
                </a:solidFill>
                <a:effectLst/>
              </a:rPr>
              <a:t>System.out.println</a:t>
            </a:r>
            <a:r>
              <a:rPr lang="en-US" sz="2800" dirty="0" smtClean="0">
                <a:solidFill>
                  <a:schemeClr val="accent2">
                    <a:lumMod val="40000"/>
                    <a:lumOff val="60000"/>
                  </a:schemeClr>
                </a:solidFill>
                <a:effectLst/>
              </a:rPr>
              <a:t>("8 is even.");</a:t>
            </a:r>
          </a:p>
          <a:p>
            <a:pPr eaLnBrk="1" hangingPunct="1">
              <a:buFont typeface="Arial" charset="0"/>
              <a:buNone/>
            </a:pPr>
            <a:r>
              <a:rPr lang="en-US" sz="2800" dirty="0" smtClean="0">
                <a:solidFill>
                  <a:schemeClr val="accent2">
                    <a:lumMod val="40000"/>
                    <a:lumOff val="60000"/>
                  </a:schemeClr>
                </a:solidFill>
                <a:effectLst/>
              </a:rPr>
              <a:t> }</a:t>
            </a:r>
          </a:p>
          <a:p>
            <a:pPr eaLnBrk="1" hangingPunct="1">
              <a:buFont typeface="Arial" charset="0"/>
              <a:buNone/>
            </a:pPr>
            <a:r>
              <a:rPr lang="en-US" sz="2800" dirty="0" smtClean="0">
                <a:solidFill>
                  <a:schemeClr val="accent2">
                    <a:lumMod val="40000"/>
                    <a:lumOff val="60000"/>
                  </a:schemeClr>
                </a:solidFill>
                <a:effectLst/>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Rot="1" noChangeArrowheads="1"/>
          </p:cNvSpPr>
          <p:nvPr>
            <p:ph type="body" idx="1"/>
          </p:nvPr>
        </p:nvSpPr>
        <p:spPr>
          <a:xfrm>
            <a:off x="301625" y="533400"/>
            <a:ext cx="8540750" cy="5565775"/>
          </a:xfrm>
        </p:spPr>
        <p:txBody>
          <a:bodyPr/>
          <a:lstStyle/>
          <a:p>
            <a:pPr eaLnBrk="1" hangingPunct="1">
              <a:buFont typeface="Arial" charset="0"/>
              <a:buNone/>
            </a:pPr>
            <a:r>
              <a:rPr lang="en-US" b="1" smtClean="0">
                <a:effectLst/>
              </a:rPr>
              <a:t>1. </a:t>
            </a:r>
            <a:r>
              <a:rPr lang="en-US" smtClean="0">
                <a:effectLst/>
              </a:rPr>
              <a:t>When must an instance variable or method be accessed through an object reference using the dot operator? When can a variable or method be used directly?</a:t>
            </a:r>
          </a:p>
          <a:p>
            <a:pPr eaLnBrk="1" hangingPunct="1">
              <a:buFont typeface="Arial" charset="0"/>
              <a:buNone/>
            </a:pPr>
            <a:r>
              <a:rPr lang="en-US" b="1" smtClean="0">
                <a:effectLst/>
              </a:rPr>
              <a:t>2. </a:t>
            </a:r>
            <a:r>
              <a:rPr lang="en-US" smtClean="0">
                <a:effectLst/>
              </a:rPr>
              <a:t>Explain the difference between an argument and a parameter.</a:t>
            </a:r>
          </a:p>
          <a:p>
            <a:pPr eaLnBrk="1" hangingPunct="1">
              <a:buFont typeface="Arial" charset="0"/>
              <a:buNone/>
            </a:pPr>
            <a:r>
              <a:rPr lang="en-US" b="1" smtClean="0">
                <a:effectLst/>
              </a:rPr>
              <a:t>3. </a:t>
            </a:r>
            <a:r>
              <a:rPr lang="en-US" smtClean="0">
                <a:effectLst/>
              </a:rPr>
              <a:t>Explain the two ways that a method can return to its caller.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Rot="1" noChangeArrowheads="1"/>
          </p:cNvSpPr>
          <p:nvPr>
            <p:ph type="body" idx="1"/>
          </p:nvPr>
        </p:nvSpPr>
        <p:spPr>
          <a:xfrm>
            <a:off x="301625" y="457200"/>
            <a:ext cx="8540750" cy="5943600"/>
          </a:xfrm>
        </p:spPr>
        <p:txBody>
          <a:bodyPr/>
          <a:lstStyle/>
          <a:p>
            <a:pPr eaLnBrk="1" hangingPunct="1">
              <a:lnSpc>
                <a:spcPct val="90000"/>
              </a:lnSpc>
              <a:buFont typeface="Arial" charset="0"/>
              <a:buNone/>
            </a:pPr>
            <a:r>
              <a:rPr lang="en-US" sz="2400" smtClean="0">
                <a:effectLst/>
              </a:rPr>
              <a:t>1. When an instance variable is accessed by code that is not part of the class in which that instance variable is defined, it must be done through an object, by use of the dot operator. However, when an instance variable is accessed by code that is part of the same class as the instance variable, that variable can be referred to directly. The same thing applies to methods.</a:t>
            </a:r>
          </a:p>
          <a:p>
            <a:pPr eaLnBrk="1" hangingPunct="1">
              <a:lnSpc>
                <a:spcPct val="90000"/>
              </a:lnSpc>
              <a:buFont typeface="Arial" charset="0"/>
              <a:buNone/>
            </a:pPr>
            <a:r>
              <a:rPr lang="en-US" sz="2400" smtClean="0">
                <a:effectLst/>
              </a:rPr>
              <a:t>2. An </a:t>
            </a:r>
            <a:r>
              <a:rPr lang="en-US" sz="2400" i="1" smtClean="0">
                <a:effectLst/>
              </a:rPr>
              <a:t>argument </a:t>
            </a:r>
            <a:r>
              <a:rPr lang="en-US" sz="2400" smtClean="0">
                <a:effectLst/>
              </a:rPr>
              <a:t>is a value that is passed to a method when it is invoked. A </a:t>
            </a:r>
            <a:r>
              <a:rPr lang="en-US" sz="2400" i="1" smtClean="0">
                <a:effectLst/>
              </a:rPr>
              <a:t>parameter </a:t>
            </a:r>
            <a:r>
              <a:rPr lang="en-US" sz="2400" smtClean="0">
                <a:effectLst/>
              </a:rPr>
              <a:t>is a variable defined by a method that receives the value of the argument.</a:t>
            </a:r>
          </a:p>
          <a:p>
            <a:pPr eaLnBrk="1" hangingPunct="1">
              <a:lnSpc>
                <a:spcPct val="90000"/>
              </a:lnSpc>
              <a:buFont typeface="Arial" charset="0"/>
              <a:buNone/>
            </a:pPr>
            <a:r>
              <a:rPr lang="en-US" sz="2400" smtClean="0">
                <a:effectLst/>
              </a:rPr>
              <a:t>3. A method can be made to return through the use of the </a:t>
            </a:r>
            <a:r>
              <a:rPr lang="en-US" sz="2400" b="1" smtClean="0">
                <a:effectLst/>
              </a:rPr>
              <a:t>return </a:t>
            </a:r>
            <a:r>
              <a:rPr lang="en-US" sz="2400" smtClean="0">
                <a:effectLst/>
              </a:rPr>
              <a:t>statement. If the method has a </a:t>
            </a:r>
            <a:r>
              <a:rPr lang="en-US" sz="2400" b="1" smtClean="0">
                <a:effectLst/>
              </a:rPr>
              <a:t>void </a:t>
            </a:r>
            <a:r>
              <a:rPr lang="en-US" sz="2400" smtClean="0">
                <a:effectLst/>
              </a:rPr>
              <a:t>return type, it will also return when its closing curly brace is reached. Non-</a:t>
            </a:r>
            <a:r>
              <a:rPr lang="en-US" sz="2400" b="1" smtClean="0">
                <a:effectLst/>
              </a:rPr>
              <a:t>void </a:t>
            </a:r>
            <a:r>
              <a:rPr lang="en-US" sz="2400" smtClean="0">
                <a:effectLst/>
              </a:rPr>
              <a:t>methods must return a value, so returning by reaching the closing curly brace is not an option.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Rot="1" noChangeArrowheads="1"/>
          </p:cNvSpPr>
          <p:nvPr>
            <p:ph type="body" idx="1"/>
          </p:nvPr>
        </p:nvSpPr>
        <p:spPr>
          <a:xfrm>
            <a:off x="301625" y="457200"/>
            <a:ext cx="8540750" cy="5641975"/>
          </a:xfrm>
        </p:spPr>
        <p:txBody>
          <a:bodyPr/>
          <a:lstStyle/>
          <a:p>
            <a:pPr eaLnBrk="1" hangingPunct="1"/>
            <a:r>
              <a:rPr lang="en-US" smtClean="0">
                <a:effectLst/>
              </a:rPr>
              <a:t>Up to this point, the classes that we have been using have only had one method: </a:t>
            </a:r>
            <a:r>
              <a:rPr lang="en-US" b="1" smtClean="0">
                <a:effectLst/>
              </a:rPr>
              <a:t>main( )</a:t>
            </a:r>
            <a:r>
              <a:rPr lang="en-US" smtClean="0">
                <a:effectLst/>
              </a:rPr>
              <a:t>.</a:t>
            </a:r>
          </a:p>
          <a:p>
            <a:pPr eaLnBrk="1" hangingPunct="1"/>
            <a:r>
              <a:rPr lang="en-US" smtClean="0">
                <a:effectLst/>
              </a:rPr>
              <a:t>Soon you will see how to create others. However, notice that the general form of a class does not specify a </a:t>
            </a:r>
            <a:r>
              <a:rPr lang="en-US" b="1" smtClean="0">
                <a:effectLst/>
              </a:rPr>
              <a:t>main( ) </a:t>
            </a:r>
            <a:r>
              <a:rPr lang="en-US" smtClean="0">
                <a:effectLst/>
              </a:rPr>
              <a:t>method. A </a:t>
            </a:r>
            <a:r>
              <a:rPr lang="en-US" b="1" smtClean="0">
                <a:effectLst/>
              </a:rPr>
              <a:t>main( ) </a:t>
            </a:r>
            <a:r>
              <a:rPr lang="en-US" smtClean="0">
                <a:effectLst/>
              </a:rPr>
              <a:t>method is required only if that class is the starting point for your program.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a:xfrm>
            <a:off x="301625" y="228600"/>
            <a:ext cx="8540750" cy="838200"/>
          </a:xfrm>
        </p:spPr>
        <p:txBody>
          <a:bodyPr/>
          <a:lstStyle/>
          <a:p>
            <a:pPr eaLnBrk="1" hangingPunct="1"/>
            <a:r>
              <a:rPr lang="en-US" smtClean="0">
                <a:effectLst/>
              </a:rPr>
              <a:t>Defining a Class</a:t>
            </a:r>
          </a:p>
        </p:txBody>
      </p:sp>
      <p:sp>
        <p:nvSpPr>
          <p:cNvPr id="7171" name="Rectangle 3"/>
          <p:cNvSpPr>
            <a:spLocks noGrp="1" noRot="1" noChangeArrowheads="1"/>
          </p:cNvSpPr>
          <p:nvPr>
            <p:ph type="body" idx="1"/>
          </p:nvPr>
        </p:nvSpPr>
        <p:spPr/>
        <p:txBody>
          <a:bodyPr/>
          <a:lstStyle/>
          <a:p>
            <a:pPr eaLnBrk="1" hangingPunct="1"/>
            <a:r>
              <a:rPr lang="en-US" smtClean="0">
                <a:effectLst/>
              </a:rPr>
              <a:t>To illustrate classes we will develop a class that encapsulates information about vehicles, such as cars, vans, and trucks. This class is called </a:t>
            </a:r>
            <a:r>
              <a:rPr lang="en-US" b="1" smtClean="0">
                <a:effectLst/>
              </a:rPr>
              <a:t>Vehicle</a:t>
            </a:r>
            <a:r>
              <a:rPr lang="en-US" smtClean="0">
                <a:effectLst/>
              </a:rPr>
              <a:t>, and it will store three items of information about a vehicle: the number of passengers that it can carry, its fuel capacity, and its average fuel consumption (in miles per gallon).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Rot="1" noChangeArrowheads="1"/>
          </p:cNvSpPr>
          <p:nvPr>
            <p:ph type="body" idx="1"/>
          </p:nvPr>
        </p:nvSpPr>
        <p:spPr>
          <a:xfrm>
            <a:off x="301625" y="304800"/>
            <a:ext cx="8540750" cy="5794375"/>
          </a:xfrm>
        </p:spPr>
        <p:txBody>
          <a:bodyPr/>
          <a:lstStyle/>
          <a:p>
            <a:pPr eaLnBrk="1" hangingPunct="1">
              <a:buFont typeface="Arial" charset="0"/>
              <a:buNone/>
            </a:pPr>
            <a:r>
              <a:rPr lang="en-US" sz="2800" dirty="0" smtClean="0">
                <a:effectLst/>
              </a:rPr>
              <a:t>The first version of </a:t>
            </a:r>
            <a:r>
              <a:rPr lang="en-US" sz="2800" b="1" dirty="0" smtClean="0">
                <a:effectLst/>
              </a:rPr>
              <a:t>Vehicle </a:t>
            </a:r>
            <a:r>
              <a:rPr lang="en-US" sz="2800" dirty="0" smtClean="0">
                <a:effectLst/>
              </a:rPr>
              <a:t>is shown next. It defines three instance variables: </a:t>
            </a:r>
            <a:r>
              <a:rPr lang="en-US" sz="2800" b="1" dirty="0" smtClean="0">
                <a:effectLst/>
              </a:rPr>
              <a:t>passengers</a:t>
            </a:r>
            <a:r>
              <a:rPr lang="en-US" sz="2800" dirty="0" smtClean="0">
                <a:effectLst/>
              </a:rPr>
              <a:t>,  </a:t>
            </a:r>
            <a:r>
              <a:rPr lang="en-US" sz="2800" b="1" dirty="0" err="1" smtClean="0">
                <a:effectLst/>
              </a:rPr>
              <a:t>fuelcap</a:t>
            </a:r>
            <a:r>
              <a:rPr lang="en-US" sz="2800" dirty="0" smtClean="0">
                <a:effectLst/>
              </a:rPr>
              <a:t>, and </a:t>
            </a:r>
            <a:r>
              <a:rPr lang="en-US" sz="2800" b="1" dirty="0" smtClean="0">
                <a:effectLst/>
              </a:rPr>
              <a:t>mpg</a:t>
            </a:r>
            <a:r>
              <a:rPr lang="en-US" sz="2800" dirty="0" smtClean="0">
                <a:effectLst/>
              </a:rPr>
              <a:t>. Notice that </a:t>
            </a:r>
            <a:r>
              <a:rPr lang="en-US" sz="2800" b="1" dirty="0" smtClean="0">
                <a:effectLst/>
              </a:rPr>
              <a:t>Vehicle </a:t>
            </a:r>
            <a:r>
              <a:rPr lang="en-US" sz="2800" dirty="0" smtClean="0">
                <a:effectLst/>
              </a:rPr>
              <a:t>does not contain any methods. Thus, it is currently a data-only class. (Subsequent sections will add methods to it.)</a:t>
            </a:r>
          </a:p>
          <a:p>
            <a:pPr eaLnBrk="1" hangingPunct="1">
              <a:buFont typeface="Arial" charset="0"/>
              <a:buNone/>
            </a:pPr>
            <a:r>
              <a:rPr lang="en-US" sz="2800" dirty="0" smtClean="0">
                <a:solidFill>
                  <a:schemeClr val="accent2">
                    <a:lumMod val="40000"/>
                    <a:lumOff val="60000"/>
                  </a:schemeClr>
                </a:solidFill>
                <a:effectLst/>
              </a:rPr>
              <a:t>class Vehicle {</a:t>
            </a:r>
          </a:p>
          <a:p>
            <a:pPr eaLnBrk="1" hangingPunct="1">
              <a:buFont typeface="Arial" charset="0"/>
              <a:buNone/>
            </a:pPr>
            <a:r>
              <a:rPr lang="en-US" sz="2800" dirty="0" smtClean="0">
                <a:solidFill>
                  <a:schemeClr val="accent2">
                    <a:lumMod val="40000"/>
                    <a:lumOff val="60000"/>
                  </a:schemeClr>
                </a:solidFill>
                <a:effectLst/>
              </a:rPr>
              <a:t>	</a:t>
            </a:r>
            <a:r>
              <a:rPr lang="en-US" sz="2800" dirty="0" err="1" smtClean="0">
                <a:solidFill>
                  <a:schemeClr val="accent2">
                    <a:lumMod val="40000"/>
                    <a:lumOff val="60000"/>
                  </a:schemeClr>
                </a:solidFill>
                <a:effectLst/>
              </a:rPr>
              <a:t>int</a:t>
            </a:r>
            <a:r>
              <a:rPr lang="en-US" sz="2800" dirty="0" smtClean="0">
                <a:solidFill>
                  <a:schemeClr val="accent2">
                    <a:lumMod val="40000"/>
                    <a:lumOff val="60000"/>
                  </a:schemeClr>
                </a:solidFill>
                <a:effectLst/>
              </a:rPr>
              <a:t> passengers; // number of passengers</a:t>
            </a:r>
          </a:p>
          <a:p>
            <a:pPr eaLnBrk="1" hangingPunct="1">
              <a:buFont typeface="Arial" charset="0"/>
              <a:buNone/>
            </a:pPr>
            <a:r>
              <a:rPr lang="en-US" sz="2800" dirty="0" smtClean="0">
                <a:solidFill>
                  <a:schemeClr val="accent2">
                    <a:lumMod val="40000"/>
                    <a:lumOff val="60000"/>
                  </a:schemeClr>
                </a:solidFill>
                <a:effectLst/>
              </a:rPr>
              <a:t>	</a:t>
            </a:r>
            <a:r>
              <a:rPr lang="en-US" sz="2800" dirty="0" err="1" smtClean="0">
                <a:solidFill>
                  <a:schemeClr val="accent2">
                    <a:lumMod val="40000"/>
                    <a:lumOff val="60000"/>
                  </a:schemeClr>
                </a:solidFill>
                <a:effectLst/>
              </a:rPr>
              <a:t>int</a:t>
            </a:r>
            <a:r>
              <a:rPr lang="en-US" sz="2800" dirty="0" smtClean="0">
                <a:solidFill>
                  <a:schemeClr val="accent2">
                    <a:lumMod val="40000"/>
                    <a:lumOff val="60000"/>
                  </a:schemeClr>
                </a:solidFill>
                <a:effectLst/>
              </a:rPr>
              <a:t> </a:t>
            </a:r>
            <a:r>
              <a:rPr lang="en-US" sz="2800" dirty="0" err="1" smtClean="0">
                <a:solidFill>
                  <a:schemeClr val="accent2">
                    <a:lumMod val="40000"/>
                    <a:lumOff val="60000"/>
                  </a:schemeClr>
                </a:solidFill>
                <a:effectLst/>
              </a:rPr>
              <a:t>fuelcap</a:t>
            </a:r>
            <a:r>
              <a:rPr lang="en-US" sz="2800" dirty="0" smtClean="0">
                <a:solidFill>
                  <a:schemeClr val="accent2">
                    <a:lumMod val="40000"/>
                    <a:lumOff val="60000"/>
                  </a:schemeClr>
                </a:solidFill>
                <a:effectLst/>
              </a:rPr>
              <a:t>; // fuel capacity in gallons</a:t>
            </a:r>
          </a:p>
          <a:p>
            <a:pPr eaLnBrk="1" hangingPunct="1">
              <a:buFont typeface="Arial" charset="0"/>
              <a:buNone/>
            </a:pPr>
            <a:r>
              <a:rPr lang="en-US" sz="2800" dirty="0" smtClean="0">
                <a:solidFill>
                  <a:schemeClr val="accent2">
                    <a:lumMod val="40000"/>
                    <a:lumOff val="60000"/>
                  </a:schemeClr>
                </a:solidFill>
                <a:effectLst/>
              </a:rPr>
              <a:t>	</a:t>
            </a:r>
            <a:r>
              <a:rPr lang="en-US" sz="2800" dirty="0" err="1" smtClean="0">
                <a:solidFill>
                  <a:schemeClr val="accent2">
                    <a:lumMod val="40000"/>
                    <a:lumOff val="60000"/>
                  </a:schemeClr>
                </a:solidFill>
                <a:effectLst/>
              </a:rPr>
              <a:t>int</a:t>
            </a:r>
            <a:r>
              <a:rPr lang="en-US" sz="2800" dirty="0" smtClean="0">
                <a:solidFill>
                  <a:schemeClr val="accent2">
                    <a:lumMod val="40000"/>
                    <a:lumOff val="60000"/>
                  </a:schemeClr>
                </a:solidFill>
                <a:effectLst/>
              </a:rPr>
              <a:t> mpg; // fuel consumption in miles per gallon</a:t>
            </a:r>
          </a:p>
          <a:p>
            <a:pPr eaLnBrk="1" hangingPunct="1">
              <a:buFont typeface="Arial" charset="0"/>
              <a:buNone/>
            </a:pPr>
            <a:r>
              <a:rPr lang="en-US" sz="2800" dirty="0" smtClean="0">
                <a:solidFill>
                  <a:schemeClr val="accent2">
                    <a:lumMod val="40000"/>
                    <a:lumOff val="60000"/>
                  </a:schemeClr>
                </a:solidFill>
                <a:effectLst/>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Rot="1" noChangeArrowheads="1"/>
          </p:cNvSpPr>
          <p:nvPr>
            <p:ph type="body" idx="1"/>
          </p:nvPr>
        </p:nvSpPr>
        <p:spPr>
          <a:xfrm>
            <a:off x="301625" y="304800"/>
            <a:ext cx="8540750" cy="5794375"/>
          </a:xfrm>
        </p:spPr>
        <p:txBody>
          <a:bodyPr/>
          <a:lstStyle/>
          <a:p>
            <a:pPr eaLnBrk="1" hangingPunct="1"/>
            <a:r>
              <a:rPr lang="en-US" dirty="0" smtClean="0">
                <a:effectLst/>
              </a:rPr>
              <a:t>A </a:t>
            </a:r>
            <a:r>
              <a:rPr lang="en-US" b="1" dirty="0" smtClean="0">
                <a:effectLst/>
              </a:rPr>
              <a:t>class </a:t>
            </a:r>
            <a:r>
              <a:rPr lang="en-US" dirty="0" smtClean="0">
                <a:effectLst/>
              </a:rPr>
              <a:t>definition creates a new data type. In this case, the new data type is called </a:t>
            </a:r>
            <a:r>
              <a:rPr lang="en-US" b="1" dirty="0" smtClean="0">
                <a:effectLst/>
              </a:rPr>
              <a:t>Vehicle</a:t>
            </a:r>
            <a:r>
              <a:rPr lang="en-US" dirty="0" smtClean="0">
                <a:effectLst/>
              </a:rPr>
              <a:t>. You will use this name to declare objects of type </a:t>
            </a:r>
            <a:r>
              <a:rPr lang="en-US" b="1" dirty="0" smtClean="0">
                <a:effectLst/>
              </a:rPr>
              <a:t>Vehicle</a:t>
            </a:r>
            <a:r>
              <a:rPr lang="en-US" dirty="0" smtClean="0">
                <a:effectLst/>
              </a:rPr>
              <a:t>. Remember that a </a:t>
            </a:r>
            <a:r>
              <a:rPr lang="en-US" b="1" dirty="0" smtClean="0">
                <a:effectLst/>
              </a:rPr>
              <a:t>class </a:t>
            </a:r>
            <a:r>
              <a:rPr lang="en-US" dirty="0" smtClean="0">
                <a:effectLst/>
              </a:rPr>
              <a:t>declaration is only a type description; it does not create an actual object.</a:t>
            </a:r>
          </a:p>
          <a:p>
            <a:pPr eaLnBrk="1" hangingPunct="1"/>
            <a:r>
              <a:rPr lang="en-US" dirty="0" smtClean="0">
                <a:effectLst/>
              </a:rPr>
              <a:t>To actually create a </a:t>
            </a:r>
            <a:r>
              <a:rPr lang="en-US" b="1" dirty="0" smtClean="0">
                <a:effectLst/>
              </a:rPr>
              <a:t>Vehicle </a:t>
            </a:r>
            <a:r>
              <a:rPr lang="en-US" dirty="0" smtClean="0">
                <a:effectLst/>
              </a:rPr>
              <a:t>object, you will use a statement like the following:</a:t>
            </a:r>
          </a:p>
          <a:p>
            <a:pPr eaLnBrk="1" hangingPunct="1">
              <a:buFont typeface="Arial" charset="0"/>
              <a:buNone/>
            </a:pPr>
            <a:endParaRPr lang="en-US" dirty="0" smtClean="0">
              <a:effectLst/>
            </a:endParaRPr>
          </a:p>
          <a:p>
            <a:pPr eaLnBrk="1" hangingPunct="1">
              <a:buFont typeface="Arial" charset="0"/>
              <a:buNone/>
            </a:pPr>
            <a:r>
              <a:rPr lang="en-US" dirty="0" smtClean="0">
                <a:solidFill>
                  <a:schemeClr val="accent2">
                    <a:lumMod val="40000"/>
                    <a:lumOff val="60000"/>
                  </a:schemeClr>
                </a:solidFill>
                <a:effectLst/>
              </a:rPr>
              <a:t>Vehicle minivan = new Vehicle();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Rot="1" noChangeArrowheads="1"/>
          </p:cNvSpPr>
          <p:nvPr>
            <p:ph type="body" idx="1"/>
          </p:nvPr>
        </p:nvSpPr>
        <p:spPr>
          <a:xfrm>
            <a:off x="301625" y="228600"/>
            <a:ext cx="8540750" cy="6400800"/>
          </a:xfrm>
        </p:spPr>
        <p:txBody>
          <a:bodyPr/>
          <a:lstStyle/>
          <a:p>
            <a:pPr eaLnBrk="1" hangingPunct="1"/>
            <a:r>
              <a:rPr lang="en-US" sz="2400" dirty="0" smtClean="0">
                <a:effectLst/>
              </a:rPr>
              <a:t>After this statement executes, </a:t>
            </a:r>
            <a:r>
              <a:rPr lang="en-US" sz="2400" b="1" dirty="0" smtClean="0">
                <a:effectLst/>
              </a:rPr>
              <a:t>minivan </a:t>
            </a:r>
            <a:r>
              <a:rPr lang="en-US" sz="2400" dirty="0" smtClean="0">
                <a:effectLst/>
              </a:rPr>
              <a:t>will be an instance of </a:t>
            </a:r>
            <a:r>
              <a:rPr lang="en-US" sz="2400" b="1" dirty="0" smtClean="0">
                <a:effectLst/>
              </a:rPr>
              <a:t>Vehicle</a:t>
            </a:r>
            <a:r>
              <a:rPr lang="en-US" sz="2400" dirty="0" smtClean="0">
                <a:effectLst/>
              </a:rPr>
              <a:t>.</a:t>
            </a:r>
          </a:p>
          <a:p>
            <a:pPr eaLnBrk="1" hangingPunct="1"/>
            <a:r>
              <a:rPr lang="en-US" sz="2400" dirty="0" smtClean="0">
                <a:effectLst/>
              </a:rPr>
              <a:t>Each time you create an instance of a class, you are creating an object that contains its own copy of each instance variable defined by the class. Thus, every </a:t>
            </a:r>
            <a:r>
              <a:rPr lang="en-US" sz="2400" b="1" dirty="0" smtClean="0">
                <a:effectLst/>
              </a:rPr>
              <a:t>Vehicle </a:t>
            </a:r>
            <a:r>
              <a:rPr lang="en-US" sz="2400" dirty="0" smtClean="0">
                <a:effectLst/>
              </a:rPr>
              <a:t>object will contain its own copies of the instance variables </a:t>
            </a:r>
            <a:r>
              <a:rPr lang="en-US" sz="2400" b="1" dirty="0" smtClean="0">
                <a:effectLst/>
              </a:rPr>
              <a:t>passengers</a:t>
            </a:r>
            <a:r>
              <a:rPr lang="en-US" sz="2400" dirty="0" smtClean="0">
                <a:effectLst/>
              </a:rPr>
              <a:t>, </a:t>
            </a:r>
            <a:r>
              <a:rPr lang="en-US" sz="2400" b="1" dirty="0" err="1" smtClean="0">
                <a:effectLst/>
              </a:rPr>
              <a:t>fuelcap</a:t>
            </a:r>
            <a:r>
              <a:rPr lang="en-US" sz="2400" dirty="0" smtClean="0">
                <a:effectLst/>
              </a:rPr>
              <a:t>, and </a:t>
            </a:r>
            <a:r>
              <a:rPr lang="en-US" sz="2400" b="1" dirty="0" smtClean="0">
                <a:effectLst/>
              </a:rPr>
              <a:t>mpg</a:t>
            </a:r>
            <a:r>
              <a:rPr lang="en-US" sz="2400" dirty="0" smtClean="0">
                <a:effectLst/>
              </a:rPr>
              <a:t>. To access these variables, you will use the dot (.) operator. The </a:t>
            </a:r>
            <a:r>
              <a:rPr lang="en-US" sz="2400" i="1" dirty="0" smtClean="0">
                <a:effectLst/>
              </a:rPr>
              <a:t>dot operator  </a:t>
            </a:r>
            <a:r>
              <a:rPr lang="en-US" sz="2400" dirty="0" smtClean="0">
                <a:effectLst/>
              </a:rPr>
              <a:t>links the name of an object with the name of a member. The general form of the dot operator is shown here:</a:t>
            </a:r>
          </a:p>
          <a:p>
            <a:pPr eaLnBrk="1" hangingPunct="1"/>
            <a:endParaRPr lang="en-US" sz="2400" dirty="0" smtClean="0">
              <a:effectLst/>
            </a:endParaRPr>
          </a:p>
          <a:p>
            <a:pPr eaLnBrk="1" hangingPunct="1">
              <a:buFont typeface="Arial" charset="0"/>
              <a:buNone/>
            </a:pPr>
            <a:endParaRPr lang="en-US" sz="2400" dirty="0" smtClean="0">
              <a:effectLst/>
            </a:endParaRPr>
          </a:p>
          <a:p>
            <a:pPr lvl="2" eaLnBrk="1" hangingPunct="1">
              <a:buFont typeface="Arial" charset="0"/>
              <a:buNone/>
            </a:pPr>
            <a:r>
              <a:rPr lang="en-US" sz="3200" i="1" dirty="0" err="1" smtClean="0">
                <a:solidFill>
                  <a:schemeClr val="accent2">
                    <a:lumMod val="40000"/>
                    <a:lumOff val="60000"/>
                  </a:schemeClr>
                </a:solidFill>
                <a:effectLst/>
              </a:rPr>
              <a:t>object.member</a:t>
            </a:r>
            <a:endParaRPr lang="en-US" sz="3200" i="1" dirty="0" smtClean="0">
              <a:solidFill>
                <a:schemeClr val="accent2">
                  <a:lumMod val="40000"/>
                  <a:lumOff val="60000"/>
                </a:schemeClr>
              </a:solidFill>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Rot="1" noChangeArrowheads="1"/>
          </p:cNvSpPr>
          <p:nvPr>
            <p:ph type="body" idx="1"/>
          </p:nvPr>
        </p:nvSpPr>
        <p:spPr>
          <a:xfrm>
            <a:off x="301625" y="304800"/>
            <a:ext cx="8540750" cy="5794375"/>
          </a:xfrm>
        </p:spPr>
        <p:txBody>
          <a:bodyPr/>
          <a:lstStyle/>
          <a:p>
            <a:pPr eaLnBrk="1" hangingPunct="1"/>
            <a:r>
              <a:rPr lang="en-US" smtClean="0">
                <a:effectLst/>
              </a:rPr>
              <a:t>Thus, the object is specified on the left, and the member is put on the right. For example, to assign the </a:t>
            </a:r>
            <a:r>
              <a:rPr lang="en-US" b="1" smtClean="0">
                <a:effectLst/>
              </a:rPr>
              <a:t>fuelcap </a:t>
            </a:r>
            <a:r>
              <a:rPr lang="en-US" smtClean="0">
                <a:effectLst/>
              </a:rPr>
              <a:t>variable of </a:t>
            </a:r>
            <a:r>
              <a:rPr lang="en-US" b="1" smtClean="0">
                <a:effectLst/>
              </a:rPr>
              <a:t>minivan </a:t>
            </a:r>
            <a:r>
              <a:rPr lang="en-US" smtClean="0">
                <a:effectLst/>
              </a:rPr>
              <a:t>the value 16, use the following statement:</a:t>
            </a:r>
          </a:p>
          <a:p>
            <a:pPr eaLnBrk="1" hangingPunct="1">
              <a:buFont typeface="Arial" charset="0"/>
              <a:buNone/>
            </a:pPr>
            <a:endParaRPr lang="en-US" smtClean="0">
              <a:effectLst/>
            </a:endParaRPr>
          </a:p>
          <a:p>
            <a:pPr eaLnBrk="1" hangingPunct="1">
              <a:buFont typeface="Arial" charset="0"/>
              <a:buNone/>
            </a:pPr>
            <a:r>
              <a:rPr lang="en-US" smtClean="0">
                <a:effectLst/>
              </a:rPr>
              <a:t>minivan.fuelcap = 16;</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411</TotalTime>
  <Words>2402</Words>
  <Application>Microsoft Office PowerPoint</Application>
  <PresentationFormat>On-screen Show (4:3)</PresentationFormat>
  <Paragraphs>227</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Paper</vt:lpstr>
      <vt:lpstr>Object Oriented Programming</vt:lpstr>
      <vt:lpstr>Slide 2</vt:lpstr>
      <vt:lpstr>The General Form of a Class</vt:lpstr>
      <vt:lpstr>Slide 4</vt:lpstr>
      <vt:lpstr>Defining a Class</vt:lpstr>
      <vt:lpstr>Slide 6</vt:lpstr>
      <vt:lpstr>Slide 7</vt:lpstr>
      <vt:lpstr>Slide 8</vt:lpstr>
      <vt:lpstr>Slide 9</vt:lpstr>
      <vt:lpstr>Slide 10</vt:lpstr>
      <vt:lpstr>Slide 11</vt:lpstr>
      <vt:lpstr>Slide 12</vt:lpstr>
      <vt:lpstr>Slide 13</vt:lpstr>
      <vt:lpstr>Slide 14</vt:lpstr>
      <vt:lpstr>How Objects Are Created</vt:lpstr>
      <vt:lpstr>Slide 16</vt:lpstr>
      <vt:lpstr>Reference Variables and Assignment</vt:lpstr>
      <vt:lpstr>Slide 18</vt:lpstr>
      <vt:lpstr>Slide 19</vt:lpstr>
      <vt:lpstr>Slide 20</vt:lpstr>
      <vt:lpstr>Methods</vt:lpstr>
      <vt:lpstr>Slide 22</vt:lpstr>
      <vt:lpstr>Slide 23</vt:lpstr>
      <vt:lpstr>Adding a Method to the Vehicle Class</vt:lpstr>
      <vt:lpstr>Slide 25</vt:lpstr>
      <vt:lpstr>Slide 26</vt:lpstr>
      <vt:lpstr>Returning from a Method</vt:lpstr>
      <vt:lpstr>Slide 28</vt:lpstr>
      <vt:lpstr>Returning a Value</vt:lpstr>
      <vt:lpstr>Slide 30</vt:lpstr>
      <vt:lpstr>Slide 31</vt:lpstr>
      <vt:lpstr>Slide 32</vt:lpstr>
      <vt:lpstr>Using Parameters</vt:lpstr>
      <vt:lpstr>Slide 34</vt:lpstr>
      <vt:lpstr>Slide 35</vt:lpstr>
      <vt:lpstr>Slide 36</vt:lpstr>
      <vt:lpstr>Slide 37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chandike</dc:creator>
  <cp:lastModifiedBy>chandike</cp:lastModifiedBy>
  <cp:revision>53</cp:revision>
  <dcterms:created xsi:type="dcterms:W3CDTF">2009-12-03T00:44:43Z</dcterms:created>
  <dcterms:modified xsi:type="dcterms:W3CDTF">2014-11-09T02:58:51Z</dcterms:modified>
</cp:coreProperties>
</file>